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embeddings/oleObject1.bin" ContentType="application/vnd.openxmlformats-officedocument.oleObject"/>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2.bin" ContentType="application/vnd.openxmlformats-officedocument.oleObject"/>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10" r:id="rId1"/>
  </p:sldMasterIdLst>
  <p:notesMasterIdLst>
    <p:notesMasterId r:id="rId152"/>
  </p:notesMasterIdLst>
  <p:sldIdLst>
    <p:sldId id="256" r:id="rId2"/>
    <p:sldId id="258" r:id="rId3"/>
    <p:sldId id="259" r:id="rId4"/>
    <p:sldId id="287" r:id="rId5"/>
    <p:sldId id="293" r:id="rId6"/>
    <p:sldId id="288" r:id="rId7"/>
    <p:sldId id="290" r:id="rId8"/>
    <p:sldId id="289" r:id="rId9"/>
    <p:sldId id="375" r:id="rId10"/>
    <p:sldId id="260" r:id="rId11"/>
    <p:sldId id="261" r:id="rId12"/>
    <p:sldId id="408" r:id="rId13"/>
    <p:sldId id="263" r:id="rId14"/>
    <p:sldId id="264" r:id="rId15"/>
    <p:sldId id="265" r:id="rId16"/>
    <p:sldId id="266" r:id="rId17"/>
    <p:sldId id="267" r:id="rId18"/>
    <p:sldId id="268" r:id="rId19"/>
    <p:sldId id="374" r:id="rId20"/>
    <p:sldId id="269" r:id="rId21"/>
    <p:sldId id="270" r:id="rId22"/>
    <p:sldId id="271" r:id="rId23"/>
    <p:sldId id="272" r:id="rId24"/>
    <p:sldId id="291" r:id="rId25"/>
    <p:sldId id="409" r:id="rId26"/>
    <p:sldId id="380" r:id="rId27"/>
    <p:sldId id="371" r:id="rId28"/>
    <p:sldId id="352" r:id="rId29"/>
    <p:sldId id="372" r:id="rId30"/>
    <p:sldId id="373" r:id="rId31"/>
    <p:sldId id="273" r:id="rId32"/>
    <p:sldId id="274" r:id="rId33"/>
    <p:sldId id="275" r:id="rId34"/>
    <p:sldId id="365" r:id="rId35"/>
    <p:sldId id="366" r:id="rId36"/>
    <p:sldId id="404" r:id="rId37"/>
    <p:sldId id="276" r:id="rId38"/>
    <p:sldId id="277" r:id="rId39"/>
    <p:sldId id="411" r:id="rId40"/>
    <p:sldId id="412" r:id="rId41"/>
    <p:sldId id="376" r:id="rId42"/>
    <p:sldId id="377" r:id="rId43"/>
    <p:sldId id="379" r:id="rId44"/>
    <p:sldId id="381" r:id="rId45"/>
    <p:sldId id="279" r:id="rId46"/>
    <p:sldId id="368" r:id="rId47"/>
    <p:sldId id="369" r:id="rId48"/>
    <p:sldId id="370" r:id="rId49"/>
    <p:sldId id="413" r:id="rId50"/>
    <p:sldId id="414" r:id="rId51"/>
    <p:sldId id="405" r:id="rId52"/>
    <p:sldId id="280" r:id="rId53"/>
    <p:sldId id="353" r:id="rId54"/>
    <p:sldId id="355" r:id="rId55"/>
    <p:sldId id="407" r:id="rId56"/>
    <p:sldId id="415" r:id="rId57"/>
    <p:sldId id="356" r:id="rId58"/>
    <p:sldId id="357" r:id="rId59"/>
    <p:sldId id="358" r:id="rId60"/>
    <p:sldId id="360" r:id="rId61"/>
    <p:sldId id="283" r:id="rId62"/>
    <p:sldId id="284" r:id="rId63"/>
    <p:sldId id="416" r:id="rId64"/>
    <p:sldId id="285" r:id="rId65"/>
    <p:sldId id="417" r:id="rId66"/>
    <p:sldId id="367" r:id="rId67"/>
    <p:sldId id="361" r:id="rId68"/>
    <p:sldId id="362" r:id="rId69"/>
    <p:sldId id="382" r:id="rId70"/>
    <p:sldId id="384" r:id="rId71"/>
    <p:sldId id="385" r:id="rId72"/>
    <p:sldId id="387" r:id="rId73"/>
    <p:sldId id="386" r:id="rId74"/>
    <p:sldId id="388" r:id="rId75"/>
    <p:sldId id="389" r:id="rId76"/>
    <p:sldId id="393" r:id="rId77"/>
    <p:sldId id="390" r:id="rId78"/>
    <p:sldId id="391" r:id="rId79"/>
    <p:sldId id="396" r:id="rId80"/>
    <p:sldId id="395" r:id="rId81"/>
    <p:sldId id="418" r:id="rId82"/>
    <p:sldId id="363" r:id="rId83"/>
    <p:sldId id="397" r:id="rId84"/>
    <p:sldId id="402" r:id="rId85"/>
    <p:sldId id="398" r:id="rId86"/>
    <p:sldId id="400" r:id="rId87"/>
    <p:sldId id="401" r:id="rId88"/>
    <p:sldId id="419" r:id="rId89"/>
    <p:sldId id="364" r:id="rId90"/>
    <p:sldId id="420" r:id="rId91"/>
    <p:sldId id="292" r:id="rId92"/>
    <p:sldId id="295" r:id="rId93"/>
    <p:sldId id="410" r:id="rId94"/>
    <p:sldId id="421" r:id="rId95"/>
    <p:sldId id="422" r:id="rId96"/>
    <p:sldId id="294" r:id="rId97"/>
    <p:sldId id="320" r:id="rId98"/>
    <p:sldId id="321" r:id="rId99"/>
    <p:sldId id="322" r:id="rId100"/>
    <p:sldId id="323" r:id="rId101"/>
    <p:sldId id="324" r:id="rId102"/>
    <p:sldId id="325" r:id="rId103"/>
    <p:sldId id="326" r:id="rId104"/>
    <p:sldId id="327" r:id="rId105"/>
    <p:sldId id="328" r:id="rId106"/>
    <p:sldId id="329" r:id="rId107"/>
    <p:sldId id="330" r:id="rId108"/>
    <p:sldId id="340" r:id="rId109"/>
    <p:sldId id="341" r:id="rId110"/>
    <p:sldId id="342" r:id="rId111"/>
    <p:sldId id="343" r:id="rId112"/>
    <p:sldId id="344" r:id="rId113"/>
    <p:sldId id="345" r:id="rId114"/>
    <p:sldId id="346" r:id="rId115"/>
    <p:sldId id="347" r:id="rId116"/>
    <p:sldId id="348" r:id="rId117"/>
    <p:sldId id="350" r:id="rId118"/>
    <p:sldId id="351" r:id="rId119"/>
    <p:sldId id="331" r:id="rId120"/>
    <p:sldId id="332" r:id="rId121"/>
    <p:sldId id="333" r:id="rId122"/>
    <p:sldId id="334" r:id="rId123"/>
    <p:sldId id="335" r:id="rId124"/>
    <p:sldId id="336" r:id="rId125"/>
    <p:sldId id="337" r:id="rId126"/>
    <p:sldId id="338" r:id="rId127"/>
    <p:sldId id="339" r:id="rId128"/>
    <p:sldId id="296" r:id="rId129"/>
    <p:sldId id="297" r:id="rId130"/>
    <p:sldId id="319" r:id="rId131"/>
    <p:sldId id="299" r:id="rId132"/>
    <p:sldId id="300" r:id="rId133"/>
    <p:sldId id="301" r:id="rId134"/>
    <p:sldId id="302" r:id="rId135"/>
    <p:sldId id="304" r:id="rId136"/>
    <p:sldId id="305" r:id="rId137"/>
    <p:sldId id="306" r:id="rId138"/>
    <p:sldId id="307" r:id="rId139"/>
    <p:sldId id="308" r:id="rId140"/>
    <p:sldId id="309" r:id="rId141"/>
    <p:sldId id="310" r:id="rId142"/>
    <p:sldId id="313" r:id="rId143"/>
    <p:sldId id="314" r:id="rId144"/>
    <p:sldId id="315" r:id="rId145"/>
    <p:sldId id="316" r:id="rId146"/>
    <p:sldId id="317" r:id="rId147"/>
    <p:sldId id="318" r:id="rId148"/>
    <p:sldId id="298" r:id="rId149"/>
    <p:sldId id="286" r:id="rId150"/>
    <p:sldId id="282" r:id="rId151"/>
  </p:sldIdLst>
  <p:sldSz cx="9144000" cy="6858000" type="screen4x3"/>
  <p:notesSz cx="7315200" cy="9601200"/>
  <p:defaultTextStyle>
    <a:defPPr>
      <a:defRPr lang="en-US"/>
    </a:defPPr>
    <a:lvl1pPr algn="l" rtl="0" fontAlgn="base">
      <a:spcBef>
        <a:spcPct val="0"/>
      </a:spcBef>
      <a:spcAft>
        <a:spcPct val="0"/>
      </a:spcAft>
      <a:defRPr kern="1200">
        <a:solidFill>
          <a:srgbClr val="000000"/>
        </a:solidFill>
        <a:latin typeface="Arial" charset="0"/>
        <a:ea typeface="ＭＳ Ｐゴシック" charset="0"/>
        <a:cs typeface="ＭＳ Ｐゴシック" charset="0"/>
        <a:sym typeface="Arial" charset="0"/>
      </a:defRPr>
    </a:lvl1pPr>
    <a:lvl2pPr marL="457200" algn="l" rtl="0" fontAlgn="base">
      <a:spcBef>
        <a:spcPct val="0"/>
      </a:spcBef>
      <a:spcAft>
        <a:spcPct val="0"/>
      </a:spcAft>
      <a:defRPr kern="1200">
        <a:solidFill>
          <a:srgbClr val="000000"/>
        </a:solidFill>
        <a:latin typeface="Arial" charset="0"/>
        <a:ea typeface="ＭＳ Ｐゴシック" charset="0"/>
        <a:cs typeface="ＭＳ Ｐゴシック" charset="0"/>
        <a:sym typeface="Arial" charset="0"/>
      </a:defRPr>
    </a:lvl2pPr>
    <a:lvl3pPr marL="914400" algn="l" rtl="0" fontAlgn="base">
      <a:spcBef>
        <a:spcPct val="0"/>
      </a:spcBef>
      <a:spcAft>
        <a:spcPct val="0"/>
      </a:spcAft>
      <a:defRPr kern="1200">
        <a:solidFill>
          <a:srgbClr val="000000"/>
        </a:solidFill>
        <a:latin typeface="Arial" charset="0"/>
        <a:ea typeface="ＭＳ Ｐゴシック" charset="0"/>
        <a:cs typeface="ＭＳ Ｐゴシック" charset="0"/>
        <a:sym typeface="Arial" charset="0"/>
      </a:defRPr>
    </a:lvl3pPr>
    <a:lvl4pPr marL="1371600" algn="l" rtl="0" fontAlgn="base">
      <a:spcBef>
        <a:spcPct val="0"/>
      </a:spcBef>
      <a:spcAft>
        <a:spcPct val="0"/>
      </a:spcAft>
      <a:defRPr kern="1200">
        <a:solidFill>
          <a:srgbClr val="000000"/>
        </a:solidFill>
        <a:latin typeface="Arial" charset="0"/>
        <a:ea typeface="ＭＳ Ｐゴシック" charset="0"/>
        <a:cs typeface="ＭＳ Ｐゴシック" charset="0"/>
        <a:sym typeface="Arial" charset="0"/>
      </a:defRPr>
    </a:lvl4pPr>
    <a:lvl5pPr marL="1828800" algn="l" rtl="0" fontAlgn="base">
      <a:spcBef>
        <a:spcPct val="0"/>
      </a:spcBef>
      <a:spcAft>
        <a:spcPct val="0"/>
      </a:spcAft>
      <a:defRPr kern="1200">
        <a:solidFill>
          <a:srgbClr val="000000"/>
        </a:solidFill>
        <a:latin typeface="Arial" charset="0"/>
        <a:ea typeface="ＭＳ Ｐゴシック" charset="0"/>
        <a:cs typeface="ＭＳ Ｐゴシック" charset="0"/>
        <a:sym typeface="Arial" charset="0"/>
      </a:defRPr>
    </a:lvl5pPr>
    <a:lvl6pPr marL="2286000" algn="l" defTabSz="457200" rtl="0" eaLnBrk="1" latinLnBrk="0" hangingPunct="1">
      <a:defRPr kern="1200">
        <a:solidFill>
          <a:srgbClr val="000000"/>
        </a:solidFill>
        <a:latin typeface="Arial" charset="0"/>
        <a:ea typeface="ＭＳ Ｐゴシック" charset="0"/>
        <a:cs typeface="ＭＳ Ｐゴシック" charset="0"/>
        <a:sym typeface="Arial" charset="0"/>
      </a:defRPr>
    </a:lvl6pPr>
    <a:lvl7pPr marL="2743200" algn="l" defTabSz="457200" rtl="0" eaLnBrk="1" latinLnBrk="0" hangingPunct="1">
      <a:defRPr kern="1200">
        <a:solidFill>
          <a:srgbClr val="000000"/>
        </a:solidFill>
        <a:latin typeface="Arial" charset="0"/>
        <a:ea typeface="ＭＳ Ｐゴシック" charset="0"/>
        <a:cs typeface="ＭＳ Ｐゴシック" charset="0"/>
        <a:sym typeface="Arial" charset="0"/>
      </a:defRPr>
    </a:lvl7pPr>
    <a:lvl8pPr marL="3200400" algn="l" defTabSz="457200" rtl="0" eaLnBrk="1" latinLnBrk="0" hangingPunct="1">
      <a:defRPr kern="1200">
        <a:solidFill>
          <a:srgbClr val="000000"/>
        </a:solidFill>
        <a:latin typeface="Arial" charset="0"/>
        <a:ea typeface="ＭＳ Ｐゴシック" charset="0"/>
        <a:cs typeface="ＭＳ Ｐゴシック" charset="0"/>
        <a:sym typeface="Arial" charset="0"/>
      </a:defRPr>
    </a:lvl8pPr>
    <a:lvl9pPr marL="3657600" algn="l" defTabSz="457200" rtl="0" eaLnBrk="1" latinLnBrk="0" hangingPunct="1">
      <a:defRPr kern="1200">
        <a:solidFill>
          <a:srgbClr val="000000"/>
        </a:solidFill>
        <a:latin typeface="Arial" charset="0"/>
        <a:ea typeface="ＭＳ Ｐゴシック" charset="0"/>
        <a:cs typeface="ＭＳ Ｐゴシック" charset="0"/>
        <a:sym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66" d="100"/>
          <a:sy n="166" d="100"/>
        </p:scale>
        <p:origin x="-1128" y="-104"/>
      </p:cViewPr>
      <p:guideLst>
        <p:guide orient="horz" pos="2160"/>
        <p:guide pos="2880"/>
      </p:guideLst>
    </p:cSldViewPr>
  </p:slideViewPr>
  <p:notesTextViewPr>
    <p:cViewPr>
      <p:scale>
        <a:sx n="100" d="100"/>
        <a:sy n="100" d="100"/>
      </p:scale>
      <p:origin x="0" y="0"/>
    </p:cViewPr>
  </p:notesTextViewPr>
  <p:sorterViewPr>
    <p:cViewPr>
      <p:scale>
        <a:sx n="145" d="100"/>
        <a:sy n="145" d="100"/>
      </p:scale>
      <p:origin x="0" y="0"/>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printerSettings" Target="printerSettings/printerSettings1.bin"/><Relationship Id="rId154" Type="http://schemas.openxmlformats.org/officeDocument/2006/relationships/presProps" Target="presProps.xml"/><Relationship Id="rId155" Type="http://schemas.openxmlformats.org/officeDocument/2006/relationships/viewProps" Target="viewProps.xml"/><Relationship Id="rId156" Type="http://schemas.openxmlformats.org/officeDocument/2006/relationships/theme" Target="theme/theme1.xml"/><Relationship Id="rId15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1"/>
          <p:cNvSpPr>
            <a:spLocks noGrp="1" noRot="1" noChangeAspect="1" noChangeArrowheads="1" noTextEdit="1"/>
          </p:cNvSpPr>
          <p:nvPr>
            <p:ph type="sldImg"/>
          </p:nvPr>
        </p:nvSpPr>
        <p:spPr bwMode="auto">
          <a:xfrm>
            <a:off x="1257300" y="720725"/>
            <a:ext cx="4800600" cy="36004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34818" name="Rectangle 2"/>
          <p:cNvSpPr>
            <a:spLocks noGrp="1" noChangeArrowheads="1"/>
          </p:cNvSpPr>
          <p:nvPr>
            <p:ph type="body" sz="quarter" idx="1"/>
          </p:nvPr>
        </p:nvSpPr>
        <p:spPr bwMode="auto">
          <a:xfrm>
            <a:off x="731838" y="4560888"/>
            <a:ext cx="5851525" cy="431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3274653734"/>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Rectangle 2"/>
          <p:cNvSpPr>
            <a:spLocks noGrp="1" noRot="1" noChangeAspec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891907"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2"/>
          <p:cNvSpPr>
            <a:spLocks noGrp="1" noRot="1" noChangeAspec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896003"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Rot="1" noChangeAspect="1" noChangeArrowheads="1"/>
          </p:cNvSpPr>
          <p:nvPr>
            <p:ph type="sldImg"/>
          </p:nvPr>
        </p:nvSpPr>
        <p:spPr>
          <a:solidFill>
            <a:srgbClr val="FFFFFF"/>
          </a:solidFill>
          <a:ln/>
        </p:spPr>
      </p:sp>
      <p:sp>
        <p:nvSpPr>
          <p:cNvPr id="54274" name="Rectangle 2"/>
          <p:cNvSpPr>
            <a:spLocks noGrp="1" noChangeArrowheads="1"/>
          </p:cNvSpPr>
          <p:nvPr>
            <p:ph type="body" idx="1"/>
          </p:nvPr>
        </p:nvSpPr>
        <p:spPr>
          <a:ln/>
        </p:spPr>
        <p:txBody>
          <a:bodyPr/>
          <a:lstStyle/>
          <a:p>
            <a:pPr eaLnBrk="1" hangingPunct="1">
              <a:spcBef>
                <a:spcPts val="674"/>
              </a:spcBef>
              <a:tabLst>
                <a:tab pos="684684" algn="l"/>
                <a:tab pos="1369367" algn="l"/>
                <a:tab pos="2067476" algn="l"/>
                <a:tab pos="2752160" algn="l"/>
                <a:tab pos="3436844" algn="l"/>
                <a:tab pos="4121527" algn="l"/>
                <a:tab pos="4806211" algn="l"/>
                <a:tab pos="5504320" algn="l"/>
                <a:tab pos="6189003" algn="l"/>
                <a:tab pos="6873687" algn="l"/>
                <a:tab pos="7558371" algn="l"/>
                <a:tab pos="8243054" algn="l"/>
                <a:tab pos="8941163" algn="l"/>
                <a:tab pos="9625847" algn="l"/>
                <a:tab pos="10310531" algn="l"/>
                <a:tab pos="10995214" algn="l"/>
                <a:tab pos="11679898" algn="l"/>
                <a:tab pos="12378007" algn="l"/>
                <a:tab pos="13062690" algn="l"/>
                <a:tab pos="13747374" algn="l"/>
                <a:tab pos="684684" algn="l"/>
                <a:tab pos="1369367" algn="l"/>
                <a:tab pos="2067476" algn="l"/>
                <a:tab pos="2752160" algn="l"/>
                <a:tab pos="3436844" algn="l"/>
                <a:tab pos="4121527" algn="l"/>
                <a:tab pos="4806211" algn="l"/>
                <a:tab pos="5504320" algn="l"/>
                <a:tab pos="6189003" algn="l"/>
                <a:tab pos="6873687" algn="l"/>
                <a:tab pos="7558371" algn="l"/>
                <a:tab pos="8243054" algn="l"/>
              </a:tabLst>
              <a:defRPr/>
            </a:pPr>
            <a:endParaRPr lang="en-US" sz="1700" dirty="0">
              <a:solidFill>
                <a:srgbClr val="000000"/>
              </a:solidFill>
              <a:latin typeface="Times New Roman" charset="0"/>
              <a:cs typeface="Times New Roman" charset="0"/>
              <a:sym typeface="Times New Roman"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Rectangle 2"/>
          <p:cNvSpPr>
            <a:spLocks noGrp="1" noRot="1" noChangeAspec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05219"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Rectangle 2"/>
          <p:cNvSpPr>
            <a:spLocks noGrp="1" noRot="1" noChangeAspec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06243"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Rectangle 2"/>
          <p:cNvSpPr>
            <a:spLocks noGrp="1" noRot="1" noChangeAspec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07267"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Rectangle 2"/>
          <p:cNvSpPr>
            <a:spLocks noGrp="1" noRot="1" noChangeAspec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10339"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0" name="Rectangle 2"/>
          <p:cNvSpPr>
            <a:spLocks noGrp="1" noRot="1" noChangeAspec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64611"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Rectangle 2"/>
          <p:cNvSpPr>
            <a:spLocks noGrp="1" noRot="1" noChangeAspec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62563"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bwMode="auto">
          <a:xfrm>
            <a:off x="1257300" y="720725"/>
            <a:ext cx="4800600" cy="36004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6499"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bwMode="auto">
          <a:xfrm>
            <a:off x="1257300" y="720725"/>
            <a:ext cx="4800600" cy="36004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7523"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2775" y="9119068"/>
            <a:ext cx="3170717" cy="480597"/>
          </a:xfrm>
          <a:prstGeom prst="rect">
            <a:avLst/>
          </a:prstGeom>
          <a:ln/>
        </p:spPr>
        <p:txBody>
          <a:bodyPr/>
          <a:lstStyle/>
          <a:p>
            <a:fld id="{F917A8DC-D366-E542-940C-7BF92E63FC88}" type="slidenum">
              <a:rPr lang="en-US"/>
              <a:pPr/>
              <a:t>7</a:t>
            </a:fld>
            <a:endParaRPr lang="en-US"/>
          </a:p>
        </p:txBody>
      </p:sp>
      <p:sp>
        <p:nvSpPr>
          <p:cNvPr id="5826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82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Rectangle 2"/>
          <p:cNvSpPr>
            <a:spLocks noGrp="1" noRot="1" noChangeAspec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12387"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2"/>
          <p:cNvSpPr>
            <a:spLocks noGrp="1" noRot="1" noChangeAspec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28771"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p:cNvSpPr>
            <a:spLocks noGrp="1" noRot="1" noChangeAspec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20579"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898" name="Rectangle 2"/>
          <p:cNvSpPr>
            <a:spLocks noGrp="1" noRot="1" noChangeAspec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976899"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4" name="Rectangle 2"/>
          <p:cNvSpPr>
            <a:spLocks noGrp="1" noRot="1" noChangeAspec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14435"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Rectangle 2"/>
          <p:cNvSpPr>
            <a:spLocks noGrp="1" noRot="1" noChangeAspec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922627"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946" name="Rectangle 2"/>
          <p:cNvSpPr>
            <a:spLocks noGrp="1" noRot="1" noChangeAspec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978947"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2" name="Rectangle 2"/>
          <p:cNvSpPr>
            <a:spLocks noGrp="1" noRot="1" noChangeAspec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16483"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4" name="Rectangle 2"/>
          <p:cNvSpPr>
            <a:spLocks noGrp="1" noRot="1" noChangeAspec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924675"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002" y="9119922"/>
            <a:ext cx="3170490" cy="479756"/>
          </a:xfrm>
          <a:prstGeom prst="rect">
            <a:avLst/>
          </a:prstGeom>
          <a:ln/>
        </p:spPr>
        <p:txBody>
          <a:bodyPr/>
          <a:lstStyle/>
          <a:p>
            <a:fld id="{9BF5B1FD-9496-DC44-9438-42B71366EEB4}" type="slidenum">
              <a:rPr lang="sv-SE"/>
              <a:pPr/>
              <a:t>128</a:t>
            </a:fld>
            <a:endParaRPr lang="sv-SE"/>
          </a:p>
        </p:txBody>
      </p:sp>
      <p:sp>
        <p:nvSpPr>
          <p:cNvPr id="664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64579" name="Rectangle 3"/>
          <p:cNvSpPr>
            <a:spLocks noGrp="1" noChangeArrowheads="1"/>
          </p:cNvSpPr>
          <p:nvPr>
            <p:ph type="body" idx="1"/>
          </p:nvPr>
        </p:nvSpPr>
        <p:spPr>
          <a:xfrm>
            <a:off x="731520" y="4559961"/>
            <a:ext cx="5852160" cy="4320845"/>
          </a:xfrm>
          <a:ln/>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2775" y="9119068"/>
            <a:ext cx="3170717" cy="480597"/>
          </a:xfrm>
          <a:prstGeom prst="rect">
            <a:avLst/>
          </a:prstGeom>
          <a:ln/>
        </p:spPr>
        <p:txBody>
          <a:bodyPr/>
          <a:lstStyle/>
          <a:p>
            <a:fld id="{FC1D6184-CDA9-4740-92D4-0255B4CF9BC9}" type="slidenum">
              <a:rPr lang="en-US"/>
              <a:pPr/>
              <a:t>24</a:t>
            </a:fld>
            <a:endParaRPr lang="en-US"/>
          </a:p>
        </p:txBody>
      </p:sp>
      <p:sp>
        <p:nvSpPr>
          <p:cNvPr id="58470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847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002" y="9119922"/>
            <a:ext cx="3170490" cy="479756"/>
          </a:xfrm>
          <a:prstGeom prst="rect">
            <a:avLst/>
          </a:prstGeom>
          <a:ln/>
        </p:spPr>
        <p:txBody>
          <a:bodyPr/>
          <a:lstStyle/>
          <a:p>
            <a:fld id="{7D3502B7-2911-8740-A73D-3D53C9BF27B9}" type="slidenum">
              <a:rPr lang="sv-SE"/>
              <a:pPr/>
              <a:t>129</a:t>
            </a:fld>
            <a:endParaRPr lang="sv-SE"/>
          </a:p>
        </p:txBody>
      </p:sp>
      <p:sp>
        <p:nvSpPr>
          <p:cNvPr id="6666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66627" name="Rectangle 3"/>
          <p:cNvSpPr>
            <a:spLocks noGrp="1" noChangeArrowheads="1"/>
          </p:cNvSpPr>
          <p:nvPr>
            <p:ph type="body" idx="1"/>
          </p:nvPr>
        </p:nvSpPr>
        <p:spPr>
          <a:xfrm>
            <a:off x="731520" y="4559961"/>
            <a:ext cx="5852160" cy="4320845"/>
          </a:xfrm>
          <a:ln/>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5059" name="Rectangle 3"/>
          <p:cNvSpPr>
            <a:spLocks noGrp="1" noChangeArrowheads="1"/>
          </p:cNvSpPr>
          <p:nvPr>
            <p:ph type="body" idx="1"/>
          </p:nvPr>
        </p:nvSpPr>
        <p:spPr/>
        <p:txBody>
          <a:bodyPr/>
          <a:lstStyle/>
          <a:p>
            <a:pPr eaLnBrk="1" hangingPunct="1">
              <a:defRPr/>
            </a:pPr>
            <a:endParaRPr lang="en-US" dirty="0" smtClean="0">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Rectangle 2"/>
          <p:cNvSpPr>
            <a:spLocks noGrp="1" noRot="1" noChangeAspect="1" noChangeArrowheads="1" noTextEdit="1"/>
          </p:cNvSpPr>
          <p:nvPr>
            <p:ph type="sldImg"/>
          </p:nvPr>
        </p:nvSpPr>
        <p:spPr>
          <a:xfrm>
            <a:off x="1258888" y="720725"/>
            <a:ext cx="4799012" cy="3598863"/>
          </a:xfrm>
          <a:solidFill>
            <a:srgbClr val="FFFFFF"/>
          </a:solidFill>
          <a:ln/>
          <a:extLst>
            <a:ext uri="{FAA26D3D-D897-4be2-8F04-BA451C77F1D7}">
              <ma14:placeholderFlag xmlns:ma14="http://schemas.microsoft.com/office/mac/drawingml/2011/main" val="1"/>
            </a:ext>
          </a:extLst>
        </p:spPr>
      </p:sp>
      <p:sp>
        <p:nvSpPr>
          <p:cNvPr id="951299" name="Rectangle 3"/>
          <p:cNvSpPr>
            <a:spLocks noGrp="1" noChangeArrowheads="1"/>
          </p:cNvSpPr>
          <p:nvPr>
            <p:ph type="body" idx="1"/>
          </p:nvPr>
        </p:nvSpPr>
        <p:spPr>
          <a:xfrm>
            <a:off x="974725" y="4559300"/>
            <a:ext cx="5365750" cy="4321175"/>
          </a:xfrm>
          <a:solidFill>
            <a:srgbClr val="FFFFFF"/>
          </a:solidFill>
          <a:ln>
            <a:solidFill>
              <a:srgbClr val="000000"/>
            </a:solidFill>
            <a:miter lim="800000"/>
            <a:headEnd/>
            <a:tailEnd/>
          </a:ln>
        </p:spPr>
        <p:txBody>
          <a:bodyPr lIns="90672" tIns="45336" rIns="90672" bIns="45336"/>
          <a:lstStyle/>
          <a:p>
            <a:pPr>
              <a:defRPr/>
            </a:pPr>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Rectangle 2"/>
          <p:cNvSpPr>
            <a:spLocks noGrp="1" noRot="1" noChangeAspect="1" noChangeArrowheads="1" noTextEdit="1"/>
          </p:cNvSpPr>
          <p:nvPr>
            <p:ph type="sldImg"/>
          </p:nvPr>
        </p:nvSpPr>
        <p:spPr>
          <a:xfrm>
            <a:off x="1258888" y="720725"/>
            <a:ext cx="4797425" cy="3598863"/>
          </a:xfrm>
          <a:solidFill>
            <a:srgbClr val="FFFFFF"/>
          </a:solidFill>
          <a:ln/>
          <a:extLst>
            <a:ext uri="{FAA26D3D-D897-4be2-8F04-BA451C77F1D7}">
              <ma14:placeholderFlag xmlns:ma14="http://schemas.microsoft.com/office/mac/drawingml/2011/main" val="1"/>
            </a:ext>
          </a:extLst>
        </p:spPr>
      </p:sp>
      <p:sp>
        <p:nvSpPr>
          <p:cNvPr id="968707" name="Rectangle 3"/>
          <p:cNvSpPr>
            <a:spLocks noGrp="1" noChangeArrowheads="1"/>
          </p:cNvSpPr>
          <p:nvPr>
            <p:ph type="body" idx="1"/>
          </p:nvPr>
        </p:nvSpPr>
        <p:spPr>
          <a:xfrm>
            <a:off x="731838" y="4559300"/>
            <a:ext cx="5851525" cy="4321175"/>
          </a:xfrm>
          <a:solidFill>
            <a:srgbClr val="FFFFFF"/>
          </a:solidFill>
          <a:ln>
            <a:solidFill>
              <a:srgbClr val="000000"/>
            </a:solidFill>
            <a:miter lim="800000"/>
            <a:headEnd/>
            <a:tailEnd/>
          </a:ln>
        </p:spPr>
        <p:txBody>
          <a:bodyPr/>
          <a:lstStyle/>
          <a:p>
            <a:pPr>
              <a:defRPr/>
            </a:pP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2775" y="9119068"/>
            <a:ext cx="3170717" cy="480597"/>
          </a:xfrm>
          <a:prstGeom prst="rect">
            <a:avLst/>
          </a:prstGeom>
          <a:ln/>
        </p:spPr>
        <p:txBody>
          <a:bodyPr/>
          <a:lstStyle/>
          <a:p>
            <a:fld id="{5BAAF0AD-60A5-4741-A5FA-2672306DCB05}" type="slidenum">
              <a:rPr lang="en-US"/>
              <a:pPr/>
              <a:t>25</a:t>
            </a:fld>
            <a:endParaRPr lang="en-US"/>
          </a:p>
        </p:txBody>
      </p:sp>
      <p:sp>
        <p:nvSpPr>
          <p:cNvPr id="572418" name="Rectangle 2"/>
          <p:cNvSpPr>
            <a:spLocks noGrp="1" noRot="1" noChangeAspect="1" noChangeArrowheads="1" noTextEdit="1"/>
          </p:cNvSpPr>
          <p:nvPr>
            <p:ph type="sldImg"/>
          </p:nvPr>
        </p:nvSpPr>
        <p:spPr>
          <a:xfrm>
            <a:off x="1258888" y="720725"/>
            <a:ext cx="4802187" cy="3600450"/>
          </a:xfrm>
          <a:ln/>
          <a:extLst>
            <a:ext uri="{FAA26D3D-D897-4be2-8F04-BA451C77F1D7}">
              <ma14:placeholderFlag xmlns:ma14="http://schemas.microsoft.com/office/mac/drawingml/2011/main" val="1"/>
            </a:ext>
          </a:extLst>
        </p:spPr>
      </p:sp>
      <p:sp>
        <p:nvSpPr>
          <p:cNvPr id="572419" name="Rectangle 3"/>
          <p:cNvSpPr>
            <a:spLocks noGrp="1" noChangeArrowheads="1"/>
          </p:cNvSpPr>
          <p:nvPr>
            <p:ph type="body" idx="1"/>
          </p:nvPr>
        </p:nvSpPr>
        <p:spPr>
          <a:xfrm>
            <a:off x="975475" y="4561838"/>
            <a:ext cx="5364252" cy="4319234"/>
          </a:xfrm>
        </p:spPr>
        <p:txBody>
          <a:bodyPr lIns="91434" tIns="45717" rIns="91434" bIns="45717"/>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2775" y="9119068"/>
            <a:ext cx="3170717" cy="480597"/>
          </a:xfrm>
          <a:prstGeom prst="rect">
            <a:avLst/>
          </a:prstGeom>
          <a:ln/>
        </p:spPr>
        <p:txBody>
          <a:bodyPr/>
          <a:lstStyle/>
          <a:p>
            <a:fld id="{9F0187EB-337B-1349-ABD7-14E10FC94596}" type="slidenum">
              <a:rPr lang="en-US"/>
              <a:pPr/>
              <a:t>46</a:t>
            </a:fld>
            <a:endParaRPr lang="en-US"/>
          </a:p>
        </p:txBody>
      </p:sp>
      <p:sp>
        <p:nvSpPr>
          <p:cNvPr id="601090" name="Rectangle 2"/>
          <p:cNvSpPr>
            <a:spLocks noGrp="1" noRot="1" noChangeAspect="1" noChangeArrowheads="1" noTextEdit="1"/>
          </p:cNvSpPr>
          <p:nvPr>
            <p:ph type="sldImg"/>
          </p:nvPr>
        </p:nvSpPr>
        <p:spPr>
          <a:xfrm>
            <a:off x="1258888" y="720725"/>
            <a:ext cx="4802187" cy="3600450"/>
          </a:xfrm>
          <a:ln/>
          <a:extLst>
            <a:ext uri="{FAA26D3D-D897-4be2-8F04-BA451C77F1D7}">
              <ma14:placeholderFlag xmlns:ma14="http://schemas.microsoft.com/office/mac/drawingml/2011/main" val="1"/>
            </a:ext>
          </a:extLst>
        </p:spPr>
      </p:sp>
      <p:sp>
        <p:nvSpPr>
          <p:cNvPr id="601091" name="Rectangle 3"/>
          <p:cNvSpPr>
            <a:spLocks noGrp="1" noChangeArrowheads="1"/>
          </p:cNvSpPr>
          <p:nvPr>
            <p:ph type="body" idx="1"/>
          </p:nvPr>
        </p:nvSpPr>
        <p:spPr>
          <a:xfrm>
            <a:off x="975475" y="4561838"/>
            <a:ext cx="5364252" cy="4319234"/>
          </a:xfrm>
        </p:spPr>
        <p:txBody>
          <a:bodyPr lIns="91434" tIns="45717" rIns="91434" bIns="45717"/>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2775" y="9119068"/>
            <a:ext cx="3170717" cy="480597"/>
          </a:xfrm>
          <a:prstGeom prst="rect">
            <a:avLst/>
          </a:prstGeom>
          <a:ln/>
        </p:spPr>
        <p:txBody>
          <a:bodyPr/>
          <a:lstStyle/>
          <a:p>
            <a:fld id="{05E44AB2-7BBF-B349-83AF-502CFACD07A0}" type="slidenum">
              <a:rPr lang="en-US"/>
              <a:pPr/>
              <a:t>47</a:t>
            </a:fld>
            <a:endParaRPr lang="en-US"/>
          </a:p>
        </p:txBody>
      </p:sp>
      <p:sp>
        <p:nvSpPr>
          <p:cNvPr id="603138" name="Rectangle 2"/>
          <p:cNvSpPr>
            <a:spLocks noGrp="1" noRot="1" noChangeAspect="1" noChangeArrowheads="1" noTextEdit="1"/>
          </p:cNvSpPr>
          <p:nvPr>
            <p:ph type="sldImg"/>
          </p:nvPr>
        </p:nvSpPr>
        <p:spPr>
          <a:xfrm>
            <a:off x="1258888" y="720725"/>
            <a:ext cx="4802187" cy="3600450"/>
          </a:xfrm>
          <a:ln/>
          <a:extLst>
            <a:ext uri="{FAA26D3D-D897-4be2-8F04-BA451C77F1D7}">
              <ma14:placeholderFlag xmlns:ma14="http://schemas.microsoft.com/office/mac/drawingml/2011/main" val="1"/>
            </a:ext>
          </a:extLst>
        </p:spPr>
      </p:sp>
      <p:sp>
        <p:nvSpPr>
          <p:cNvPr id="603139" name="Rectangle 3"/>
          <p:cNvSpPr>
            <a:spLocks noGrp="1" noChangeArrowheads="1"/>
          </p:cNvSpPr>
          <p:nvPr>
            <p:ph type="body" idx="1"/>
          </p:nvPr>
        </p:nvSpPr>
        <p:spPr>
          <a:xfrm>
            <a:off x="975475" y="4561838"/>
            <a:ext cx="5364252" cy="4319234"/>
          </a:xfrm>
        </p:spPr>
        <p:txBody>
          <a:bodyPr lIns="91434" tIns="45717" rIns="91434" bIns="45717"/>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2775" y="9119068"/>
            <a:ext cx="3170717" cy="480597"/>
          </a:xfrm>
          <a:prstGeom prst="rect">
            <a:avLst/>
          </a:prstGeom>
          <a:ln/>
        </p:spPr>
        <p:txBody>
          <a:bodyPr/>
          <a:lstStyle/>
          <a:p>
            <a:fld id="{05E44AB2-7BBF-B349-83AF-502CFACD07A0}" type="slidenum">
              <a:rPr lang="en-US"/>
              <a:pPr/>
              <a:t>48</a:t>
            </a:fld>
            <a:endParaRPr lang="en-US"/>
          </a:p>
        </p:txBody>
      </p:sp>
      <p:sp>
        <p:nvSpPr>
          <p:cNvPr id="603138" name="Rectangle 2"/>
          <p:cNvSpPr>
            <a:spLocks noGrp="1" noRot="1" noChangeAspect="1" noChangeArrowheads="1" noTextEdit="1"/>
          </p:cNvSpPr>
          <p:nvPr>
            <p:ph type="sldImg"/>
          </p:nvPr>
        </p:nvSpPr>
        <p:spPr>
          <a:xfrm>
            <a:off x="1258888" y="720725"/>
            <a:ext cx="4802187" cy="3600450"/>
          </a:xfrm>
          <a:ln/>
          <a:extLst>
            <a:ext uri="{FAA26D3D-D897-4be2-8F04-BA451C77F1D7}">
              <ma14:placeholderFlag xmlns:ma14="http://schemas.microsoft.com/office/mac/drawingml/2011/main" val="1"/>
            </a:ext>
          </a:extLst>
        </p:spPr>
      </p:sp>
      <p:sp>
        <p:nvSpPr>
          <p:cNvPr id="603139" name="Rectangle 3"/>
          <p:cNvSpPr>
            <a:spLocks noGrp="1" noChangeArrowheads="1"/>
          </p:cNvSpPr>
          <p:nvPr>
            <p:ph type="body" idx="1"/>
          </p:nvPr>
        </p:nvSpPr>
        <p:spPr>
          <a:xfrm>
            <a:off x="975475" y="4561838"/>
            <a:ext cx="5364252" cy="4319234"/>
          </a:xfrm>
        </p:spPr>
        <p:txBody>
          <a:bodyPr lIns="91434" tIns="45717" rIns="91434" bIns="45717"/>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587" y="9119474"/>
            <a:ext cx="3169920" cy="480060"/>
          </a:xfrm>
          <a:prstGeom prst="rect">
            <a:avLst/>
          </a:prstGeom>
          <a:ln/>
        </p:spPr>
        <p:txBody>
          <a:bodyPr lIns="96661" tIns="48331" rIns="96661" bIns="48331"/>
          <a:lstStyle/>
          <a:p>
            <a:fld id="{C63E9EED-E6E9-3046-8AE9-C6826F137C87}" type="slidenum">
              <a:rPr lang="en-US"/>
              <a:pPr/>
              <a:t>60</a:t>
            </a:fld>
            <a:endParaRPr lang="en-US"/>
          </a:p>
        </p:txBody>
      </p:sp>
      <p:sp>
        <p:nvSpPr>
          <p:cNvPr id="59394" name="Text Box 2"/>
          <p:cNvSpPr txBox="1">
            <a:spLocks noChangeArrowheads="1"/>
          </p:cNvSpPr>
          <p:nvPr/>
        </p:nvSpPr>
        <p:spPr bwMode="auto">
          <a:xfrm>
            <a:off x="988906" y="720090"/>
            <a:ext cx="5339081"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6661" tIns="48331" rIns="96661" bIns="48331" anchor="ctr"/>
          <a:lstStyle/>
          <a:p>
            <a:endParaRPr lang="en-US"/>
          </a:p>
        </p:txBody>
      </p:sp>
      <p:sp>
        <p:nvSpPr>
          <p:cNvPr id="59395" name="Text Box 3"/>
          <p:cNvSpPr txBox="1">
            <a:spLocks noGrp="1" noChangeArrowheads="1"/>
          </p:cNvSpPr>
          <p:nvPr>
            <p:ph type="body"/>
          </p:nvPr>
        </p:nvSpPr>
        <p:spPr>
          <a:xfrm>
            <a:off x="975360" y="4562238"/>
            <a:ext cx="5366174" cy="4322206"/>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4007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363" y="5689600"/>
            <a:ext cx="1374775"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745410" y="1219200"/>
            <a:ext cx="7702638" cy="1269445"/>
          </a:xfrm>
          <a:prstGeom prst="rect">
            <a:avLst/>
          </a:prstGeom>
        </p:spPr>
        <p:txBody>
          <a:bodyPr anchor="b">
            <a:noAutofit/>
          </a:bodyPr>
          <a:lstStyle>
            <a:lvl1pPr algn="l">
              <a:defRPr sz="3800" b="1" i="0" spc="0" baseline="0">
                <a:solidFill>
                  <a:srgbClr val="353A76"/>
                </a:solidFill>
                <a:latin typeface="Cambria"/>
                <a:cs typeface="Cambria"/>
              </a:defRPr>
            </a:lvl1pPr>
          </a:lstStyle>
          <a:p>
            <a:r>
              <a:rPr lang="sv-SE" smtClean="0"/>
              <a:t>Click to edit Master title style</a:t>
            </a:r>
            <a:endParaRPr lang="sv-SE" dirty="0"/>
          </a:p>
        </p:txBody>
      </p:sp>
      <p:sp>
        <p:nvSpPr>
          <p:cNvPr id="14" name="Text Placeholder 13"/>
          <p:cNvSpPr>
            <a:spLocks noGrp="1"/>
          </p:cNvSpPr>
          <p:nvPr>
            <p:ph type="body" sz="quarter" idx="13"/>
          </p:nvPr>
        </p:nvSpPr>
        <p:spPr>
          <a:xfrm>
            <a:off x="745410" y="2488645"/>
            <a:ext cx="7702638" cy="671459"/>
          </a:xfrm>
          <a:prstGeom prst="rect">
            <a:avLst/>
          </a:prstGeom>
        </p:spPr>
        <p:txBody>
          <a:bodyPr>
            <a:normAutofit/>
          </a:bodyPr>
          <a:lstStyle>
            <a:lvl1pPr algn="l">
              <a:buFontTx/>
              <a:buNone/>
              <a:defRPr sz="2200" baseline="0">
                <a:solidFill>
                  <a:schemeClr val="tx1">
                    <a:lumMod val="65000"/>
                    <a:lumOff val="35000"/>
                  </a:schemeClr>
                </a:solidFill>
              </a:defRPr>
            </a:lvl1pPr>
          </a:lstStyle>
          <a:p>
            <a:pPr lvl="0"/>
            <a:r>
              <a:rPr lang="sv-SE" smtClean="0"/>
              <a:t>Click to edit Master text styles</a:t>
            </a:r>
          </a:p>
        </p:txBody>
      </p:sp>
      <p:sp>
        <p:nvSpPr>
          <p:cNvPr id="13" name="Text Placeholder 13"/>
          <p:cNvSpPr>
            <a:spLocks noGrp="1"/>
          </p:cNvSpPr>
          <p:nvPr>
            <p:ph type="body" sz="quarter" idx="14"/>
          </p:nvPr>
        </p:nvSpPr>
        <p:spPr>
          <a:xfrm>
            <a:off x="745410" y="3549155"/>
            <a:ext cx="7702638" cy="347956"/>
          </a:xfrm>
          <a:prstGeom prst="rect">
            <a:avLst/>
          </a:prstGeom>
        </p:spPr>
        <p:txBody>
          <a:bodyPr>
            <a:normAutofit/>
          </a:bodyPr>
          <a:lstStyle>
            <a:lvl1pPr algn="l">
              <a:buFontTx/>
              <a:buNone/>
              <a:defRPr sz="1400" baseline="0">
                <a:solidFill>
                  <a:schemeClr val="tx1">
                    <a:lumMod val="85000"/>
                    <a:lumOff val="15000"/>
                  </a:schemeClr>
                </a:solidFill>
              </a:defRPr>
            </a:lvl1pPr>
          </a:lstStyle>
          <a:p>
            <a:pPr lvl="0"/>
            <a:r>
              <a:rPr lang="sv-SE" smtClean="0"/>
              <a:t>Click to edit Master text styles</a:t>
            </a:r>
          </a:p>
        </p:txBody>
      </p:sp>
    </p:spTree>
    <p:extLst>
      <p:ext uri="{BB962C8B-B14F-4D97-AF65-F5344CB8AC3E}">
        <p14:creationId xmlns:p14="http://schemas.microsoft.com/office/powerpoint/2010/main" val="39331598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nd of Presentation">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85827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69727" y="1515814"/>
            <a:ext cx="7965281" cy="598289"/>
          </a:xfrm>
          <a:prstGeom prst="rect">
            <a:avLst/>
          </a:prstGeom>
        </p:spPr>
        <p:txBody>
          <a:bodyPr lIns="64291" tIns="32146" rIns="64291" bIns="32146"/>
          <a:lstStyle/>
          <a:p>
            <a:r>
              <a:rPr lang="sv-SE" smtClean="0"/>
              <a:t>Click to edit Master title style</a:t>
            </a:r>
            <a:endParaRPr lang="en-US"/>
          </a:p>
        </p:txBody>
      </p:sp>
      <p:sp>
        <p:nvSpPr>
          <p:cNvPr id="3" name="Content Placeholder 2"/>
          <p:cNvSpPr>
            <a:spLocks noGrp="1"/>
          </p:cNvSpPr>
          <p:nvPr>
            <p:ph idx="1"/>
          </p:nvPr>
        </p:nvSpPr>
        <p:spPr>
          <a:xfrm>
            <a:off x="457647" y="1600647"/>
            <a:ext cx="8228707" cy="4525119"/>
          </a:xfrm>
          <a:prstGeom prst="rect">
            <a:avLst/>
          </a:prstGeom>
        </p:spPr>
        <p:txBody>
          <a:bodyPr vert="horz" lIns="64291" tIns="32146" rIns="64291" bIns="32146"/>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Tree>
    <p:extLst>
      <p:ext uri="{BB962C8B-B14F-4D97-AF65-F5344CB8AC3E}">
        <p14:creationId xmlns:p14="http://schemas.microsoft.com/office/powerpoint/2010/main" val="3382958317"/>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sv-SE"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5" name="Text Box 3"/>
          <p:cNvSpPr txBox="1">
            <a:spLocks noGrp="1" noChangeArrowheads="1"/>
          </p:cNvSpPr>
          <p:nvPr>
            <p:ph type="sldNum" sz="quarter" idx="10"/>
          </p:nvPr>
        </p:nvSpPr>
        <p:spPr>
          <a:xfrm>
            <a:off x="341313" y="6573838"/>
            <a:ext cx="255587" cy="266700"/>
          </a:xfrm>
          <a:prstGeom prst="rect">
            <a:avLst/>
          </a:prstGeom>
          <a:ln/>
        </p:spPr>
        <p:txBody>
          <a:bodyPr/>
          <a:lstStyle>
            <a:lvl1pPr>
              <a:defRPr/>
            </a:lvl1pPr>
          </a:lstStyle>
          <a:p>
            <a:pPr>
              <a:defRPr/>
            </a:pPr>
            <a:fld id="{8D4634AF-4EBE-F640-9D11-E528940D5185}" type="slidenum">
              <a:rPr lang="en-US"/>
              <a:pPr>
                <a:defRPr/>
              </a:pPr>
              <a:t>‹#›</a:t>
            </a:fld>
            <a:endParaRPr lang="en-US"/>
          </a:p>
        </p:txBody>
      </p:sp>
    </p:spTree>
    <p:extLst>
      <p:ext uri="{BB962C8B-B14F-4D97-AF65-F5344CB8AC3E}">
        <p14:creationId xmlns:p14="http://schemas.microsoft.com/office/powerpoint/2010/main" val="3404919337"/>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685800"/>
          </a:xfrm>
          <a:prstGeom prst="rect">
            <a:avLst/>
          </a:prstGeom>
        </p:spPr>
        <p:txBody>
          <a:bodyPr/>
          <a:lstStyle/>
          <a:p>
            <a:r>
              <a:rPr lang="sv-SE" smtClean="0"/>
              <a:t>Click to edit Master title style</a:t>
            </a:r>
            <a:endParaRPr lang="en-US"/>
          </a:p>
        </p:txBody>
      </p:sp>
      <p:sp>
        <p:nvSpPr>
          <p:cNvPr id="3" name="Text Placeholder 2"/>
          <p:cNvSpPr>
            <a:spLocks noGrp="1"/>
          </p:cNvSpPr>
          <p:nvPr>
            <p:ph type="body" sz="half" idx="1"/>
          </p:nvPr>
        </p:nvSpPr>
        <p:spPr>
          <a:xfrm>
            <a:off x="685800" y="1600200"/>
            <a:ext cx="3815862" cy="4495800"/>
          </a:xfrm>
          <a:prstGeom prst="rect">
            <a:avLst/>
          </a:prstGeom>
        </p:spPr>
        <p:txBody>
          <a:body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Content Placeholder 3"/>
          <p:cNvSpPr>
            <a:spLocks noGrp="1"/>
          </p:cNvSpPr>
          <p:nvPr>
            <p:ph sz="half" idx="2"/>
          </p:nvPr>
        </p:nvSpPr>
        <p:spPr>
          <a:xfrm>
            <a:off x="4642338" y="1600200"/>
            <a:ext cx="3815862" cy="4495800"/>
          </a:xfrm>
          <a:prstGeom prst="rect">
            <a:avLst/>
          </a:prstGeom>
        </p:spPr>
        <p:txBody>
          <a:body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Tree>
    <p:extLst>
      <p:ext uri="{BB962C8B-B14F-4D97-AF65-F5344CB8AC3E}">
        <p14:creationId xmlns:p14="http://schemas.microsoft.com/office/powerpoint/2010/main" val="21112289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341313" y="6573838"/>
            <a:ext cx="255587" cy="266700"/>
          </a:xfrm>
          <a:prstGeom prst="rect">
            <a:avLst/>
          </a:prstGeom>
          <a:ln/>
        </p:spPr>
        <p:txBody>
          <a:bodyPr/>
          <a:lstStyle>
            <a:lvl1pPr>
              <a:defRPr/>
            </a:lvl1pPr>
          </a:lstStyle>
          <a:p>
            <a:pPr>
              <a:defRPr/>
            </a:pPr>
            <a:fld id="{FF149C16-A762-F949-912F-0D2C3D6DE273}" type="slidenum">
              <a:rPr lang="en-US"/>
              <a:pPr>
                <a:defRPr/>
              </a:pPr>
              <a:t>‹#›</a:t>
            </a:fld>
            <a:endParaRPr lang="en-US"/>
          </a:p>
        </p:txBody>
      </p:sp>
    </p:spTree>
    <p:extLst>
      <p:ext uri="{BB962C8B-B14F-4D97-AF65-F5344CB8AC3E}">
        <p14:creationId xmlns:p14="http://schemas.microsoft.com/office/powerpoint/2010/main" val="427082064"/>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lassic Logo">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803400" y="6697663"/>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ＭＳ Ｐゴシック" charset="0"/>
                <a:cs typeface="ＭＳ Ｐゴシック" charset="0"/>
                <a:sym typeface="Arial" charset="0"/>
              </a:defRPr>
            </a:lvl1pPr>
            <a:lvl2pPr marL="742950" indent="-285750" eaLnBrk="0" hangingPunct="0">
              <a:defRPr sz="2400">
                <a:solidFill>
                  <a:srgbClr val="000000"/>
                </a:solidFill>
                <a:latin typeface="Arial" charset="0"/>
                <a:ea typeface="ＭＳ Ｐゴシック" charset="0"/>
                <a:sym typeface="Arial" charset="0"/>
              </a:defRPr>
            </a:lvl2pPr>
            <a:lvl3pPr marL="1143000" indent="-228600" eaLnBrk="0" hangingPunct="0">
              <a:defRPr sz="2400">
                <a:solidFill>
                  <a:srgbClr val="000000"/>
                </a:solidFill>
                <a:latin typeface="Arial" charset="0"/>
                <a:ea typeface="ＭＳ Ｐゴシック" charset="0"/>
                <a:sym typeface="Arial" charset="0"/>
              </a:defRPr>
            </a:lvl3pPr>
            <a:lvl4pPr marL="1600200" indent="-228600" eaLnBrk="0" hangingPunct="0">
              <a:defRPr sz="2400">
                <a:solidFill>
                  <a:srgbClr val="000000"/>
                </a:solidFill>
                <a:latin typeface="Arial" charset="0"/>
                <a:ea typeface="ＭＳ Ｐゴシック" charset="0"/>
                <a:sym typeface="Arial" charset="0"/>
              </a:defRPr>
            </a:lvl4pPr>
            <a:lvl5pPr marL="2057400" indent="-228600" eaLnBrk="0" hangingPunct="0">
              <a:defRPr sz="2400">
                <a:solidFill>
                  <a:srgbClr val="000000"/>
                </a:solidFill>
                <a:latin typeface="Arial" charset="0"/>
                <a:ea typeface="ＭＳ Ｐゴシック"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9pPr>
          </a:lstStyle>
          <a:p>
            <a:pPr eaLnBrk="1" hangingPunct="1">
              <a:defRPr/>
            </a:pPr>
            <a:endParaRPr lang="en-US" sz="1800" smtClean="0"/>
          </a:p>
        </p:txBody>
      </p:sp>
      <p:pic>
        <p:nvPicPr>
          <p:cNvPr id="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363" y="5689600"/>
            <a:ext cx="1374775"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570920"/>
            <a:ext cx="7772400" cy="758351"/>
          </a:xfrm>
          <a:prstGeom prst="rect">
            <a:avLst/>
          </a:prstGeom>
        </p:spPr>
        <p:txBody>
          <a:bodyPr anchor="b">
            <a:normAutofit/>
          </a:bodyPr>
          <a:lstStyle>
            <a:lvl1pPr algn="l">
              <a:defRPr sz="3600" b="1" spc="0">
                <a:solidFill>
                  <a:srgbClr val="3A4583"/>
                </a:solidFill>
                <a:latin typeface="Cambria"/>
                <a:cs typeface="Cambria"/>
              </a:defRPr>
            </a:lvl1pPr>
          </a:lstStyle>
          <a:p>
            <a:r>
              <a:rPr lang="sv-SE" smtClean="0"/>
              <a:t>Click to edit Master title style</a:t>
            </a:r>
            <a:endParaRPr lang="sv-SE" dirty="0"/>
          </a:p>
        </p:txBody>
      </p:sp>
      <p:sp>
        <p:nvSpPr>
          <p:cNvPr id="14" name="Text Placeholder 7"/>
          <p:cNvSpPr>
            <a:spLocks noGrp="1"/>
          </p:cNvSpPr>
          <p:nvPr>
            <p:ph type="body" sz="quarter" idx="13"/>
          </p:nvPr>
        </p:nvSpPr>
        <p:spPr>
          <a:xfrm>
            <a:off x="685800" y="1556792"/>
            <a:ext cx="7721303" cy="4118235"/>
          </a:xfrm>
          <a:prstGeom prst="rect">
            <a:avLst/>
          </a:prstGeom>
        </p:spPr>
        <p:txBody>
          <a:bodyPr/>
          <a:lstStyle>
            <a:lvl1pPr>
              <a:defRPr sz="2400"/>
            </a:lvl1pPr>
            <a:lvl2pPr>
              <a:defRPr sz="2200"/>
            </a:lvl2pPr>
            <a:lvl3pPr>
              <a:buFont typeface="Calibri" pitchFamily="34" charset="0"/>
              <a:buChar char="»"/>
              <a:defRPr sz="2000"/>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sv-SE" dirty="0" err="1" smtClean="0"/>
              <a:t>Click</a:t>
            </a:r>
            <a:r>
              <a:rPr lang="sv-SE" dirty="0" smtClean="0"/>
              <a:t> </a:t>
            </a:r>
            <a:r>
              <a:rPr lang="sv-SE" dirty="0" err="1" smtClean="0"/>
              <a:t>to</a:t>
            </a:r>
            <a:r>
              <a:rPr lang="sv-SE" dirty="0" smtClean="0"/>
              <a:t> </a:t>
            </a:r>
            <a:r>
              <a:rPr lang="sv-SE" dirty="0" err="1" smtClean="0"/>
              <a:t>edit</a:t>
            </a:r>
            <a:r>
              <a:rPr lang="sv-SE" dirty="0" smtClean="0"/>
              <a:t> Master text </a:t>
            </a:r>
            <a:r>
              <a:rPr lang="sv-SE" dirty="0" err="1" smtClean="0"/>
              <a:t>styles</a:t>
            </a:r>
            <a:endParaRPr lang="sv-SE" dirty="0" smtClean="0"/>
          </a:p>
          <a:p>
            <a:pPr lvl="1"/>
            <a:r>
              <a:rPr lang="sv-SE" dirty="0" smtClean="0"/>
              <a:t>Second </a:t>
            </a:r>
            <a:r>
              <a:rPr lang="sv-SE" dirty="0" err="1" smtClean="0"/>
              <a:t>level</a:t>
            </a:r>
            <a:endParaRPr lang="sv-SE" dirty="0" smtClean="0"/>
          </a:p>
          <a:p>
            <a:pPr lvl="2"/>
            <a:r>
              <a:rPr lang="sv-SE" dirty="0" err="1" smtClean="0"/>
              <a:t>Third</a:t>
            </a:r>
            <a:r>
              <a:rPr lang="sv-SE" dirty="0" smtClean="0"/>
              <a:t> </a:t>
            </a:r>
            <a:r>
              <a:rPr lang="sv-SE" dirty="0" err="1" smtClean="0"/>
              <a:t>level</a:t>
            </a:r>
            <a:endParaRPr lang="sv-SE" dirty="0" smtClean="0"/>
          </a:p>
          <a:p>
            <a:pPr lvl="3"/>
            <a:r>
              <a:rPr lang="sv-SE" dirty="0" err="1" smtClean="0"/>
              <a:t>Fourth</a:t>
            </a:r>
            <a:r>
              <a:rPr lang="sv-SE" dirty="0" smtClean="0"/>
              <a:t> </a:t>
            </a:r>
            <a:r>
              <a:rPr lang="sv-SE" dirty="0" err="1" smtClean="0"/>
              <a:t>level</a:t>
            </a:r>
            <a:endParaRPr lang="sv-SE" dirty="0" smtClean="0"/>
          </a:p>
          <a:p>
            <a:pPr lvl="4"/>
            <a:r>
              <a:rPr lang="sv-SE" dirty="0" err="1" smtClean="0"/>
              <a:t>Fifth</a:t>
            </a:r>
            <a:r>
              <a:rPr lang="sv-SE" dirty="0" smtClean="0"/>
              <a:t> </a:t>
            </a:r>
            <a:r>
              <a:rPr lang="sv-SE" dirty="0" err="1" smtClean="0"/>
              <a:t>level</a:t>
            </a:r>
            <a:endParaRPr lang="sv-SE" dirty="0"/>
          </a:p>
        </p:txBody>
      </p:sp>
    </p:spTree>
    <p:extLst>
      <p:ext uri="{BB962C8B-B14F-4D97-AF65-F5344CB8AC3E}">
        <p14:creationId xmlns:p14="http://schemas.microsoft.com/office/powerpoint/2010/main" val="422127093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assic">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685800" y="570920"/>
            <a:ext cx="7772400" cy="758351"/>
          </a:xfrm>
          <a:prstGeom prst="rect">
            <a:avLst/>
          </a:prstGeom>
        </p:spPr>
        <p:txBody>
          <a:bodyPr anchor="b">
            <a:normAutofit/>
          </a:bodyPr>
          <a:lstStyle>
            <a:lvl1pPr algn="l">
              <a:defRPr sz="3600" b="1" spc="0">
                <a:solidFill>
                  <a:srgbClr val="3A4583"/>
                </a:solidFill>
                <a:latin typeface="Cambria"/>
                <a:cs typeface="Cambria"/>
              </a:defRPr>
            </a:lvl1pPr>
          </a:lstStyle>
          <a:p>
            <a:r>
              <a:rPr lang="sv-SE" smtClean="0"/>
              <a:t>Click to edit Master title style</a:t>
            </a:r>
            <a:endParaRPr lang="sv-SE" dirty="0"/>
          </a:p>
        </p:txBody>
      </p:sp>
      <p:sp>
        <p:nvSpPr>
          <p:cNvPr id="9" name="Text Placeholder 7"/>
          <p:cNvSpPr>
            <a:spLocks noGrp="1"/>
          </p:cNvSpPr>
          <p:nvPr>
            <p:ph type="body" sz="quarter" idx="13"/>
          </p:nvPr>
        </p:nvSpPr>
        <p:spPr>
          <a:xfrm>
            <a:off x="685800" y="1556792"/>
            <a:ext cx="7721303" cy="4680520"/>
          </a:xfrm>
          <a:prstGeom prst="rect">
            <a:avLst/>
          </a:prstGeom>
        </p:spPr>
        <p:txBody>
          <a:bodyPr/>
          <a:lstStyle>
            <a:lvl1pPr>
              <a:defRPr sz="2400"/>
            </a:lvl1pPr>
            <a:lvl2pPr>
              <a:defRPr sz="2200"/>
            </a:lvl2pPr>
            <a:lvl3pPr>
              <a:buFont typeface="Calibri" pitchFamily="34" charset="0"/>
              <a:buChar char="»"/>
              <a:defRPr sz="2000"/>
            </a:lvl3pPr>
            <a:lvl4pPr>
              <a:defRPr sz="1800">
                <a:solidFill>
                  <a:schemeClr val="tx1">
                    <a:lumMod val="75000"/>
                    <a:lumOff val="25000"/>
                  </a:schemeClr>
                </a:solidFill>
              </a:defRPr>
            </a:lvl4pPr>
            <a:lvl5pPr>
              <a:defRPr sz="1800">
                <a:ln>
                  <a:noFill/>
                </a:ln>
                <a:solidFill>
                  <a:schemeClr val="tx1">
                    <a:lumMod val="75000"/>
                    <a:lumOff val="25000"/>
                  </a:schemeClr>
                </a:solidFill>
              </a:defRPr>
            </a:lvl5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sv-SE" dirty="0"/>
          </a:p>
        </p:txBody>
      </p:sp>
    </p:spTree>
    <p:extLst>
      <p:ext uri="{BB962C8B-B14F-4D97-AF65-F5344CB8AC3E}">
        <p14:creationId xmlns:p14="http://schemas.microsoft.com/office/powerpoint/2010/main" val="418469454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685800" y="570920"/>
            <a:ext cx="7772400" cy="758351"/>
          </a:xfrm>
          <a:prstGeom prst="rect">
            <a:avLst/>
          </a:prstGeom>
        </p:spPr>
        <p:txBody>
          <a:bodyPr anchor="b">
            <a:normAutofit/>
          </a:bodyPr>
          <a:lstStyle>
            <a:lvl1pPr algn="l">
              <a:defRPr sz="3600" b="1" spc="0">
                <a:solidFill>
                  <a:srgbClr val="3A4583"/>
                </a:solidFill>
                <a:latin typeface="Cambria"/>
                <a:cs typeface="Cambria"/>
              </a:defRPr>
            </a:lvl1pPr>
          </a:lstStyle>
          <a:p>
            <a:r>
              <a:rPr lang="sv-SE" smtClean="0"/>
              <a:t>Click to edit Master title style</a:t>
            </a:r>
            <a:endParaRPr lang="sv-SE" dirty="0"/>
          </a:p>
        </p:txBody>
      </p:sp>
      <p:sp>
        <p:nvSpPr>
          <p:cNvPr id="9" name="Text Placeholder 7"/>
          <p:cNvSpPr>
            <a:spLocks noGrp="1"/>
          </p:cNvSpPr>
          <p:nvPr>
            <p:ph type="body" sz="quarter" idx="13"/>
          </p:nvPr>
        </p:nvSpPr>
        <p:spPr>
          <a:xfrm>
            <a:off x="685800" y="1556792"/>
            <a:ext cx="3780000" cy="4680520"/>
          </a:xfrm>
          <a:prstGeom prst="rect">
            <a:avLst/>
          </a:prstGeom>
        </p:spPr>
        <p:txBody>
          <a:bodyPr/>
          <a:lstStyle>
            <a:lvl1pPr>
              <a:defRPr sz="2400"/>
            </a:lvl1pPr>
            <a:lvl2pPr>
              <a:defRPr sz="2200"/>
            </a:lvl2pPr>
            <a:lvl3pPr>
              <a:buFont typeface="Calibri" pitchFamily="34" charset="0"/>
              <a:buChar char="»"/>
              <a:defRPr sz="2000"/>
            </a:lvl3pPr>
            <a:lvl4pPr>
              <a:defRPr sz="1800">
                <a:solidFill>
                  <a:schemeClr val="tx1">
                    <a:lumMod val="75000"/>
                    <a:lumOff val="25000"/>
                  </a:schemeClr>
                </a:solidFill>
              </a:defRPr>
            </a:lvl4pPr>
            <a:lvl5pPr>
              <a:defRPr sz="1800">
                <a:ln>
                  <a:noFill/>
                </a:ln>
                <a:solidFill>
                  <a:schemeClr val="tx1">
                    <a:lumMod val="75000"/>
                    <a:lumOff val="25000"/>
                  </a:schemeClr>
                </a:solidFill>
              </a:defRPr>
            </a:lvl5pPr>
          </a:lstStyle>
          <a:p>
            <a:pPr lvl="0"/>
            <a:r>
              <a:rPr lang="sv-SE" dirty="0" err="1" smtClean="0"/>
              <a:t>Click</a:t>
            </a:r>
            <a:r>
              <a:rPr lang="sv-SE" dirty="0" smtClean="0"/>
              <a:t> </a:t>
            </a:r>
            <a:r>
              <a:rPr lang="sv-SE" dirty="0" err="1" smtClean="0"/>
              <a:t>to</a:t>
            </a:r>
            <a:r>
              <a:rPr lang="sv-SE" dirty="0" smtClean="0"/>
              <a:t> </a:t>
            </a:r>
            <a:r>
              <a:rPr lang="sv-SE" dirty="0" err="1" smtClean="0"/>
              <a:t>edit</a:t>
            </a:r>
            <a:r>
              <a:rPr lang="sv-SE" dirty="0" smtClean="0"/>
              <a:t> Master text </a:t>
            </a:r>
            <a:r>
              <a:rPr lang="sv-SE" dirty="0" err="1" smtClean="0"/>
              <a:t>styles</a:t>
            </a:r>
            <a:endParaRPr lang="sv-SE" dirty="0" smtClean="0"/>
          </a:p>
          <a:p>
            <a:pPr lvl="1"/>
            <a:r>
              <a:rPr lang="sv-SE" dirty="0" smtClean="0"/>
              <a:t>Second </a:t>
            </a:r>
            <a:r>
              <a:rPr lang="sv-SE" dirty="0" err="1" smtClean="0"/>
              <a:t>level</a:t>
            </a:r>
            <a:endParaRPr lang="sv-SE" dirty="0" smtClean="0"/>
          </a:p>
          <a:p>
            <a:pPr lvl="2"/>
            <a:r>
              <a:rPr lang="sv-SE" dirty="0" err="1" smtClean="0"/>
              <a:t>Third</a:t>
            </a:r>
            <a:r>
              <a:rPr lang="sv-SE" dirty="0" smtClean="0"/>
              <a:t> </a:t>
            </a:r>
            <a:r>
              <a:rPr lang="sv-SE" dirty="0" err="1" smtClean="0"/>
              <a:t>level</a:t>
            </a:r>
            <a:endParaRPr lang="sv-SE" dirty="0" smtClean="0"/>
          </a:p>
          <a:p>
            <a:pPr lvl="3"/>
            <a:r>
              <a:rPr lang="sv-SE" dirty="0" err="1" smtClean="0"/>
              <a:t>Fourth</a:t>
            </a:r>
            <a:r>
              <a:rPr lang="sv-SE" dirty="0" smtClean="0"/>
              <a:t> </a:t>
            </a:r>
            <a:r>
              <a:rPr lang="sv-SE" dirty="0" err="1" smtClean="0"/>
              <a:t>level</a:t>
            </a:r>
            <a:endParaRPr lang="sv-SE" dirty="0" smtClean="0"/>
          </a:p>
          <a:p>
            <a:pPr lvl="4"/>
            <a:r>
              <a:rPr lang="sv-SE" dirty="0" err="1" smtClean="0"/>
              <a:t>Fifth</a:t>
            </a:r>
            <a:r>
              <a:rPr lang="sv-SE" dirty="0" smtClean="0"/>
              <a:t> </a:t>
            </a:r>
            <a:r>
              <a:rPr lang="sv-SE" dirty="0" err="1" smtClean="0"/>
              <a:t>level</a:t>
            </a:r>
            <a:endParaRPr lang="sv-SE" dirty="0"/>
          </a:p>
        </p:txBody>
      </p:sp>
      <p:sp>
        <p:nvSpPr>
          <p:cNvPr id="12" name="Text Placeholder 7"/>
          <p:cNvSpPr>
            <a:spLocks noGrp="1"/>
          </p:cNvSpPr>
          <p:nvPr>
            <p:ph type="body" sz="quarter" idx="15"/>
          </p:nvPr>
        </p:nvSpPr>
        <p:spPr>
          <a:xfrm>
            <a:off x="4678200" y="1556792"/>
            <a:ext cx="3780000" cy="4680520"/>
          </a:xfrm>
          <a:prstGeom prst="rect">
            <a:avLst/>
          </a:prstGeom>
        </p:spPr>
        <p:txBody>
          <a:bodyPr/>
          <a:lstStyle>
            <a:lvl1pPr>
              <a:defRPr sz="2400"/>
            </a:lvl1pPr>
            <a:lvl2pPr>
              <a:defRPr sz="2200"/>
            </a:lvl2pPr>
            <a:lvl3pPr>
              <a:buFont typeface="Calibri" pitchFamily="34" charset="0"/>
              <a:buChar char="»"/>
              <a:defRPr sz="2000"/>
            </a:lvl3pPr>
            <a:lvl4pPr>
              <a:defRPr sz="1800">
                <a:solidFill>
                  <a:schemeClr val="tx1">
                    <a:lumMod val="75000"/>
                    <a:lumOff val="25000"/>
                  </a:schemeClr>
                </a:solidFill>
              </a:defRPr>
            </a:lvl4pPr>
            <a:lvl5pPr>
              <a:defRPr sz="1800">
                <a:ln>
                  <a:noFill/>
                </a:ln>
                <a:solidFill>
                  <a:schemeClr val="tx1">
                    <a:lumMod val="75000"/>
                    <a:lumOff val="25000"/>
                  </a:schemeClr>
                </a:solidFill>
              </a:defRPr>
            </a:lvl5pPr>
          </a:lstStyle>
          <a:p>
            <a:pPr lvl="0"/>
            <a:r>
              <a:rPr lang="sv-SE" dirty="0" err="1" smtClean="0"/>
              <a:t>Click</a:t>
            </a:r>
            <a:r>
              <a:rPr lang="sv-SE" dirty="0" smtClean="0"/>
              <a:t> </a:t>
            </a:r>
            <a:r>
              <a:rPr lang="sv-SE" dirty="0" err="1" smtClean="0"/>
              <a:t>to</a:t>
            </a:r>
            <a:r>
              <a:rPr lang="sv-SE" dirty="0" smtClean="0"/>
              <a:t> </a:t>
            </a:r>
            <a:r>
              <a:rPr lang="sv-SE" dirty="0" err="1" smtClean="0"/>
              <a:t>edit</a:t>
            </a:r>
            <a:r>
              <a:rPr lang="sv-SE" dirty="0" smtClean="0"/>
              <a:t> Master text </a:t>
            </a:r>
            <a:r>
              <a:rPr lang="sv-SE" dirty="0" err="1" smtClean="0"/>
              <a:t>styles</a:t>
            </a:r>
            <a:endParaRPr lang="sv-SE" dirty="0" smtClean="0"/>
          </a:p>
          <a:p>
            <a:pPr lvl="1"/>
            <a:r>
              <a:rPr lang="sv-SE" dirty="0" smtClean="0"/>
              <a:t>Second </a:t>
            </a:r>
            <a:r>
              <a:rPr lang="sv-SE" dirty="0" err="1" smtClean="0"/>
              <a:t>level</a:t>
            </a:r>
            <a:endParaRPr lang="sv-SE" dirty="0" smtClean="0"/>
          </a:p>
          <a:p>
            <a:pPr lvl="2"/>
            <a:r>
              <a:rPr lang="sv-SE" dirty="0" err="1" smtClean="0"/>
              <a:t>Third</a:t>
            </a:r>
            <a:r>
              <a:rPr lang="sv-SE" dirty="0" smtClean="0"/>
              <a:t> </a:t>
            </a:r>
            <a:r>
              <a:rPr lang="sv-SE" dirty="0" err="1" smtClean="0"/>
              <a:t>level</a:t>
            </a:r>
            <a:endParaRPr lang="sv-SE" dirty="0" smtClean="0"/>
          </a:p>
          <a:p>
            <a:pPr lvl="3"/>
            <a:r>
              <a:rPr lang="sv-SE" dirty="0" err="1" smtClean="0"/>
              <a:t>Fourth</a:t>
            </a:r>
            <a:r>
              <a:rPr lang="sv-SE" dirty="0" smtClean="0"/>
              <a:t> </a:t>
            </a:r>
            <a:r>
              <a:rPr lang="sv-SE" dirty="0" err="1" smtClean="0"/>
              <a:t>level</a:t>
            </a:r>
            <a:endParaRPr lang="sv-SE" dirty="0" smtClean="0"/>
          </a:p>
          <a:p>
            <a:pPr lvl="4"/>
            <a:r>
              <a:rPr lang="sv-SE" dirty="0" err="1" smtClean="0"/>
              <a:t>Fifth</a:t>
            </a:r>
            <a:r>
              <a:rPr lang="sv-SE" dirty="0" smtClean="0"/>
              <a:t> </a:t>
            </a:r>
            <a:r>
              <a:rPr lang="sv-SE" dirty="0" err="1" smtClean="0"/>
              <a:t>level</a:t>
            </a:r>
            <a:endParaRPr lang="sv-SE" dirty="0"/>
          </a:p>
        </p:txBody>
      </p:sp>
    </p:spTree>
    <p:extLst>
      <p:ext uri="{BB962C8B-B14F-4D97-AF65-F5344CB8AC3E}">
        <p14:creationId xmlns:p14="http://schemas.microsoft.com/office/powerpoint/2010/main" val="421880764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re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685800" y="570920"/>
            <a:ext cx="7772400" cy="758351"/>
          </a:xfrm>
          <a:prstGeom prst="rect">
            <a:avLst/>
          </a:prstGeom>
        </p:spPr>
        <p:txBody>
          <a:bodyPr anchor="b">
            <a:normAutofit/>
          </a:bodyPr>
          <a:lstStyle>
            <a:lvl1pPr algn="l">
              <a:defRPr sz="3600" b="1" spc="0">
                <a:solidFill>
                  <a:srgbClr val="3A4583"/>
                </a:solidFill>
                <a:latin typeface="Cambria"/>
                <a:cs typeface="Cambria"/>
              </a:defRPr>
            </a:lvl1pPr>
          </a:lstStyle>
          <a:p>
            <a:r>
              <a:rPr lang="sv-SE" smtClean="0"/>
              <a:t>Click to edit Master title style</a:t>
            </a:r>
            <a:endParaRPr lang="sv-SE" dirty="0"/>
          </a:p>
        </p:txBody>
      </p:sp>
    </p:spTree>
    <p:extLst>
      <p:ext uri="{BB962C8B-B14F-4D97-AF65-F5344CB8AC3E}">
        <p14:creationId xmlns:p14="http://schemas.microsoft.com/office/powerpoint/2010/main" val="118984401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lassic Logo_subtitl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363" y="5689600"/>
            <a:ext cx="1374775"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1803400" y="6697663"/>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ＭＳ Ｐゴシック" charset="0"/>
                <a:cs typeface="ＭＳ Ｐゴシック" charset="0"/>
                <a:sym typeface="Arial" charset="0"/>
              </a:defRPr>
            </a:lvl1pPr>
            <a:lvl2pPr marL="742950" indent="-285750" eaLnBrk="0" hangingPunct="0">
              <a:defRPr sz="2400">
                <a:solidFill>
                  <a:srgbClr val="000000"/>
                </a:solidFill>
                <a:latin typeface="Arial" charset="0"/>
                <a:ea typeface="ＭＳ Ｐゴシック" charset="0"/>
                <a:sym typeface="Arial" charset="0"/>
              </a:defRPr>
            </a:lvl2pPr>
            <a:lvl3pPr marL="1143000" indent="-228600" eaLnBrk="0" hangingPunct="0">
              <a:defRPr sz="2400">
                <a:solidFill>
                  <a:srgbClr val="000000"/>
                </a:solidFill>
                <a:latin typeface="Arial" charset="0"/>
                <a:ea typeface="ＭＳ Ｐゴシック" charset="0"/>
                <a:sym typeface="Arial" charset="0"/>
              </a:defRPr>
            </a:lvl3pPr>
            <a:lvl4pPr marL="1600200" indent="-228600" eaLnBrk="0" hangingPunct="0">
              <a:defRPr sz="2400">
                <a:solidFill>
                  <a:srgbClr val="000000"/>
                </a:solidFill>
                <a:latin typeface="Arial" charset="0"/>
                <a:ea typeface="ＭＳ Ｐゴシック" charset="0"/>
                <a:sym typeface="Arial" charset="0"/>
              </a:defRPr>
            </a:lvl4pPr>
            <a:lvl5pPr marL="2057400" indent="-228600" eaLnBrk="0" hangingPunct="0">
              <a:defRPr sz="2400">
                <a:solidFill>
                  <a:srgbClr val="000000"/>
                </a:solidFill>
                <a:latin typeface="Arial" charset="0"/>
                <a:ea typeface="ＭＳ Ｐゴシック"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9pPr>
          </a:lstStyle>
          <a:p>
            <a:pPr eaLnBrk="1" hangingPunct="1">
              <a:defRPr/>
            </a:pPr>
            <a:endParaRPr lang="en-US" sz="1800" smtClean="0"/>
          </a:p>
        </p:txBody>
      </p:sp>
      <p:sp>
        <p:nvSpPr>
          <p:cNvPr id="2" name="Title 1"/>
          <p:cNvSpPr>
            <a:spLocks noGrp="1"/>
          </p:cNvSpPr>
          <p:nvPr>
            <p:ph type="ctrTitle"/>
          </p:nvPr>
        </p:nvSpPr>
        <p:spPr>
          <a:xfrm>
            <a:off x="685800" y="570920"/>
            <a:ext cx="7772400" cy="758351"/>
          </a:xfrm>
          <a:prstGeom prst="rect">
            <a:avLst/>
          </a:prstGeom>
        </p:spPr>
        <p:txBody>
          <a:bodyPr anchor="b">
            <a:normAutofit/>
          </a:bodyPr>
          <a:lstStyle>
            <a:lvl1pPr algn="l">
              <a:defRPr sz="3600" b="1" spc="0">
                <a:solidFill>
                  <a:srgbClr val="3A4583"/>
                </a:solidFill>
                <a:latin typeface="Cambria"/>
                <a:cs typeface="Cambria"/>
              </a:defRPr>
            </a:lvl1pPr>
          </a:lstStyle>
          <a:p>
            <a:r>
              <a:rPr lang="sv-SE" smtClean="0"/>
              <a:t>Click to edit Master title style</a:t>
            </a:r>
            <a:endParaRPr lang="sv-SE" dirty="0"/>
          </a:p>
        </p:txBody>
      </p:sp>
      <p:sp>
        <p:nvSpPr>
          <p:cNvPr id="3" name="Subtitle 2"/>
          <p:cNvSpPr>
            <a:spLocks noGrp="1"/>
          </p:cNvSpPr>
          <p:nvPr>
            <p:ph type="subTitle" idx="1"/>
          </p:nvPr>
        </p:nvSpPr>
        <p:spPr>
          <a:xfrm>
            <a:off x="685800" y="1329270"/>
            <a:ext cx="7772400" cy="365649"/>
          </a:xfrm>
          <a:prstGeom prst="rect">
            <a:avLst/>
          </a:prstGeom>
        </p:spPr>
        <p:txBody>
          <a:bodyPr>
            <a:normAutofit/>
          </a:bodyPr>
          <a:lstStyle>
            <a:lvl1pPr marL="0" indent="0" algn="l">
              <a:buNone/>
              <a:defRPr sz="2000" spc="0"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Click to edit Master subtitle style</a:t>
            </a:r>
            <a:endParaRPr lang="sv-SE" dirty="0"/>
          </a:p>
        </p:txBody>
      </p:sp>
      <p:sp>
        <p:nvSpPr>
          <p:cNvPr id="14" name="Text Placeholder 7"/>
          <p:cNvSpPr>
            <a:spLocks noGrp="1"/>
          </p:cNvSpPr>
          <p:nvPr>
            <p:ph type="body" sz="quarter" idx="13"/>
          </p:nvPr>
        </p:nvSpPr>
        <p:spPr>
          <a:xfrm>
            <a:off x="685800" y="1895027"/>
            <a:ext cx="7721303" cy="3780000"/>
          </a:xfrm>
          <a:prstGeom prst="rect">
            <a:avLst/>
          </a:prstGeom>
        </p:spPr>
        <p:txBody>
          <a:bodyPr/>
          <a:lstStyle>
            <a:lvl1pPr>
              <a:defRPr sz="2400"/>
            </a:lvl1pPr>
            <a:lvl2pPr>
              <a:defRPr sz="2200"/>
            </a:lvl2pPr>
            <a:lvl3pPr>
              <a:buFont typeface="Calibri" pitchFamily="34" charset="0"/>
              <a:buChar char="»"/>
              <a:defRPr sz="2000"/>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sv-SE" dirty="0"/>
          </a:p>
        </p:txBody>
      </p:sp>
    </p:spTree>
    <p:extLst>
      <p:ext uri="{BB962C8B-B14F-4D97-AF65-F5344CB8AC3E}">
        <p14:creationId xmlns:p14="http://schemas.microsoft.com/office/powerpoint/2010/main" val="404456497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Classic_Subtitl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685800" y="570920"/>
            <a:ext cx="7772400" cy="758351"/>
          </a:xfrm>
          <a:prstGeom prst="rect">
            <a:avLst/>
          </a:prstGeom>
        </p:spPr>
        <p:txBody>
          <a:bodyPr anchor="b">
            <a:normAutofit/>
          </a:bodyPr>
          <a:lstStyle>
            <a:lvl1pPr algn="l">
              <a:defRPr sz="3600" b="1" spc="0">
                <a:solidFill>
                  <a:srgbClr val="3A4583"/>
                </a:solidFill>
                <a:latin typeface="Cambria"/>
                <a:cs typeface="Cambria"/>
              </a:defRPr>
            </a:lvl1pPr>
          </a:lstStyle>
          <a:p>
            <a:r>
              <a:rPr lang="sv-SE" smtClean="0"/>
              <a:t>Click to edit Master title style</a:t>
            </a:r>
            <a:endParaRPr lang="sv-SE" dirty="0"/>
          </a:p>
        </p:txBody>
      </p:sp>
      <p:sp>
        <p:nvSpPr>
          <p:cNvPr id="8" name="Subtitle 2"/>
          <p:cNvSpPr>
            <a:spLocks noGrp="1"/>
          </p:cNvSpPr>
          <p:nvPr>
            <p:ph type="subTitle" idx="1"/>
          </p:nvPr>
        </p:nvSpPr>
        <p:spPr>
          <a:xfrm>
            <a:off x="685800" y="1329270"/>
            <a:ext cx="7772400" cy="365649"/>
          </a:xfrm>
          <a:prstGeom prst="rect">
            <a:avLst/>
          </a:prstGeom>
        </p:spPr>
        <p:txBody>
          <a:bodyPr>
            <a:normAutofit/>
          </a:bodyPr>
          <a:lstStyle>
            <a:lvl1pPr marL="0" indent="0" algn="l">
              <a:buNone/>
              <a:defRPr sz="2000" spc="0"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Click to edit Master subtitle style</a:t>
            </a:r>
            <a:endParaRPr lang="sv-SE" dirty="0"/>
          </a:p>
        </p:txBody>
      </p:sp>
      <p:sp>
        <p:nvSpPr>
          <p:cNvPr id="9" name="Text Placeholder 7"/>
          <p:cNvSpPr>
            <a:spLocks noGrp="1"/>
          </p:cNvSpPr>
          <p:nvPr>
            <p:ph type="body" sz="quarter" idx="13"/>
          </p:nvPr>
        </p:nvSpPr>
        <p:spPr>
          <a:xfrm>
            <a:off x="685800" y="1895027"/>
            <a:ext cx="7721303" cy="4342286"/>
          </a:xfrm>
          <a:prstGeom prst="rect">
            <a:avLst/>
          </a:prstGeom>
        </p:spPr>
        <p:txBody>
          <a:bodyPr/>
          <a:lstStyle>
            <a:lvl1pPr>
              <a:defRPr sz="2400"/>
            </a:lvl1pPr>
            <a:lvl2pPr>
              <a:defRPr sz="2200"/>
            </a:lvl2pPr>
            <a:lvl3pPr>
              <a:buFont typeface="Calibri" pitchFamily="34" charset="0"/>
              <a:buChar char="»"/>
              <a:defRPr sz="2000"/>
            </a:lvl3pPr>
            <a:lvl4pPr>
              <a:defRPr sz="1800">
                <a:solidFill>
                  <a:schemeClr val="tx1">
                    <a:lumMod val="75000"/>
                    <a:lumOff val="25000"/>
                  </a:schemeClr>
                </a:solidFill>
              </a:defRPr>
            </a:lvl4pPr>
            <a:lvl5pPr>
              <a:defRPr sz="1800">
                <a:ln>
                  <a:noFill/>
                </a:ln>
                <a:solidFill>
                  <a:schemeClr val="tx1">
                    <a:lumMod val="75000"/>
                    <a:lumOff val="25000"/>
                  </a:schemeClr>
                </a:solidFill>
              </a:defRPr>
            </a:lvl5pPr>
          </a:lstStyle>
          <a:p>
            <a:pPr lvl="0"/>
            <a:r>
              <a:rPr lang="sv-SE" dirty="0" err="1" smtClean="0"/>
              <a:t>Click</a:t>
            </a:r>
            <a:r>
              <a:rPr lang="sv-SE" dirty="0" smtClean="0"/>
              <a:t> </a:t>
            </a:r>
            <a:r>
              <a:rPr lang="sv-SE" dirty="0" err="1" smtClean="0"/>
              <a:t>to</a:t>
            </a:r>
            <a:r>
              <a:rPr lang="sv-SE" dirty="0" smtClean="0"/>
              <a:t> </a:t>
            </a:r>
            <a:r>
              <a:rPr lang="sv-SE" dirty="0" err="1" smtClean="0"/>
              <a:t>edit</a:t>
            </a:r>
            <a:r>
              <a:rPr lang="sv-SE" dirty="0" smtClean="0"/>
              <a:t> Master text </a:t>
            </a:r>
            <a:r>
              <a:rPr lang="sv-SE" dirty="0" err="1" smtClean="0"/>
              <a:t>styles</a:t>
            </a:r>
            <a:endParaRPr lang="sv-SE" dirty="0" smtClean="0"/>
          </a:p>
          <a:p>
            <a:pPr lvl="1"/>
            <a:r>
              <a:rPr lang="sv-SE" dirty="0" smtClean="0"/>
              <a:t>Second </a:t>
            </a:r>
            <a:r>
              <a:rPr lang="sv-SE" dirty="0" err="1" smtClean="0"/>
              <a:t>level</a:t>
            </a:r>
            <a:endParaRPr lang="sv-SE" dirty="0" smtClean="0"/>
          </a:p>
          <a:p>
            <a:pPr lvl="2"/>
            <a:r>
              <a:rPr lang="sv-SE" dirty="0" err="1" smtClean="0"/>
              <a:t>Third</a:t>
            </a:r>
            <a:r>
              <a:rPr lang="sv-SE" dirty="0" smtClean="0"/>
              <a:t> </a:t>
            </a:r>
            <a:r>
              <a:rPr lang="sv-SE" dirty="0" err="1" smtClean="0"/>
              <a:t>level</a:t>
            </a:r>
            <a:endParaRPr lang="sv-SE" dirty="0" smtClean="0"/>
          </a:p>
          <a:p>
            <a:pPr lvl="3"/>
            <a:r>
              <a:rPr lang="sv-SE" dirty="0" err="1" smtClean="0"/>
              <a:t>Fourth</a:t>
            </a:r>
            <a:r>
              <a:rPr lang="sv-SE" dirty="0" smtClean="0"/>
              <a:t> </a:t>
            </a:r>
            <a:r>
              <a:rPr lang="sv-SE" dirty="0" err="1" smtClean="0"/>
              <a:t>level</a:t>
            </a:r>
            <a:endParaRPr lang="sv-SE" dirty="0" smtClean="0"/>
          </a:p>
          <a:p>
            <a:pPr lvl="4"/>
            <a:r>
              <a:rPr lang="sv-SE" dirty="0" err="1" smtClean="0"/>
              <a:t>Fifth</a:t>
            </a:r>
            <a:r>
              <a:rPr lang="sv-SE" dirty="0" smtClean="0"/>
              <a:t> </a:t>
            </a:r>
            <a:r>
              <a:rPr lang="sv-SE" dirty="0" err="1" smtClean="0"/>
              <a:t>level</a:t>
            </a:r>
            <a:endParaRPr lang="sv-SE" dirty="0"/>
          </a:p>
        </p:txBody>
      </p:sp>
    </p:spTree>
    <p:extLst>
      <p:ext uri="{BB962C8B-B14F-4D97-AF65-F5344CB8AC3E}">
        <p14:creationId xmlns:p14="http://schemas.microsoft.com/office/powerpoint/2010/main" val="422107376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wo Columns_subtitl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685800" y="570920"/>
            <a:ext cx="7772400" cy="758351"/>
          </a:xfrm>
          <a:prstGeom prst="rect">
            <a:avLst/>
          </a:prstGeom>
        </p:spPr>
        <p:txBody>
          <a:bodyPr anchor="b">
            <a:normAutofit/>
          </a:bodyPr>
          <a:lstStyle>
            <a:lvl1pPr algn="l">
              <a:defRPr sz="3600" b="1" spc="0">
                <a:solidFill>
                  <a:srgbClr val="3A4583"/>
                </a:solidFill>
                <a:latin typeface="Cambria"/>
                <a:cs typeface="Cambria"/>
              </a:defRPr>
            </a:lvl1pPr>
          </a:lstStyle>
          <a:p>
            <a:r>
              <a:rPr lang="sv-SE" smtClean="0"/>
              <a:t>Click to edit Master title style</a:t>
            </a:r>
            <a:endParaRPr lang="sv-SE" dirty="0"/>
          </a:p>
        </p:txBody>
      </p:sp>
      <p:sp>
        <p:nvSpPr>
          <p:cNvPr id="8" name="Subtitle 2"/>
          <p:cNvSpPr>
            <a:spLocks noGrp="1"/>
          </p:cNvSpPr>
          <p:nvPr>
            <p:ph type="subTitle" idx="1"/>
          </p:nvPr>
        </p:nvSpPr>
        <p:spPr>
          <a:xfrm>
            <a:off x="685800" y="1329270"/>
            <a:ext cx="7772400" cy="365649"/>
          </a:xfrm>
          <a:prstGeom prst="rect">
            <a:avLst/>
          </a:prstGeom>
        </p:spPr>
        <p:txBody>
          <a:bodyPr>
            <a:normAutofit/>
          </a:bodyPr>
          <a:lstStyle>
            <a:lvl1pPr marL="0" indent="0" algn="l">
              <a:buNone/>
              <a:defRPr sz="2000" spc="0"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Click to edit Master subtitle style</a:t>
            </a:r>
            <a:endParaRPr lang="sv-SE" dirty="0"/>
          </a:p>
        </p:txBody>
      </p:sp>
      <p:sp>
        <p:nvSpPr>
          <p:cNvPr id="9" name="Text Placeholder 7"/>
          <p:cNvSpPr>
            <a:spLocks noGrp="1"/>
          </p:cNvSpPr>
          <p:nvPr>
            <p:ph type="body" sz="quarter" idx="13"/>
          </p:nvPr>
        </p:nvSpPr>
        <p:spPr>
          <a:xfrm>
            <a:off x="685800" y="1895026"/>
            <a:ext cx="3780000" cy="4342286"/>
          </a:xfrm>
          <a:prstGeom prst="rect">
            <a:avLst/>
          </a:prstGeom>
        </p:spPr>
        <p:txBody>
          <a:bodyPr/>
          <a:lstStyle>
            <a:lvl1pPr>
              <a:defRPr sz="2400"/>
            </a:lvl1pPr>
            <a:lvl2pPr>
              <a:defRPr sz="2200"/>
            </a:lvl2pPr>
            <a:lvl3pPr>
              <a:buFont typeface="Calibri" pitchFamily="34" charset="0"/>
              <a:buChar char="»"/>
              <a:defRPr sz="2000"/>
            </a:lvl3pPr>
            <a:lvl4pPr>
              <a:defRPr sz="1800">
                <a:solidFill>
                  <a:schemeClr val="tx1">
                    <a:lumMod val="75000"/>
                    <a:lumOff val="25000"/>
                  </a:schemeClr>
                </a:solidFill>
              </a:defRPr>
            </a:lvl4pPr>
            <a:lvl5pPr>
              <a:defRPr sz="1800">
                <a:ln>
                  <a:noFill/>
                </a:ln>
                <a:solidFill>
                  <a:schemeClr val="tx1">
                    <a:lumMod val="75000"/>
                    <a:lumOff val="25000"/>
                  </a:schemeClr>
                </a:solidFill>
              </a:defRPr>
            </a:lvl5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sv-SE" dirty="0"/>
          </a:p>
        </p:txBody>
      </p:sp>
      <p:sp>
        <p:nvSpPr>
          <p:cNvPr id="12" name="Text Placeholder 7"/>
          <p:cNvSpPr>
            <a:spLocks noGrp="1"/>
          </p:cNvSpPr>
          <p:nvPr>
            <p:ph type="body" sz="quarter" idx="15"/>
          </p:nvPr>
        </p:nvSpPr>
        <p:spPr>
          <a:xfrm>
            <a:off x="4678200" y="1895026"/>
            <a:ext cx="3780000" cy="4342286"/>
          </a:xfrm>
          <a:prstGeom prst="rect">
            <a:avLst/>
          </a:prstGeom>
        </p:spPr>
        <p:txBody>
          <a:bodyPr/>
          <a:lstStyle>
            <a:lvl1pPr>
              <a:defRPr sz="2400"/>
            </a:lvl1pPr>
            <a:lvl2pPr>
              <a:defRPr sz="2200"/>
            </a:lvl2pPr>
            <a:lvl3pPr>
              <a:buFont typeface="Calibri" pitchFamily="34" charset="0"/>
              <a:buChar char="»"/>
              <a:defRPr sz="2000"/>
            </a:lvl3pPr>
            <a:lvl4pPr>
              <a:defRPr sz="1800">
                <a:solidFill>
                  <a:schemeClr val="tx1">
                    <a:lumMod val="75000"/>
                    <a:lumOff val="25000"/>
                  </a:schemeClr>
                </a:solidFill>
              </a:defRPr>
            </a:lvl4pPr>
            <a:lvl5pPr>
              <a:defRPr sz="1800">
                <a:ln>
                  <a:noFill/>
                </a:ln>
                <a:solidFill>
                  <a:schemeClr val="tx1">
                    <a:lumMod val="75000"/>
                    <a:lumOff val="25000"/>
                  </a:schemeClr>
                </a:solidFill>
              </a:defRPr>
            </a:lvl5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sv-SE" dirty="0"/>
          </a:p>
        </p:txBody>
      </p:sp>
    </p:spTree>
    <p:extLst>
      <p:ext uri="{BB962C8B-B14F-4D97-AF65-F5344CB8AC3E}">
        <p14:creationId xmlns:p14="http://schemas.microsoft.com/office/powerpoint/2010/main" val="261071596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Free_subtitl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685800" y="570920"/>
            <a:ext cx="7772400" cy="758351"/>
          </a:xfrm>
          <a:prstGeom prst="rect">
            <a:avLst/>
          </a:prstGeom>
        </p:spPr>
        <p:txBody>
          <a:bodyPr anchor="b">
            <a:normAutofit/>
          </a:bodyPr>
          <a:lstStyle>
            <a:lvl1pPr algn="l">
              <a:defRPr sz="3600" b="1" spc="0">
                <a:solidFill>
                  <a:srgbClr val="3A4583"/>
                </a:solidFill>
                <a:latin typeface="Cambria"/>
                <a:cs typeface="Cambria"/>
              </a:defRPr>
            </a:lvl1pPr>
          </a:lstStyle>
          <a:p>
            <a:r>
              <a:rPr lang="sv-SE" smtClean="0"/>
              <a:t>Click to edit Master title style</a:t>
            </a:r>
            <a:endParaRPr lang="sv-SE" dirty="0"/>
          </a:p>
        </p:txBody>
      </p:sp>
      <p:sp>
        <p:nvSpPr>
          <p:cNvPr id="8" name="Subtitle 2"/>
          <p:cNvSpPr>
            <a:spLocks noGrp="1"/>
          </p:cNvSpPr>
          <p:nvPr>
            <p:ph type="subTitle" idx="1"/>
          </p:nvPr>
        </p:nvSpPr>
        <p:spPr>
          <a:xfrm>
            <a:off x="685800" y="1329270"/>
            <a:ext cx="7772400" cy="365649"/>
          </a:xfrm>
          <a:prstGeom prst="rect">
            <a:avLst/>
          </a:prstGeom>
        </p:spPr>
        <p:txBody>
          <a:bodyPr>
            <a:normAutofit/>
          </a:bodyPr>
          <a:lstStyle>
            <a:lvl1pPr marL="0" indent="0" algn="l">
              <a:buNone/>
              <a:defRPr sz="2000" spc="0"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Click to edit Master subtitle style</a:t>
            </a:r>
            <a:endParaRPr lang="sv-SE" dirty="0"/>
          </a:p>
        </p:txBody>
      </p:sp>
    </p:spTree>
    <p:extLst>
      <p:ext uri="{BB962C8B-B14F-4D97-AF65-F5344CB8AC3E}">
        <p14:creationId xmlns:p14="http://schemas.microsoft.com/office/powerpoint/2010/main" val="831901838"/>
      </p:ext>
    </p:extLst>
  </p:cSld>
  <p:clrMapOvr>
    <a:masterClrMapping/>
  </p:clrMapOvr>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6" name="Subtitle 2"/>
          <p:cNvSpPr txBox="1">
            <a:spLocks/>
          </p:cNvSpPr>
          <p:nvPr/>
        </p:nvSpPr>
        <p:spPr>
          <a:xfrm>
            <a:off x="831850" y="6591300"/>
            <a:ext cx="3408363" cy="252413"/>
          </a:xfrm>
          <a:prstGeom prst="rect">
            <a:avLst/>
          </a:prstGeom>
        </p:spPr>
        <p:txBody>
          <a:bodyPr>
            <a:norm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lnSpc>
                <a:spcPct val="90000"/>
              </a:lnSpc>
              <a:spcBef>
                <a:spcPct val="20000"/>
              </a:spcBef>
              <a:buFont typeface="Arial" charset="0"/>
              <a:buNone/>
              <a:defRPr/>
            </a:pPr>
            <a:r>
              <a:rPr lang="sv-SE" sz="1100" dirty="0" smtClean="0">
                <a:solidFill>
                  <a:schemeClr val="bg1"/>
                </a:solidFill>
                <a:latin typeface="Calibri" charset="0"/>
              </a:rPr>
              <a:t>TDD++</a:t>
            </a:r>
            <a:r>
              <a:rPr lang="sv-SE" sz="1100" baseline="0" dirty="0" smtClean="0">
                <a:solidFill>
                  <a:schemeClr val="bg1"/>
                </a:solidFill>
                <a:latin typeface="Calibri" charset="0"/>
              </a:rPr>
              <a:t> Test Driven </a:t>
            </a:r>
            <a:r>
              <a:rPr lang="sv-SE" sz="1100" baseline="0" dirty="0" err="1" smtClean="0">
                <a:solidFill>
                  <a:schemeClr val="bg1"/>
                </a:solidFill>
                <a:latin typeface="Calibri" charset="0"/>
              </a:rPr>
              <a:t>Development</a:t>
            </a:r>
            <a:r>
              <a:rPr lang="sv-SE" sz="1100" baseline="0" dirty="0" smtClean="0">
                <a:solidFill>
                  <a:schemeClr val="bg1"/>
                </a:solidFill>
                <a:latin typeface="Calibri" charset="0"/>
              </a:rPr>
              <a:t> </a:t>
            </a:r>
            <a:r>
              <a:rPr lang="sv-SE" sz="1100" baseline="0" dirty="0" err="1" smtClean="0">
                <a:solidFill>
                  <a:schemeClr val="bg1"/>
                </a:solidFill>
                <a:latin typeface="Calibri" charset="0"/>
              </a:rPr>
              <a:t>with</a:t>
            </a:r>
            <a:r>
              <a:rPr lang="sv-SE" sz="1100" baseline="0" dirty="0" smtClean="0">
                <a:solidFill>
                  <a:schemeClr val="bg1"/>
                </a:solidFill>
                <a:latin typeface="Calibri" charset="0"/>
              </a:rPr>
              <a:t> </a:t>
            </a:r>
            <a:r>
              <a:rPr lang="sv-SE" sz="1100" baseline="0" dirty="0" err="1" smtClean="0">
                <a:solidFill>
                  <a:schemeClr val="bg1"/>
                </a:solidFill>
                <a:latin typeface="Calibri" charset="0"/>
              </a:rPr>
              <a:t>Groovy</a:t>
            </a:r>
            <a:endParaRPr lang="sv-SE" sz="1100" dirty="0" smtClean="0">
              <a:solidFill>
                <a:schemeClr val="bg1"/>
              </a:solidFill>
              <a:latin typeface="Calibri" charset="0"/>
            </a:endParaRPr>
          </a:p>
        </p:txBody>
      </p:sp>
      <p:sp>
        <p:nvSpPr>
          <p:cNvPr id="7" name="Subtitle 2"/>
          <p:cNvSpPr txBox="1">
            <a:spLocks/>
          </p:cNvSpPr>
          <p:nvPr/>
        </p:nvSpPr>
        <p:spPr>
          <a:xfrm>
            <a:off x="5480050" y="6591300"/>
            <a:ext cx="3408363" cy="252413"/>
          </a:xfrm>
          <a:prstGeom prst="rect">
            <a:avLst/>
          </a:prstGeom>
        </p:spPr>
        <p:txBody>
          <a:bodyPr>
            <a:norm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lnSpc>
                <a:spcPct val="90000"/>
              </a:lnSpc>
              <a:spcBef>
                <a:spcPct val="20000"/>
              </a:spcBef>
              <a:buFont typeface="Arial" charset="0"/>
              <a:buNone/>
              <a:defRPr/>
            </a:pPr>
            <a:r>
              <a:rPr lang="sv-SE" sz="1100" dirty="0" smtClean="0">
                <a:solidFill>
                  <a:schemeClr val="bg1"/>
                </a:solidFill>
                <a:latin typeface="Calibri" charset="0"/>
              </a:rPr>
              <a:t>© 2014 Callista Enterprise | </a:t>
            </a:r>
            <a:r>
              <a:rPr lang="sv-SE" sz="1100" dirty="0" err="1" smtClean="0">
                <a:solidFill>
                  <a:schemeClr val="bg1"/>
                </a:solidFill>
                <a:latin typeface="Calibri" charset="0"/>
              </a:rPr>
              <a:t>www.callistaenterprise.se</a:t>
            </a:r>
            <a:endParaRPr lang="sv-SE" sz="1100" dirty="0" smtClean="0">
              <a:solidFill>
                <a:schemeClr val="bg1"/>
              </a:solidFill>
              <a:latin typeface="Calibri" charset="0"/>
            </a:endParaRPr>
          </a:p>
        </p:txBody>
      </p:sp>
      <p:sp>
        <p:nvSpPr>
          <p:cNvPr id="8" name="Subtitle 2"/>
          <p:cNvSpPr txBox="1">
            <a:spLocks/>
          </p:cNvSpPr>
          <p:nvPr/>
        </p:nvSpPr>
        <p:spPr>
          <a:xfrm>
            <a:off x="323850" y="6605588"/>
            <a:ext cx="431800" cy="252412"/>
          </a:xfrm>
          <a:prstGeom prst="rect">
            <a:avLst/>
          </a:prstGeom>
        </p:spPr>
        <p:txBody>
          <a:bodyPr>
            <a:norm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lnSpc>
                <a:spcPct val="90000"/>
              </a:lnSpc>
              <a:spcBef>
                <a:spcPct val="20000"/>
              </a:spcBef>
              <a:buFont typeface="Arial" charset="0"/>
              <a:buNone/>
              <a:defRPr/>
            </a:pPr>
            <a:fld id="{5AAC291A-A8A8-6F49-A816-96B95B568C6E}" type="slidenum">
              <a:rPr lang="en-US" sz="1100" smtClean="0">
                <a:solidFill>
                  <a:schemeClr val="bg1"/>
                </a:solidFill>
                <a:latin typeface="+mn-lt"/>
              </a:rPr>
              <a:pPr eaLnBrk="1" hangingPunct="1">
                <a:lnSpc>
                  <a:spcPct val="90000"/>
                </a:lnSpc>
                <a:spcBef>
                  <a:spcPct val="20000"/>
                </a:spcBef>
                <a:buFont typeface="Arial" charset="0"/>
                <a:buNone/>
                <a:defRPr/>
              </a:pPr>
              <a:t>‹#›</a:t>
            </a:fld>
            <a:endParaRPr lang="sv-SE" sz="1100" dirty="0" smtClean="0">
              <a:solidFill>
                <a:schemeClr val="bg1"/>
              </a:solidFill>
              <a:latin typeface="+mn-lt"/>
            </a:endParaRPr>
          </a:p>
        </p:txBody>
      </p:sp>
    </p:spTree>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Lst>
  <p:hf hdr="0" ftr="0" dt="0"/>
  <p:txStyles>
    <p:titleStyle>
      <a:lvl1pPr algn="l" defTabSz="457200" rtl="0" eaLnBrk="0" fontAlgn="base" hangingPunct="0">
        <a:spcBef>
          <a:spcPct val="0"/>
        </a:spcBef>
        <a:spcAft>
          <a:spcPct val="0"/>
        </a:spcAft>
        <a:defRPr sz="4000" b="1" kern="1200">
          <a:solidFill>
            <a:srgbClr val="2D3470"/>
          </a:solidFill>
          <a:latin typeface="Cambria Bold"/>
          <a:ea typeface="ＭＳ Ｐゴシック" pitchFamily="-111" charset="-128"/>
          <a:cs typeface="Cambria Bold"/>
        </a:defRPr>
      </a:lvl1pPr>
      <a:lvl2pPr algn="l" defTabSz="457200" rtl="0" eaLnBrk="0" fontAlgn="base" hangingPunct="0">
        <a:spcBef>
          <a:spcPct val="0"/>
        </a:spcBef>
        <a:spcAft>
          <a:spcPct val="0"/>
        </a:spcAft>
        <a:defRPr sz="4000" b="1">
          <a:solidFill>
            <a:srgbClr val="2D3470"/>
          </a:solidFill>
          <a:latin typeface="Cambria Bold" pitchFamily="18" charset="0"/>
          <a:ea typeface="ＭＳ Ｐゴシック" pitchFamily="-111" charset="-128"/>
          <a:cs typeface="Cambria Bold" pitchFamily="18" charset="0"/>
        </a:defRPr>
      </a:lvl2pPr>
      <a:lvl3pPr algn="l" defTabSz="457200" rtl="0" eaLnBrk="0" fontAlgn="base" hangingPunct="0">
        <a:spcBef>
          <a:spcPct val="0"/>
        </a:spcBef>
        <a:spcAft>
          <a:spcPct val="0"/>
        </a:spcAft>
        <a:defRPr sz="4000" b="1">
          <a:solidFill>
            <a:srgbClr val="2D3470"/>
          </a:solidFill>
          <a:latin typeface="Cambria Bold" pitchFamily="18" charset="0"/>
          <a:ea typeface="ＭＳ Ｐゴシック" pitchFamily="-111" charset="-128"/>
          <a:cs typeface="Cambria Bold" pitchFamily="18" charset="0"/>
        </a:defRPr>
      </a:lvl3pPr>
      <a:lvl4pPr algn="l" defTabSz="457200" rtl="0" eaLnBrk="0" fontAlgn="base" hangingPunct="0">
        <a:spcBef>
          <a:spcPct val="0"/>
        </a:spcBef>
        <a:spcAft>
          <a:spcPct val="0"/>
        </a:spcAft>
        <a:defRPr sz="4000" b="1">
          <a:solidFill>
            <a:srgbClr val="2D3470"/>
          </a:solidFill>
          <a:latin typeface="Cambria Bold" pitchFamily="18" charset="0"/>
          <a:ea typeface="ＭＳ Ｐゴシック" pitchFamily="-111" charset="-128"/>
          <a:cs typeface="Cambria Bold" pitchFamily="18" charset="0"/>
        </a:defRPr>
      </a:lvl4pPr>
      <a:lvl5pPr algn="l" defTabSz="457200" rtl="0" eaLnBrk="0" fontAlgn="base" hangingPunct="0">
        <a:spcBef>
          <a:spcPct val="0"/>
        </a:spcBef>
        <a:spcAft>
          <a:spcPct val="0"/>
        </a:spcAft>
        <a:defRPr sz="4000" b="1">
          <a:solidFill>
            <a:srgbClr val="2D3470"/>
          </a:solidFill>
          <a:latin typeface="Cambria Bold" pitchFamily="18" charset="0"/>
          <a:ea typeface="ＭＳ Ｐゴシック" pitchFamily="-111" charset="-128"/>
          <a:cs typeface="Cambria Bold" pitchFamily="18" charset="0"/>
        </a:defRPr>
      </a:lvl5pPr>
      <a:lvl6pPr marL="457200" algn="ctr" defTabSz="457200" rtl="0" eaLnBrk="1" fontAlgn="base" hangingPunct="1">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6pPr>
      <a:lvl7pPr marL="914400" algn="ctr" defTabSz="457200" rtl="0" eaLnBrk="1" fontAlgn="base" hangingPunct="1">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7pPr>
      <a:lvl8pPr marL="1371600" algn="ctr" defTabSz="457200" rtl="0" eaLnBrk="1" fontAlgn="base" hangingPunct="1">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8pPr>
      <a:lvl9pPr marL="1828800" algn="ctr" defTabSz="457200" rtl="0" eaLnBrk="1" fontAlgn="base" hangingPunct="1">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1" charset="-128"/>
          <a:cs typeface="ＭＳ Ｐゴシック" pitchFamily="-111"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1" charset="-128"/>
          <a:cs typeface="ＭＳ Ｐゴシック"/>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1" charset="-128"/>
          <a:cs typeface="ＭＳ Ｐゴシック"/>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1" charset="-128"/>
          <a:cs typeface="ＭＳ Ｐゴシック"/>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1"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johan.eltes@callistaenterprise.s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hyperlink" Target="http://www.qualitytree.com/" TargetMode="External"/><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e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em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e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e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8.wm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9.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4.wm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png"/></Relationships>
</file>

<file path=ppt/slides/_rels/slide136.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5.xml"/><Relationship Id="rId2" Type="http://schemas.openxmlformats.org/officeDocument/2006/relationships/image" Target="../media/image46.e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9.em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3.xml"/><Relationship Id="rId2" Type="http://schemas.openxmlformats.org/officeDocument/2006/relationships/image" Target="../media/image5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2.bin"/><Relationship Id="rId5" Type="http://schemas.openxmlformats.org/officeDocument/2006/relationships/image" Target="../media/image12.wmf"/><Relationship Id="rId1" Type="http://schemas.openxmlformats.org/officeDocument/2006/relationships/vmlDrawing" Target="../drawings/vmlDrawing2.vml"/><Relationship Id="rId2"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junit.sourceforge.net/javadoc/org/junit/Assert.html" TargetMode="Externa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8.png"/><Relationship Id="rId1" Type="http://schemas.openxmlformats.org/officeDocument/2006/relationships/vmlDrawing" Target="../drawings/vmlDrawing1.vml"/><Relationship Id="rId2"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wmf"/><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7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3.xml"/><Relationship Id="rId3" Type="http://schemas.openxmlformats.org/officeDocument/2006/relationships/image" Target="../media/image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w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746125" y="1219200"/>
            <a:ext cx="7702550" cy="127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0" compatLnSpc="1">
            <a:prstTxWarp prst="textNoShape">
              <a:avLst/>
            </a:prstTxWarp>
          </a:bodyPr>
          <a:lstStyle/>
          <a:p>
            <a:r>
              <a:rPr lang="en-US" sz="4000" dirty="0"/>
              <a:t>TDD++</a:t>
            </a:r>
            <a:endParaRPr lang="en-US" dirty="0">
              <a:latin typeface="Cambria" charset="0"/>
              <a:ea typeface="ＭＳ Ｐゴシック" charset="0"/>
              <a:cs typeface="Cambria" charset="0"/>
            </a:endParaRPr>
          </a:p>
        </p:txBody>
      </p:sp>
      <p:sp>
        <p:nvSpPr>
          <p:cNvPr id="3" name="Text Placeholder 2"/>
          <p:cNvSpPr>
            <a:spLocks noGrp="1"/>
          </p:cNvSpPr>
          <p:nvPr>
            <p:ph type="body" sz="quarter" idx="13"/>
          </p:nvPr>
        </p:nvSpPr>
        <p:spPr>
          <a:xfrm>
            <a:off x="746125" y="2489200"/>
            <a:ext cx="7702550" cy="671513"/>
          </a:xfrm>
        </p:spPr>
        <p:txBody>
          <a:bodyPr/>
          <a:lstStyle/>
          <a:p>
            <a:r>
              <a:rPr lang="en-US" sz="2000" dirty="0"/>
              <a:t>Test-driven Development with Groovy</a:t>
            </a:r>
            <a:endParaRPr lang="en-US" dirty="0"/>
          </a:p>
        </p:txBody>
      </p:sp>
      <p:sp>
        <p:nvSpPr>
          <p:cNvPr id="4" name="Text Placeholder 3"/>
          <p:cNvSpPr>
            <a:spLocks noGrp="1"/>
          </p:cNvSpPr>
          <p:nvPr>
            <p:ph type="body" sz="quarter" idx="14"/>
          </p:nvPr>
        </p:nvSpPr>
        <p:spPr>
          <a:xfrm>
            <a:off x="746125" y="3549650"/>
            <a:ext cx="7702550" cy="347663"/>
          </a:xfrm>
        </p:spPr>
        <p:txBody>
          <a:bodyPr/>
          <a:lstStyle/>
          <a:p>
            <a:r>
              <a:rPr lang="en-US" dirty="0">
                <a:solidFill>
                  <a:srgbClr val="262626"/>
                </a:solidFill>
                <a:latin typeface="Calibri" charset="0"/>
                <a:cs typeface="Calibri" charset="0"/>
                <a:sym typeface="Calibri" charset="0"/>
              </a:rPr>
              <a:t>Björn Beskow | </a:t>
            </a:r>
            <a:r>
              <a:rPr lang="en-US" u="sng" dirty="0">
                <a:solidFill>
                  <a:srgbClr val="262626"/>
                </a:solidFill>
                <a:latin typeface="Calibri" charset="0"/>
                <a:cs typeface="Calibri" charset="0"/>
                <a:sym typeface="Calibri" charset="0"/>
                <a:hlinkClick r:id="rId2"/>
              </a:rPr>
              <a:t>bjorn.beskow@callistaenterprise.se</a:t>
            </a:r>
            <a:r>
              <a:rPr lang="en-US" dirty="0">
                <a:solidFill>
                  <a:srgbClr val="262626"/>
                </a:solidFill>
                <a:latin typeface="Calibri" charset="0"/>
                <a:cs typeface="Calibri" charset="0"/>
                <a:sym typeface="Calibri" charset="0"/>
              </a:rPr>
              <a:t> | 2014-01-13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ctrTitle"/>
          </p:nvPr>
        </p:nvSpPr>
        <p:spPr>
          <a:ln/>
        </p:spPr>
        <p:txBody>
          <a:bodyPr rIns="116994"/>
          <a:lstStyle/>
          <a:p>
            <a:pPr marL="40182"/>
            <a:r>
              <a:rPr lang="en-US"/>
              <a:t>Groovy Basics</a:t>
            </a:r>
          </a:p>
        </p:txBody>
      </p:sp>
      <p:sp>
        <p:nvSpPr>
          <p:cNvPr id="7172" name="Rectangle 4"/>
          <p:cNvSpPr>
            <a:spLocks noGrp="1" noChangeArrowheads="1"/>
          </p:cNvSpPr>
          <p:nvPr>
            <p:ph type="body" sz="quarter" idx="13"/>
          </p:nvPr>
        </p:nvSpPr>
        <p:spPr>
          <a:ln/>
        </p:spPr>
        <p:txBody>
          <a:bodyPr rIns="116994"/>
          <a:lstStyle/>
          <a:p>
            <a:pPr>
              <a:lnSpc>
                <a:spcPct val="90000"/>
              </a:lnSpc>
            </a:pPr>
            <a:r>
              <a:rPr lang="en-US" dirty="0"/>
              <a:t>Groovy is a </a:t>
            </a:r>
            <a:r>
              <a:rPr lang="en-US" dirty="0">
                <a:latin typeface="Calibri Bold" charset="0"/>
                <a:cs typeface="Calibri Bold" charset="0"/>
                <a:sym typeface="Calibri Bold" charset="0"/>
              </a:rPr>
              <a:t>dynamic Java derivative</a:t>
            </a:r>
            <a:r>
              <a:rPr lang="en-US" dirty="0"/>
              <a:t> on and for the JVM</a:t>
            </a:r>
          </a:p>
          <a:p>
            <a:pPr lvl="1">
              <a:lnSpc>
                <a:spcPct val="90000"/>
              </a:lnSpc>
            </a:pPr>
            <a:r>
              <a:rPr lang="en-US" dirty="0"/>
              <a:t>Dynamically typed, with optional static typing</a:t>
            </a:r>
          </a:p>
          <a:p>
            <a:pPr lvl="1">
              <a:lnSpc>
                <a:spcPct val="90000"/>
              </a:lnSpc>
            </a:pPr>
            <a:r>
              <a:rPr lang="en-US" dirty="0"/>
              <a:t>Compiles directly down to </a:t>
            </a:r>
            <a:r>
              <a:rPr lang="en-US" dirty="0" err="1"/>
              <a:t>bytecode</a:t>
            </a:r>
            <a:endParaRPr lang="en-US" dirty="0"/>
          </a:p>
          <a:p>
            <a:pPr>
              <a:lnSpc>
                <a:spcPct val="90000"/>
              </a:lnSpc>
            </a:pPr>
            <a:r>
              <a:rPr lang="en-US" dirty="0"/>
              <a:t>Inspired by other dynamic OO languages: Smalltalk, Ruby, Python</a:t>
            </a:r>
          </a:p>
          <a:p>
            <a:pPr>
              <a:lnSpc>
                <a:spcPct val="90000"/>
              </a:lnSpc>
            </a:pPr>
            <a:r>
              <a:rPr lang="en-US" dirty="0"/>
              <a:t>Totally object-oriented</a:t>
            </a:r>
          </a:p>
          <a:p>
            <a:pPr>
              <a:lnSpc>
                <a:spcPct val="90000"/>
              </a:lnSpc>
            </a:pPr>
            <a:r>
              <a:rPr lang="en-US" dirty="0"/>
              <a:t>Goal is to </a:t>
            </a:r>
            <a:r>
              <a:rPr lang="en-US" b="1" i="1" dirty="0">
                <a:latin typeface="Calibri Bold" charset="0"/>
                <a:cs typeface="Calibri Bold" charset="0"/>
                <a:sym typeface="Calibri Bold" charset="0"/>
              </a:rPr>
              <a:t>greatly simplify </a:t>
            </a:r>
            <a:r>
              <a:rPr lang="en-US" dirty="0">
                <a:latin typeface="Calibri Bold" charset="0"/>
                <a:cs typeface="Calibri Bold" charset="0"/>
                <a:sym typeface="Calibri Bold" charset="0"/>
              </a:rPr>
              <a:t>the life for </a:t>
            </a:r>
            <a:r>
              <a:rPr lang="en-US" dirty="0" smtClean="0">
                <a:latin typeface="Calibri Bold" charset="0"/>
                <a:cs typeface="Calibri Bold" charset="0"/>
                <a:sym typeface="Calibri Bold" charset="0"/>
              </a:rPr>
              <a:t>developers, </a:t>
            </a:r>
            <a:r>
              <a:rPr lang="en-US" b="1" i="1" dirty="0" smtClean="0">
                <a:latin typeface="Calibri Bold" charset="0"/>
                <a:cs typeface="Calibri Bold" charset="0"/>
                <a:sym typeface="Calibri Bold" charset="0"/>
              </a:rPr>
              <a:t>without a steep learning curve</a:t>
            </a:r>
            <a:endParaRPr lang="en-US" b="1" i="1" dirty="0">
              <a:latin typeface="Calibri Bold" charset="0"/>
              <a:ea typeface="ヒラギノ角ゴ ProN W6" charset="0"/>
              <a:cs typeface="ヒラギノ角ゴ ProN W6" charset="0"/>
              <a:sym typeface="Calibri Bold" charset="0"/>
            </a:endParaRPr>
          </a:p>
        </p:txBody>
      </p:sp>
    </p:spTree>
    <p:extLst>
      <p:ext uri="{BB962C8B-B14F-4D97-AF65-F5344CB8AC3E}">
        <p14:creationId xmlns:p14="http://schemas.microsoft.com/office/powerpoint/2010/main" val="3202381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title"/>
          </p:nvPr>
        </p:nvSpPr>
        <p:spPr>
          <a:xfrm>
            <a:off x="455414" y="274588"/>
            <a:ext cx="8233172" cy="876226"/>
          </a:xfrm>
        </p:spPr>
        <p:txBody>
          <a:bodyPr rIns="116994"/>
          <a:lstStyle/>
          <a:p>
            <a:pPr marL="40182" eaLnBrk="1" hangingPunct="1">
              <a:defRPr/>
            </a:pPr>
            <a:r>
              <a:rPr lang="en-US" sz="2500" dirty="0"/>
              <a:t>Acceptance Test Driven Development, a.k.a. Behavior Driven Development, a.k.a. Test Driven Requirements</a:t>
            </a:r>
          </a:p>
        </p:txBody>
      </p:sp>
      <p:grpSp>
        <p:nvGrpSpPr>
          <p:cNvPr id="36867" name="Group 6"/>
          <p:cNvGrpSpPr>
            <a:grpSpLocks/>
          </p:cNvGrpSpPr>
          <p:nvPr/>
        </p:nvGrpSpPr>
        <p:grpSpPr bwMode="auto">
          <a:xfrm>
            <a:off x="976685" y="1656457"/>
            <a:ext cx="7402711" cy="4518422"/>
            <a:chOff x="0" y="0"/>
            <a:chExt cx="6631" cy="4047"/>
          </a:xfrm>
        </p:grpSpPr>
        <p:pic>
          <p:nvPicPr>
            <p:cNvPr id="36869"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504" cy="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round/>
                  <a:headEnd/>
                  <a:tailEnd/>
                </a14:hiddenLine>
              </a:ext>
            </a:extLst>
          </p:spPr>
        </p:pic>
        <p:pic>
          <p:nvPicPr>
            <p:cNvPr id="36870"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5" y="1881"/>
              <a:ext cx="1416"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round/>
                  <a:headEnd/>
                  <a:tailEnd/>
                </a14:hiddenLine>
              </a:ext>
            </a:extLst>
          </p:spPr>
        </p:pic>
      </p:grpSp>
      <p:sp>
        <p:nvSpPr>
          <p:cNvPr id="36868" name="Rectangle 7"/>
          <p:cNvSpPr>
            <a:spLocks/>
          </p:cNvSpPr>
          <p:nvPr/>
        </p:nvSpPr>
        <p:spPr bwMode="auto">
          <a:xfrm>
            <a:off x="1366242" y="5923732"/>
            <a:ext cx="6411516" cy="31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8" bIns="0"/>
          <a:lstStyle/>
          <a:p>
            <a:pPr marL="40182"/>
            <a:r>
              <a:rPr lang="en-US">
                <a:solidFill>
                  <a:schemeClr val="tx1"/>
                </a:solidFill>
                <a:ea typeface="ＭＳ Ｐゴシック" charset="0"/>
                <a:cs typeface="ＭＳ Ｐゴシック" charset="0"/>
              </a:rPr>
              <a:t>Image courtesy Elisabeth Hendrickson, </a:t>
            </a:r>
            <a:r>
              <a:rPr lang="en-US">
                <a:solidFill>
                  <a:schemeClr val="tx1"/>
                </a:solidFill>
                <a:ea typeface="ＭＳ Ｐゴシック" charset="0"/>
                <a:cs typeface="ＭＳ Ｐゴシック" charset="0"/>
                <a:hlinkClick r:id="rId5"/>
              </a:rPr>
              <a:t>www.qualitytree.com</a:t>
            </a:r>
            <a:endParaRPr lang="en-US">
              <a:solidFill>
                <a:schemeClr val="tx1"/>
              </a:solidFill>
              <a:ea typeface="ＭＳ Ｐゴシック" charset="0"/>
              <a:cs typeface="ＭＳ Ｐゴシック" charset="0"/>
            </a:endParaRPr>
          </a:p>
        </p:txBody>
      </p:sp>
    </p:spTree>
    <p:extLst>
      <p:ext uri="{BB962C8B-B14F-4D97-AF65-F5344CB8AC3E}">
        <p14:creationId xmlns:p14="http://schemas.microsoft.com/office/powerpoint/2010/main" val="9177757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252046" y="260350"/>
            <a:ext cx="8610600" cy="762000"/>
          </a:xfrm>
        </p:spPr>
        <p:txBody>
          <a:bodyPr/>
          <a:lstStyle/>
          <a:p>
            <a:r>
              <a:rPr lang="en-US" sz="3200"/>
              <a:t>FitNesse: </a:t>
            </a:r>
            <a:r>
              <a:rPr lang="sv-SE" sz="3200"/>
              <a:t>A standalone Wiki and FIT runner</a:t>
            </a:r>
            <a:r>
              <a:rPr lang="sv-SE" sz="2400"/>
              <a:t> </a:t>
            </a:r>
            <a:r>
              <a:rPr lang="en-US" sz="2400"/>
              <a:t> </a:t>
            </a:r>
          </a:p>
        </p:txBody>
      </p:sp>
      <p:sp>
        <p:nvSpPr>
          <p:cNvPr id="559107" name="Rectangle 3"/>
          <p:cNvSpPr>
            <a:spLocks noGrp="1" noChangeArrowheads="1"/>
          </p:cNvSpPr>
          <p:nvPr>
            <p:ph type="body" sz="half" idx="1"/>
          </p:nvPr>
        </p:nvSpPr>
        <p:spPr>
          <a:xfrm>
            <a:off x="457201" y="1389064"/>
            <a:ext cx="4070838" cy="3786187"/>
          </a:xfrm>
        </p:spPr>
        <p:txBody>
          <a:bodyPr/>
          <a:lstStyle/>
          <a:p>
            <a:r>
              <a:rPr lang="en-US"/>
              <a:t>Collaborative Testing and Documentation Tool, providing a </a:t>
            </a:r>
            <a:r>
              <a:rPr lang="en-US" b="1" i="1"/>
              <a:t>very simple</a:t>
            </a:r>
            <a:r>
              <a:rPr lang="en-US"/>
              <a:t> way to </a:t>
            </a:r>
          </a:p>
          <a:p>
            <a:pPr lvl="1"/>
            <a:r>
              <a:rPr lang="en-US"/>
              <a:t>create documents</a:t>
            </a:r>
          </a:p>
          <a:p>
            <a:pPr lvl="1"/>
            <a:r>
              <a:rPr lang="en-US"/>
              <a:t>specify tests</a:t>
            </a:r>
          </a:p>
          <a:p>
            <a:pPr lvl="1"/>
            <a:r>
              <a:rPr lang="en-US"/>
              <a:t>execute tests</a:t>
            </a:r>
          </a:p>
        </p:txBody>
      </p:sp>
      <p:sp>
        <p:nvSpPr>
          <p:cNvPr id="559108" name="Rectangle 4"/>
          <p:cNvSpPr>
            <a:spLocks noChangeArrowheads="1"/>
          </p:cNvSpPr>
          <p:nvPr/>
        </p:nvSpPr>
        <p:spPr bwMode="auto">
          <a:xfrm>
            <a:off x="0" y="1796534"/>
            <a:ext cx="184666"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pic>
        <p:nvPicPr>
          <p:cNvPr id="559109" name="Picture 5" descr="FitNesseLogoMedium"/>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747846" y="1879600"/>
            <a:ext cx="4107474" cy="3797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116105374"/>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Rectangle 2"/>
          <p:cNvSpPr>
            <a:spLocks noGrp="1" noChangeArrowheads="1"/>
          </p:cNvSpPr>
          <p:nvPr>
            <p:ph type="ctrTitle"/>
          </p:nvPr>
        </p:nvSpPr>
        <p:spPr/>
        <p:txBody>
          <a:bodyPr/>
          <a:lstStyle/>
          <a:p>
            <a:r>
              <a:rPr lang="en-US" sz="2800"/>
              <a:t>Minimal FitNesse example: Test table</a:t>
            </a:r>
          </a:p>
        </p:txBody>
      </p:sp>
      <p:sp>
        <p:nvSpPr>
          <p:cNvPr id="871427" name="Rectangle 3"/>
          <p:cNvSpPr>
            <a:spLocks noGrp="1" noChangeArrowheads="1"/>
          </p:cNvSpPr>
          <p:nvPr>
            <p:ph type="body" sz="quarter" idx="13"/>
          </p:nvPr>
        </p:nvSpPr>
        <p:spPr/>
        <p:txBody>
          <a:bodyPr/>
          <a:lstStyle/>
          <a:p>
            <a:pPr>
              <a:lnSpc>
                <a:spcPct val="110000"/>
              </a:lnSpc>
              <a:buFontTx/>
              <a:buNone/>
            </a:pPr>
            <a:r>
              <a:rPr lang="en-US" sz="1600" b="1">
                <a:latin typeface="Courier New" charset="0"/>
              </a:rPr>
              <a:t>!|example.fitfixtures.DivisionFixture|</a:t>
            </a:r>
          </a:p>
          <a:p>
            <a:pPr>
              <a:lnSpc>
                <a:spcPct val="110000"/>
              </a:lnSpc>
              <a:buFontTx/>
              <a:buNone/>
            </a:pPr>
            <a:r>
              <a:rPr lang="en-US" sz="1600" b="1">
                <a:latin typeface="Courier New" charset="0"/>
              </a:rPr>
              <a:t>|numerator |denominator |quotient?   |</a:t>
            </a:r>
          </a:p>
          <a:p>
            <a:pPr>
              <a:lnSpc>
                <a:spcPct val="110000"/>
              </a:lnSpc>
              <a:buFontTx/>
              <a:buNone/>
            </a:pPr>
            <a:r>
              <a:rPr lang="en-US" sz="1600" b="1">
                <a:latin typeface="Courier New" charset="0"/>
              </a:rPr>
              <a:t>|10        |2           |5           |</a:t>
            </a:r>
          </a:p>
          <a:p>
            <a:pPr>
              <a:lnSpc>
                <a:spcPct val="110000"/>
              </a:lnSpc>
              <a:buFontTx/>
              <a:buNone/>
            </a:pPr>
            <a:r>
              <a:rPr lang="en-US" sz="1600" b="1">
                <a:latin typeface="Courier New" charset="0"/>
              </a:rPr>
              <a:t>|12.6      |3           |4.2         |</a:t>
            </a:r>
          </a:p>
          <a:p>
            <a:pPr>
              <a:lnSpc>
                <a:spcPct val="110000"/>
              </a:lnSpc>
              <a:buFontTx/>
              <a:buNone/>
            </a:pPr>
            <a:r>
              <a:rPr lang="en-US" sz="1600" b="1">
                <a:latin typeface="Courier New" charset="0"/>
              </a:rPr>
              <a:t>|100       |4           |33          |</a:t>
            </a:r>
          </a:p>
        </p:txBody>
      </p:sp>
      <p:pic>
        <p:nvPicPr>
          <p:cNvPr id="871428" name="Picture 4"/>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bwMode="auto">
          <a:xfrm>
            <a:off x="5076056" y="3645024"/>
            <a:ext cx="2798762" cy="1708150"/>
          </a:xfrm>
          <a:prstGeom prst="rect">
            <a:avLst/>
          </a:prstGeom>
          <a:noFill/>
          <a:ln/>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10/main" val="39434168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Rectangle 2"/>
          <p:cNvSpPr>
            <a:spLocks noGrp="1" noChangeArrowheads="1"/>
          </p:cNvSpPr>
          <p:nvPr>
            <p:ph type="title"/>
          </p:nvPr>
        </p:nvSpPr>
        <p:spPr/>
        <p:txBody>
          <a:bodyPr/>
          <a:lstStyle/>
          <a:p>
            <a:r>
              <a:rPr lang="en-US" dirty="0"/>
              <a:t>Minimal </a:t>
            </a:r>
            <a:r>
              <a:rPr lang="en-US" dirty="0" smtClean="0"/>
              <a:t>example</a:t>
            </a:r>
            <a:r>
              <a:rPr lang="en-US" dirty="0"/>
              <a:t>: </a:t>
            </a:r>
            <a:r>
              <a:rPr lang="en-US" dirty="0" smtClean="0"/>
              <a:t>SLIM Fixture</a:t>
            </a:r>
            <a:endParaRPr lang="en-US" dirty="0"/>
          </a:p>
        </p:txBody>
      </p:sp>
      <p:sp>
        <p:nvSpPr>
          <p:cNvPr id="872451" name="Rectangle 3"/>
          <p:cNvSpPr>
            <a:spLocks noGrp="1" noChangeArrowheads="1"/>
          </p:cNvSpPr>
          <p:nvPr>
            <p:ph type="body" sz="half" idx="1"/>
          </p:nvPr>
        </p:nvSpPr>
        <p:spPr>
          <a:xfrm>
            <a:off x="1115158" y="1725613"/>
            <a:ext cx="6962042" cy="3840162"/>
          </a:xfrm>
        </p:spPr>
        <p:txBody>
          <a:bodyPr/>
          <a:lstStyle/>
          <a:p>
            <a:pPr>
              <a:buFontTx/>
              <a:buNone/>
            </a:pPr>
            <a:r>
              <a:rPr lang="en-US" sz="2000" b="1" dirty="0">
                <a:solidFill>
                  <a:srgbClr val="7F0055"/>
                </a:solidFill>
                <a:latin typeface="Courier New" charset="0"/>
              </a:rPr>
              <a:t>package</a:t>
            </a:r>
            <a:r>
              <a:rPr lang="en-US" sz="2000" dirty="0">
                <a:latin typeface="Courier New" charset="0"/>
              </a:rPr>
              <a:t> </a:t>
            </a:r>
            <a:r>
              <a:rPr lang="en-US" sz="2000" dirty="0" err="1" smtClean="0">
                <a:latin typeface="Courier New" charset="0"/>
              </a:rPr>
              <a:t>example.fitfixtures</a:t>
            </a:r>
            <a:endParaRPr lang="en-US" sz="2000" dirty="0">
              <a:latin typeface="Courier New" charset="0"/>
            </a:endParaRPr>
          </a:p>
          <a:p>
            <a:pPr>
              <a:buFontTx/>
              <a:buNone/>
            </a:pPr>
            <a:endParaRPr lang="en-US" sz="2000" b="1" dirty="0">
              <a:solidFill>
                <a:srgbClr val="7F0055"/>
              </a:solidFill>
              <a:latin typeface="Courier New" charset="0"/>
            </a:endParaRPr>
          </a:p>
          <a:p>
            <a:pPr>
              <a:buFontTx/>
              <a:buNone/>
            </a:pPr>
            <a:r>
              <a:rPr lang="en-US" sz="2000" b="1" dirty="0" smtClean="0">
                <a:solidFill>
                  <a:srgbClr val="7F0055"/>
                </a:solidFill>
                <a:latin typeface="Courier New" charset="0"/>
              </a:rPr>
              <a:t>class</a:t>
            </a:r>
            <a:r>
              <a:rPr lang="en-US" sz="2000" dirty="0" smtClean="0">
                <a:latin typeface="Courier New" charset="0"/>
              </a:rPr>
              <a:t> </a:t>
            </a:r>
            <a:r>
              <a:rPr lang="en-US" sz="2000" dirty="0" err="1">
                <a:solidFill>
                  <a:srgbClr val="000000"/>
                </a:solidFill>
                <a:latin typeface="Courier New" charset="0"/>
              </a:rPr>
              <a:t>DivisionFixture</a:t>
            </a:r>
            <a:r>
              <a:rPr lang="en-US" sz="2000" dirty="0">
                <a:latin typeface="Courier New" charset="0"/>
              </a:rPr>
              <a:t> </a:t>
            </a:r>
            <a:r>
              <a:rPr lang="en-US" sz="2000" dirty="0" smtClean="0">
                <a:solidFill>
                  <a:srgbClr val="000000"/>
                </a:solidFill>
                <a:latin typeface="Courier New" charset="0"/>
              </a:rPr>
              <a:t>{</a:t>
            </a:r>
            <a:endParaRPr lang="en-US" sz="2000" dirty="0">
              <a:latin typeface="Courier New" charset="0"/>
            </a:endParaRPr>
          </a:p>
          <a:p>
            <a:pPr>
              <a:buFontTx/>
              <a:buNone/>
            </a:pPr>
            <a:r>
              <a:rPr lang="en-US" sz="2000" b="1" dirty="0" smtClean="0">
                <a:solidFill>
                  <a:srgbClr val="7F0055"/>
                </a:solidFill>
                <a:latin typeface="Courier New" charset="0"/>
              </a:rPr>
              <a:t>	double</a:t>
            </a:r>
            <a:r>
              <a:rPr lang="en-US" sz="2000" dirty="0" smtClean="0">
                <a:latin typeface="Courier New" charset="0"/>
              </a:rPr>
              <a:t> </a:t>
            </a:r>
            <a:r>
              <a:rPr lang="en-US" sz="2000" dirty="0" smtClean="0">
                <a:solidFill>
                  <a:srgbClr val="000000"/>
                </a:solidFill>
                <a:latin typeface="Courier New" charset="0"/>
              </a:rPr>
              <a:t>numerator</a:t>
            </a:r>
            <a:endParaRPr lang="en-US" sz="2000" dirty="0">
              <a:latin typeface="Courier New" charset="0"/>
            </a:endParaRPr>
          </a:p>
          <a:p>
            <a:pPr>
              <a:buFontTx/>
              <a:buNone/>
            </a:pPr>
            <a:r>
              <a:rPr lang="en-US" sz="2000" b="1" dirty="0" smtClean="0">
                <a:solidFill>
                  <a:srgbClr val="7F0055"/>
                </a:solidFill>
                <a:latin typeface="Courier New" charset="0"/>
              </a:rPr>
              <a:t>	double</a:t>
            </a:r>
            <a:r>
              <a:rPr lang="en-US" sz="2000" dirty="0" smtClean="0">
                <a:latin typeface="Courier New" charset="0"/>
              </a:rPr>
              <a:t> </a:t>
            </a:r>
            <a:r>
              <a:rPr lang="en-US" sz="2000" dirty="0" smtClean="0">
                <a:solidFill>
                  <a:srgbClr val="000000"/>
                </a:solidFill>
                <a:latin typeface="Courier New" charset="0"/>
              </a:rPr>
              <a:t>denominator</a:t>
            </a:r>
            <a:endParaRPr lang="en-US" sz="2000" dirty="0">
              <a:latin typeface="Courier New" charset="0"/>
            </a:endParaRPr>
          </a:p>
          <a:p>
            <a:pPr>
              <a:buFontTx/>
              <a:buNone/>
            </a:pPr>
            <a:r>
              <a:rPr lang="en-US" sz="2000" dirty="0" smtClean="0">
                <a:latin typeface="Courier New" charset="0"/>
              </a:rPr>
              <a:t>	</a:t>
            </a:r>
            <a:r>
              <a:rPr lang="en-US" sz="2000" b="1" dirty="0" err="1" smtClean="0">
                <a:solidFill>
                  <a:srgbClr val="7F0055"/>
                </a:solidFill>
                <a:latin typeface="Courier New" charset="0"/>
              </a:rPr>
              <a:t>def</a:t>
            </a:r>
            <a:r>
              <a:rPr lang="en-US" sz="2000" dirty="0" smtClean="0">
                <a:latin typeface="Courier New" charset="0"/>
              </a:rPr>
              <a:t> </a:t>
            </a:r>
            <a:r>
              <a:rPr lang="en-US" sz="2000" dirty="0">
                <a:solidFill>
                  <a:srgbClr val="000000"/>
                </a:solidFill>
                <a:latin typeface="Courier New" charset="0"/>
              </a:rPr>
              <a:t>quotient()</a:t>
            </a:r>
            <a:r>
              <a:rPr lang="en-US" sz="2000" dirty="0">
                <a:latin typeface="Courier New" charset="0"/>
              </a:rPr>
              <a:t> </a:t>
            </a:r>
            <a:r>
              <a:rPr lang="en-US" sz="2000" dirty="0">
                <a:solidFill>
                  <a:srgbClr val="000000"/>
                </a:solidFill>
                <a:latin typeface="Courier New" charset="0"/>
              </a:rPr>
              <a:t>{</a:t>
            </a:r>
            <a:endParaRPr lang="en-US" sz="2000" dirty="0">
              <a:latin typeface="Courier New" charset="0"/>
            </a:endParaRPr>
          </a:p>
          <a:p>
            <a:pPr>
              <a:buFontTx/>
              <a:buNone/>
            </a:pPr>
            <a:r>
              <a:rPr lang="en-US" sz="2000" dirty="0" smtClean="0">
                <a:solidFill>
                  <a:srgbClr val="000000"/>
                </a:solidFill>
                <a:latin typeface="Courier New" charset="0"/>
              </a:rPr>
              <a:t>			numerator / denominator</a:t>
            </a:r>
            <a:endParaRPr lang="en-US" sz="2000" dirty="0">
              <a:latin typeface="Courier New" charset="0"/>
            </a:endParaRPr>
          </a:p>
          <a:p>
            <a:pPr>
              <a:buFontTx/>
              <a:buNone/>
            </a:pPr>
            <a:r>
              <a:rPr lang="en-US" sz="2000" dirty="0">
                <a:latin typeface="Courier New" charset="0"/>
              </a:rPr>
              <a:t>  </a:t>
            </a:r>
            <a:r>
              <a:rPr lang="en-US" sz="2000" dirty="0">
                <a:solidFill>
                  <a:srgbClr val="000000"/>
                </a:solidFill>
                <a:latin typeface="Courier New" charset="0"/>
              </a:rPr>
              <a:t>}</a:t>
            </a:r>
            <a:endParaRPr lang="en-US" sz="2000" dirty="0">
              <a:latin typeface="Courier New" charset="0"/>
            </a:endParaRPr>
          </a:p>
          <a:p>
            <a:pPr>
              <a:buFontTx/>
              <a:buNone/>
            </a:pPr>
            <a:r>
              <a:rPr lang="en-US" sz="2000" dirty="0">
                <a:solidFill>
                  <a:srgbClr val="000000"/>
                </a:solidFill>
                <a:latin typeface="Courier New" charset="0"/>
              </a:rPr>
              <a:t>}</a:t>
            </a:r>
          </a:p>
        </p:txBody>
      </p:sp>
    </p:spTree>
    <p:extLst>
      <p:ext uri="{BB962C8B-B14F-4D97-AF65-F5344CB8AC3E}">
        <p14:creationId xmlns:p14="http://schemas.microsoft.com/office/powerpoint/2010/main" val="23527469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ChangeArrowheads="1"/>
          </p:cNvSpPr>
          <p:nvPr>
            <p:ph type="ctrTitle"/>
          </p:nvPr>
        </p:nvSpPr>
        <p:spPr/>
        <p:txBody>
          <a:bodyPr/>
          <a:lstStyle/>
          <a:p>
            <a:r>
              <a:rPr lang="en-US" sz="2800"/>
              <a:t>Minimal FitNesse example: Test execution</a:t>
            </a:r>
          </a:p>
        </p:txBody>
      </p:sp>
      <p:pic>
        <p:nvPicPr>
          <p:cNvPr id="873475" name="Picture 3"/>
          <p:cNvPicPr>
            <a:picLocks noGrp="1" noChangeAspect="1" noChangeArrowheads="1"/>
          </p:cNvPicPr>
          <p:nvPr>
            <p:ph type="body" sz="quarter" idx="13"/>
          </p:nvPr>
        </p:nvPicPr>
        <p:blipFill>
          <a:blip r:embed="rId3">
            <a:extLst>
              <a:ext uri="{28A0092B-C50C-407E-A947-70E740481C1C}">
                <a14:useLocalDpi xmlns:a14="http://schemas.microsoft.com/office/drawing/2010/main" val="0"/>
              </a:ext>
            </a:extLst>
          </a:blip>
          <a:srcRect l="6882" r="6882"/>
          <a:stretch>
            <a:fillRect/>
          </a:stretch>
        </p:blipFill>
        <p:spPr/>
      </p:pic>
    </p:spTree>
    <p:extLst>
      <p:ext uri="{BB962C8B-B14F-4D97-AF65-F5344CB8AC3E}">
        <p14:creationId xmlns:p14="http://schemas.microsoft.com/office/powerpoint/2010/main" val="1911402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Rectangle 2"/>
          <p:cNvSpPr>
            <a:spLocks noGrp="1" noChangeArrowheads="1"/>
          </p:cNvSpPr>
          <p:nvPr>
            <p:ph type="ctrTitle"/>
          </p:nvPr>
        </p:nvSpPr>
        <p:spPr/>
        <p:txBody>
          <a:bodyPr/>
          <a:lstStyle/>
          <a:p>
            <a:r>
              <a:rPr lang="en-GB"/>
              <a:t>Exercise</a:t>
            </a:r>
          </a:p>
        </p:txBody>
      </p:sp>
      <p:sp>
        <p:nvSpPr>
          <p:cNvPr id="876547" name="Rectangle 3"/>
          <p:cNvSpPr>
            <a:spLocks noGrp="1" noChangeArrowheads="1"/>
          </p:cNvSpPr>
          <p:nvPr>
            <p:ph type="body" sz="quarter" idx="13"/>
          </p:nvPr>
        </p:nvSpPr>
        <p:spPr/>
        <p:txBody>
          <a:bodyPr/>
          <a:lstStyle/>
          <a:p>
            <a:r>
              <a:rPr lang="en-GB"/>
              <a:t>Implement and run the test for the minimal Division example!</a:t>
            </a:r>
          </a:p>
        </p:txBody>
      </p:sp>
    </p:spTree>
    <p:extLst>
      <p:ext uri="{BB962C8B-B14F-4D97-AF65-F5344CB8AC3E}">
        <p14:creationId xmlns:p14="http://schemas.microsoft.com/office/powerpoint/2010/main" val="195513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Rectangle 2"/>
          <p:cNvSpPr>
            <a:spLocks noGrp="1" noChangeArrowheads="1"/>
          </p:cNvSpPr>
          <p:nvPr>
            <p:ph type="ctrTitle"/>
          </p:nvPr>
        </p:nvSpPr>
        <p:spPr/>
        <p:txBody>
          <a:bodyPr/>
          <a:lstStyle/>
          <a:p>
            <a:r>
              <a:rPr lang="sv-SE"/>
              <a:t>FitNesse: Wiki pages and Subpages</a:t>
            </a:r>
            <a:endParaRPr lang="en-US"/>
          </a:p>
        </p:txBody>
      </p:sp>
      <p:sp>
        <p:nvSpPr>
          <p:cNvPr id="963587" name="Rectangle 3"/>
          <p:cNvSpPr>
            <a:spLocks noGrp="1" noChangeArrowheads="1"/>
          </p:cNvSpPr>
          <p:nvPr>
            <p:ph type="body" sz="quarter" idx="13"/>
          </p:nvPr>
        </p:nvSpPr>
        <p:spPr/>
        <p:txBody>
          <a:bodyPr/>
          <a:lstStyle/>
          <a:p>
            <a:r>
              <a:rPr lang="en-US"/>
              <a:t>FitNesse is a Wiki Web Server</a:t>
            </a:r>
          </a:p>
          <a:p>
            <a:pPr lvl="1"/>
            <a:r>
              <a:rPr lang="en-US"/>
              <a:t>FIT tests lives on a Wiki page</a:t>
            </a:r>
          </a:p>
          <a:p>
            <a:pPr lvl="1"/>
            <a:r>
              <a:rPr lang="en-US"/>
              <a:t>FitNesse Wiki pages have hierarchical structure</a:t>
            </a:r>
          </a:p>
          <a:p>
            <a:r>
              <a:rPr lang="en-US"/>
              <a:t>FitNesse Wiki pages have additional metadata (a.k.a. “Properties”)</a:t>
            </a:r>
          </a:p>
        </p:txBody>
      </p:sp>
      <p:pic>
        <p:nvPicPr>
          <p:cNvPr id="963588" name="Picture 4"/>
          <p:cNvPicPr>
            <a:picLocks noChangeAspect="1" noChangeArrowheads="1"/>
          </p:cNvPicPr>
          <p:nvPr/>
        </p:nvPicPr>
        <p:blipFill>
          <a:blip r:embed="rId3">
            <a:extLst>
              <a:ext uri="{28A0092B-C50C-407E-A947-70E740481C1C}">
                <a14:useLocalDpi xmlns:a14="http://schemas.microsoft.com/office/drawing/2010/main" val="0"/>
              </a:ext>
            </a:extLst>
          </a:blip>
          <a:srcRect b="26434"/>
          <a:stretch>
            <a:fillRect/>
          </a:stretch>
        </p:blipFill>
        <p:spPr bwMode="auto">
          <a:xfrm>
            <a:off x="3018692" y="3400426"/>
            <a:ext cx="5474677" cy="287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963590" name="Oval 6"/>
          <p:cNvSpPr>
            <a:spLocks noChangeArrowheads="1"/>
          </p:cNvSpPr>
          <p:nvPr/>
        </p:nvSpPr>
        <p:spPr bwMode="auto">
          <a:xfrm>
            <a:off x="2954215" y="5156200"/>
            <a:ext cx="1019908" cy="533400"/>
          </a:xfrm>
          <a:prstGeom prst="ellipse">
            <a:avLst/>
          </a:prstGeom>
          <a:noFill/>
          <a:ln w="28575">
            <a:solidFill>
              <a:srgbClr val="FF0033"/>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63591" name="Oval 7"/>
          <p:cNvSpPr>
            <a:spLocks noChangeArrowheads="1"/>
          </p:cNvSpPr>
          <p:nvPr/>
        </p:nvSpPr>
        <p:spPr bwMode="auto">
          <a:xfrm>
            <a:off x="5709138" y="3619500"/>
            <a:ext cx="1312985" cy="533400"/>
          </a:xfrm>
          <a:prstGeom prst="ellipse">
            <a:avLst/>
          </a:prstGeom>
          <a:noFill/>
          <a:ln w="28575">
            <a:solidFill>
              <a:srgbClr val="FF0033"/>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2730453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Rectangle 2"/>
          <p:cNvSpPr>
            <a:spLocks noGrp="1" noChangeArrowheads="1"/>
          </p:cNvSpPr>
          <p:nvPr>
            <p:ph type="ctrTitle"/>
          </p:nvPr>
        </p:nvSpPr>
        <p:spPr/>
        <p:txBody>
          <a:bodyPr/>
          <a:lstStyle/>
          <a:p>
            <a:r>
              <a:rPr lang="sv-SE"/>
              <a:t>FitNesse: Wiki markup</a:t>
            </a:r>
            <a:endParaRPr lang="en-US"/>
          </a:p>
        </p:txBody>
      </p:sp>
      <p:sp>
        <p:nvSpPr>
          <p:cNvPr id="961539" name="Rectangle 3"/>
          <p:cNvSpPr>
            <a:spLocks noGrp="1" noChangeArrowheads="1"/>
          </p:cNvSpPr>
          <p:nvPr>
            <p:ph type="body" sz="quarter" idx="13"/>
          </p:nvPr>
        </p:nvSpPr>
        <p:spPr/>
        <p:txBody>
          <a:bodyPr/>
          <a:lstStyle/>
          <a:p>
            <a:r>
              <a:rPr lang="en-US"/>
              <a:t>Wiki words are in CamelCase: </a:t>
            </a:r>
            <a:r>
              <a:rPr lang="en-US" sz="2000" b="1">
                <a:latin typeface="Courier New" charset="0"/>
              </a:rPr>
              <a:t>ThisIsAnExample</a:t>
            </a:r>
          </a:p>
          <a:p>
            <a:r>
              <a:rPr lang="en-US"/>
              <a:t>Hierarchy is expressed using . notation, or &gt; and &lt; for relative links:</a:t>
            </a:r>
          </a:p>
          <a:p>
            <a:pPr lvl="1"/>
            <a:r>
              <a:rPr lang="en-US" b="1">
                <a:latin typeface="Courier New" charset="0"/>
              </a:rPr>
              <a:t>.RootPage.SubPage.AnotherSubPage</a:t>
            </a:r>
          </a:p>
          <a:p>
            <a:pPr lvl="1"/>
            <a:r>
              <a:rPr lang="en-US" b="1">
                <a:latin typeface="Courier New" charset="0"/>
              </a:rPr>
              <a:t>&gt;SubPage</a:t>
            </a:r>
          </a:p>
          <a:p>
            <a:pPr lvl="1"/>
            <a:r>
              <a:rPr lang="en-US" b="1">
                <a:latin typeface="Courier New" charset="0"/>
              </a:rPr>
              <a:t>&lt;ParentPage</a:t>
            </a:r>
          </a:p>
          <a:p>
            <a:r>
              <a:rPr lang="en-US"/>
              <a:t>Simple markup for formatting</a:t>
            </a:r>
          </a:p>
          <a:p>
            <a:pPr lvl="1"/>
            <a:r>
              <a:rPr lang="en-US" b="1">
                <a:latin typeface="Courier New" charset="0"/>
              </a:rPr>
              <a:t>'''bold'''</a:t>
            </a:r>
            <a:r>
              <a:rPr lang="en-US"/>
              <a:t> -&gt; </a:t>
            </a:r>
            <a:r>
              <a:rPr lang="en-US" b="1"/>
              <a:t>bold</a:t>
            </a:r>
            <a:r>
              <a:rPr lang="en-US"/>
              <a:t>, </a:t>
            </a:r>
            <a:r>
              <a:rPr lang="en-US" b="1">
                <a:latin typeface="Courier New" charset="0"/>
              </a:rPr>
              <a:t>''italic''</a:t>
            </a:r>
            <a:r>
              <a:rPr lang="en-US"/>
              <a:t> -&gt; </a:t>
            </a:r>
            <a:r>
              <a:rPr lang="en-US" i="1"/>
              <a:t>italic</a:t>
            </a:r>
            <a:endParaRPr lang="en-US"/>
          </a:p>
          <a:p>
            <a:pPr lvl="1"/>
            <a:r>
              <a:rPr lang="en-US" b="1">
                <a:latin typeface="Courier New" charset="0"/>
              </a:rPr>
              <a:t>!c</a:t>
            </a:r>
            <a:r>
              <a:rPr lang="en-US"/>
              <a:t> centers a line, </a:t>
            </a:r>
            <a:r>
              <a:rPr lang="en-US" b="1">
                <a:latin typeface="Courier New" charset="0"/>
              </a:rPr>
              <a:t>!1</a:t>
            </a:r>
            <a:r>
              <a:rPr lang="en-US"/>
              <a:t> gives first heading </a:t>
            </a:r>
            <a:r>
              <a:rPr lang="en-US" b="1">
                <a:latin typeface="Courier New" charset="0"/>
              </a:rPr>
              <a:t>!2</a:t>
            </a:r>
            <a:r>
              <a:rPr lang="en-US"/>
              <a:t> second heading</a:t>
            </a:r>
          </a:p>
          <a:p>
            <a:pPr lvl="1"/>
            <a:r>
              <a:rPr lang="en-US" b="1">
                <a:latin typeface="Courier New" charset="0"/>
              </a:rPr>
              <a:t>|cell 1|cell 2|</a:t>
            </a:r>
            <a:r>
              <a:rPr lang="en-US"/>
              <a:t> specifies a table</a:t>
            </a:r>
          </a:p>
        </p:txBody>
      </p:sp>
    </p:spTree>
    <p:extLst>
      <p:ext uri="{BB962C8B-B14F-4D97-AF65-F5344CB8AC3E}">
        <p14:creationId xmlns:p14="http://schemas.microsoft.com/office/powerpoint/2010/main" val="2078702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p:txBody>
          <a:bodyPr/>
          <a:lstStyle/>
          <a:p>
            <a:r>
              <a:rPr lang="sv-SE" dirty="0" smtClean="0"/>
              <a:t>FitNesse: Wiki markup (cont)</a:t>
            </a:r>
            <a:endParaRPr lang="en-US" dirty="0" smtClean="0"/>
          </a:p>
        </p:txBody>
      </p:sp>
      <p:sp>
        <p:nvSpPr>
          <p:cNvPr id="34819" name="Rectangle 3"/>
          <p:cNvSpPr>
            <a:spLocks noGrp="1" noChangeArrowheads="1"/>
          </p:cNvSpPr>
          <p:nvPr>
            <p:ph type="body" sz="quarter" idx="13"/>
          </p:nvPr>
        </p:nvSpPr>
        <p:spPr/>
        <p:txBody>
          <a:bodyPr/>
          <a:lstStyle/>
          <a:p>
            <a:r>
              <a:rPr lang="en-US" dirty="0" smtClean="0"/>
              <a:t>Escape wiki words using </a:t>
            </a:r>
            <a:r>
              <a:rPr lang="en-US" dirty="0" smtClean="0">
                <a:latin typeface="Courier New" pitchFamily="49" charset="0"/>
                <a:cs typeface="Courier New" pitchFamily="49" charset="0"/>
              </a:rPr>
              <a:t>!- -!</a:t>
            </a:r>
            <a:r>
              <a:rPr lang="en-US" dirty="0" smtClean="0"/>
              <a:t>: </a:t>
            </a:r>
            <a:r>
              <a:rPr lang="en-US" b="1" dirty="0" smtClean="0">
                <a:latin typeface="Courier New" pitchFamily="49" charset="0"/>
                <a:cs typeface="Courier New" pitchFamily="49" charset="0"/>
              </a:rPr>
              <a:t>!-</a:t>
            </a:r>
            <a:r>
              <a:rPr lang="en-US" b="1" dirty="0" err="1" smtClean="0">
                <a:latin typeface="Courier New" pitchFamily="49" charset="0"/>
                <a:cs typeface="Courier New" pitchFamily="49" charset="0"/>
              </a:rPr>
              <a:t>ThisIsNotAWikiWord</a:t>
            </a:r>
            <a:r>
              <a:rPr lang="en-US" b="1" dirty="0" smtClean="0">
                <a:latin typeface="Courier New" pitchFamily="49" charset="0"/>
                <a:cs typeface="Courier New" pitchFamily="49" charset="0"/>
              </a:rPr>
              <a:t>-!</a:t>
            </a:r>
          </a:p>
          <a:p>
            <a:r>
              <a:rPr lang="en-US" dirty="0" smtClean="0"/>
              <a:t>Escape all content in a table using </a:t>
            </a:r>
            <a:r>
              <a:rPr lang="en-US" dirty="0" smtClean="0">
                <a:latin typeface="Courier New" pitchFamily="49" charset="0"/>
                <a:cs typeface="Courier New" pitchFamily="49" charset="0"/>
              </a:rPr>
              <a:t>!</a:t>
            </a:r>
            <a:r>
              <a:rPr lang="en-US" dirty="0" smtClean="0"/>
              <a:t>: </a:t>
            </a:r>
            <a:r>
              <a:rPr lang="en-US" b="1" dirty="0" smtClean="0">
                <a:latin typeface="Courier New" pitchFamily="49" charset="0"/>
                <a:cs typeface="Courier New" pitchFamily="49" charset="0"/>
              </a:rPr>
              <a:t>!|</a:t>
            </a:r>
            <a:r>
              <a:rPr lang="en-US" b="1" dirty="0" err="1" smtClean="0">
                <a:latin typeface="Courier New" pitchFamily="49" charset="0"/>
                <a:cs typeface="Courier New" pitchFamily="49" charset="0"/>
              </a:rPr>
              <a:t>a.java.ClassName</a:t>
            </a:r>
            <a:r>
              <a:rPr lang="en-US" b="1" dirty="0" smtClean="0">
                <a:latin typeface="Courier New" pitchFamily="49" charset="0"/>
                <a:cs typeface="Courier New" pitchFamily="49" charset="0"/>
              </a:rPr>
              <a:t>|</a:t>
            </a:r>
          </a:p>
          <a:p>
            <a:endParaRPr lang="en-US" dirty="0" smtClean="0"/>
          </a:p>
          <a:p>
            <a:r>
              <a:rPr lang="en-US" dirty="0" smtClean="0"/>
              <a:t>Special markup ‘widgets’:</a:t>
            </a:r>
          </a:p>
          <a:p>
            <a:pPr lvl="1"/>
            <a:r>
              <a:rPr lang="en-US" b="1" dirty="0" smtClean="0">
                <a:latin typeface="Courier New" pitchFamily="49" charset="0"/>
                <a:cs typeface="Courier New" pitchFamily="49" charset="0"/>
              </a:rPr>
              <a:t>!path</a:t>
            </a:r>
          </a:p>
          <a:p>
            <a:pPr lvl="1"/>
            <a:r>
              <a:rPr lang="en-US" b="1" smtClean="0">
                <a:latin typeface="Courier New" pitchFamily="49" charset="0"/>
                <a:cs typeface="Courier New" pitchFamily="49" charset="0"/>
              </a:rPr>
              <a:t>!contents –R2</a:t>
            </a:r>
            <a:endParaRPr lang="en-US" b="1" dirty="0" smtClean="0">
              <a:latin typeface="Courier New" pitchFamily="49" charset="0"/>
              <a:cs typeface="Courier New" pitchFamily="49" charset="0"/>
            </a:endParaRPr>
          </a:p>
          <a:p>
            <a:pPr lvl="1"/>
            <a:r>
              <a:rPr lang="en-US" b="1" dirty="0" smtClean="0">
                <a:latin typeface="Courier New" pitchFamily="49" charset="0"/>
                <a:cs typeface="Courier New" pitchFamily="49" charset="0"/>
              </a:rPr>
              <a:t>!define</a:t>
            </a:r>
          </a:p>
          <a:p>
            <a:pPr lvl="1"/>
            <a:endParaRPr lang="en-US" b="1" dirty="0" smtClean="0">
              <a:latin typeface="Courier New" pitchFamily="49" charset="0"/>
              <a:cs typeface="Courier New" pitchFamily="49" charset="0"/>
            </a:endParaRPr>
          </a:p>
        </p:txBody>
      </p:sp>
    </p:spTree>
    <p:extLst>
      <p:ext uri="{BB962C8B-B14F-4D97-AF65-F5344CB8AC3E}">
        <p14:creationId xmlns:p14="http://schemas.microsoft.com/office/powerpoint/2010/main" val="1400878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ctrTitle"/>
          </p:nvPr>
        </p:nvSpPr>
        <p:spPr/>
        <p:txBody>
          <a:bodyPr/>
          <a:lstStyle/>
          <a:p>
            <a:r>
              <a:rPr lang="sv-SE" smtClean="0"/>
              <a:t>Fitnesse variables</a:t>
            </a:r>
          </a:p>
        </p:txBody>
      </p:sp>
      <p:sp>
        <p:nvSpPr>
          <p:cNvPr id="36867" name="Content Placeholder 2"/>
          <p:cNvSpPr>
            <a:spLocks noGrp="1"/>
          </p:cNvSpPr>
          <p:nvPr>
            <p:ph type="body" sz="quarter" idx="13"/>
          </p:nvPr>
        </p:nvSpPr>
        <p:spPr/>
        <p:txBody>
          <a:bodyPr/>
          <a:lstStyle/>
          <a:p>
            <a:r>
              <a:rPr lang="sv-SE" dirty="0" smtClean="0"/>
              <a:t>FitNesse </a:t>
            </a:r>
            <a:r>
              <a:rPr lang="sv-SE" b="1" i="1" dirty="0" smtClean="0"/>
              <a:t>variables</a:t>
            </a:r>
            <a:r>
              <a:rPr lang="sv-SE" dirty="0" smtClean="0"/>
              <a:t> allow variable content to be specified once, then used in multiple tests</a:t>
            </a:r>
          </a:p>
          <a:p>
            <a:r>
              <a:rPr lang="sv-SE" dirty="0" smtClean="0"/>
              <a:t>FitNesse variables are inherited from parent pages, if not defined explicitly (a.k.a. </a:t>
            </a:r>
            <a:r>
              <a:rPr lang="sv-SE" i="1" dirty="0"/>
              <a:t>d</a:t>
            </a:r>
            <a:r>
              <a:rPr lang="sv-SE" i="1" dirty="0" smtClean="0"/>
              <a:t>efault inheritance</a:t>
            </a:r>
            <a:r>
              <a:rPr lang="sv-SE" dirty="0" smtClean="0"/>
              <a:t>)</a:t>
            </a:r>
          </a:p>
          <a:p>
            <a:r>
              <a:rPr lang="sv-SE" dirty="0" smtClean="0"/>
              <a:t>Variable Definition</a:t>
            </a:r>
          </a:p>
          <a:p>
            <a:pPr lvl="1"/>
            <a:r>
              <a:rPr lang="en-US" b="1" dirty="0">
                <a:latin typeface="Courier New" pitchFamily="49" charset="0"/>
                <a:cs typeface="Courier New" pitchFamily="49" charset="0"/>
              </a:rPr>
              <a:t>!define </a:t>
            </a:r>
            <a:r>
              <a:rPr lang="en-US" b="1" i="1" dirty="0">
                <a:latin typeface="Courier New" pitchFamily="49" charset="0"/>
                <a:cs typeface="Courier New" pitchFamily="49" charset="0"/>
              </a:rPr>
              <a:t>name</a:t>
            </a:r>
            <a:r>
              <a:rPr lang="en-US" b="1" dirty="0">
                <a:latin typeface="Courier New" pitchFamily="49" charset="0"/>
                <a:cs typeface="Courier New" pitchFamily="49" charset="0"/>
              </a:rPr>
              <a:t> {</a:t>
            </a:r>
            <a:r>
              <a:rPr lang="en-US" b="1" i="1" dirty="0">
                <a:latin typeface="Courier New" pitchFamily="49" charset="0"/>
                <a:cs typeface="Courier New" pitchFamily="49" charset="0"/>
              </a:rPr>
              <a:t>value</a:t>
            </a:r>
            <a:r>
              <a:rPr lang="en-US" b="1" dirty="0" smtClean="0">
                <a:latin typeface="Courier New" pitchFamily="49" charset="0"/>
                <a:cs typeface="Courier New" pitchFamily="49" charset="0"/>
              </a:rPr>
              <a:t>}</a:t>
            </a:r>
          </a:p>
          <a:p>
            <a:pPr lvl="1"/>
            <a:r>
              <a:rPr lang="en-US" b="1" dirty="0">
                <a:latin typeface="Courier New" pitchFamily="49" charset="0"/>
                <a:cs typeface="Courier New" pitchFamily="49" charset="0"/>
              </a:rPr>
              <a:t>!define name (value)</a:t>
            </a:r>
          </a:p>
          <a:p>
            <a:pPr lvl="1"/>
            <a:r>
              <a:rPr lang="en-US" b="1" dirty="0">
                <a:latin typeface="Courier New" pitchFamily="49" charset="0"/>
                <a:cs typeface="Courier New" pitchFamily="49" charset="0"/>
              </a:rPr>
              <a:t>!define name [</a:t>
            </a:r>
            <a:r>
              <a:rPr lang="en-US" b="1" dirty="0" smtClean="0">
                <a:latin typeface="Courier New" pitchFamily="49" charset="0"/>
                <a:cs typeface="Courier New" pitchFamily="49" charset="0"/>
              </a:rPr>
              <a:t>value]</a:t>
            </a:r>
          </a:p>
          <a:p>
            <a:r>
              <a:rPr lang="sv-SE" dirty="0"/>
              <a:t>Variable </a:t>
            </a:r>
            <a:r>
              <a:rPr lang="sv-SE" dirty="0" smtClean="0"/>
              <a:t>Usage</a:t>
            </a:r>
            <a:endParaRPr lang="sv-SE" dirty="0"/>
          </a:p>
          <a:p>
            <a:pPr lvl="1"/>
            <a:r>
              <a:rPr lang="en-US" b="1" dirty="0" smtClean="0">
                <a:latin typeface="Courier New" pitchFamily="49" charset="0"/>
                <a:cs typeface="Courier New" pitchFamily="49" charset="0"/>
              </a:rPr>
              <a:t>${</a:t>
            </a:r>
            <a:r>
              <a:rPr lang="en-US" b="1" i="1" dirty="0" smtClean="0">
                <a:latin typeface="Courier New" pitchFamily="49" charset="0"/>
                <a:cs typeface="Courier New" pitchFamily="49" charset="0"/>
              </a:rPr>
              <a:t>name</a:t>
            </a:r>
            <a:r>
              <a:rPr lang="en-US" b="1" dirty="0" smtClean="0">
                <a:latin typeface="Courier New" pitchFamily="49" charset="0"/>
                <a:cs typeface="Courier New" pitchFamily="49" charset="0"/>
              </a:rPr>
              <a:t>}</a:t>
            </a: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3614609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title"/>
          </p:nvPr>
        </p:nvSpPr>
        <p:spPr>
          <a:xfrm>
            <a:off x="455415" y="274588"/>
            <a:ext cx="8230939" cy="1144117"/>
          </a:xfrm>
          <a:ln/>
        </p:spPr>
        <p:txBody>
          <a:bodyPr rIns="39199" anchor="ctr"/>
          <a:lstStyle/>
          <a:p>
            <a:pPr marL="39066">
              <a:tabLst>
                <a:tab pos="35717" algn="l"/>
                <a:tab pos="955443" algn="l"/>
                <a:tab pos="1866238" algn="l"/>
                <a:tab pos="2777034" algn="l"/>
                <a:tab pos="3696759" algn="l"/>
                <a:tab pos="4607555" algn="l"/>
                <a:tab pos="5527280" algn="l"/>
                <a:tab pos="6438076" algn="l"/>
                <a:tab pos="7348872" algn="l"/>
                <a:tab pos="8268597" algn="l"/>
                <a:tab pos="9179392" algn="l"/>
                <a:tab pos="10099117" algn="l"/>
                <a:tab pos="10375928" algn="l"/>
              </a:tabLst>
            </a:pPr>
            <a:r>
              <a:rPr lang="en-US"/>
              <a:t>Syntax basics: A Java program</a:t>
            </a:r>
          </a:p>
        </p:txBody>
      </p:sp>
      <p:sp>
        <p:nvSpPr>
          <p:cNvPr id="8196" name="Rectangle 4"/>
          <p:cNvSpPr>
            <a:spLocks noGrp="1" noChangeArrowheads="1"/>
          </p:cNvSpPr>
          <p:nvPr>
            <p:ph type="body" idx="1"/>
          </p:nvPr>
        </p:nvSpPr>
        <p:spPr>
          <a:xfrm>
            <a:off x="455415" y="1412776"/>
            <a:ext cx="8230939" cy="4663876"/>
          </a:xfrm>
          <a:ln/>
        </p:spPr>
        <p:txBody>
          <a:bodyPr lIns="0" tIns="0" rIns="0" bIns="0"/>
          <a:lstStyle/>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class</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private</a:t>
            </a:r>
            <a:r>
              <a:rPr lang="en-US" sz="1300" dirty="0">
                <a:latin typeface="Monaco" charset="0"/>
                <a:cs typeface="Monaco" charset="0"/>
                <a:sym typeface="Monaco" charset="0"/>
              </a:rPr>
              <a:t> String </a:t>
            </a:r>
            <a:r>
              <a:rPr lang="en-US" sz="1300" dirty="0">
                <a:solidFill>
                  <a:srgbClr val="0000C0"/>
                </a:solidFill>
                <a:latin typeface="Monaco" charset="0"/>
                <a:cs typeface="Monaco" charset="0"/>
                <a:sym typeface="Monaco" charset="0"/>
              </a:rPr>
              <a:t>name</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String </a:t>
            </a:r>
            <a:r>
              <a:rPr lang="en-US" sz="1300" dirty="0" err="1">
                <a:latin typeface="Monaco" charset="0"/>
                <a:cs typeface="Monaco" charset="0"/>
                <a:sym typeface="Monaco" charset="0"/>
              </a:rPr>
              <a:t>getName</a:t>
            </a: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return</a:t>
            </a:r>
            <a:r>
              <a:rPr lang="en-US" sz="1300" dirty="0">
                <a:latin typeface="Monaco" charset="0"/>
                <a:cs typeface="Monaco" charset="0"/>
                <a:sym typeface="Monaco" charset="0"/>
              </a:rPr>
              <a:t> </a:t>
            </a:r>
            <a:r>
              <a:rPr lang="en-US" sz="1300" dirty="0">
                <a:solidFill>
                  <a:srgbClr val="0000C0"/>
                </a:solidFill>
                <a:latin typeface="Monaco" charset="0"/>
                <a:cs typeface="Monaco" charset="0"/>
                <a:sym typeface="Monaco" charset="0"/>
              </a:rPr>
              <a:t>name</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void</a:t>
            </a:r>
            <a:r>
              <a:rPr lang="en-US" sz="1300" dirty="0">
                <a:latin typeface="Monaco" charset="0"/>
                <a:cs typeface="Monaco" charset="0"/>
                <a:sym typeface="Monaco" charset="0"/>
              </a:rPr>
              <a:t> </a:t>
            </a:r>
            <a:r>
              <a:rPr lang="en-US" sz="1300" dirty="0" err="1">
                <a:latin typeface="Monaco" charset="0"/>
                <a:cs typeface="Monaco" charset="0"/>
                <a:sym typeface="Monaco" charset="0"/>
              </a:rPr>
              <a:t>setName</a:t>
            </a:r>
            <a:r>
              <a:rPr lang="en-US" sz="1300" dirty="0">
                <a:latin typeface="Monaco" charset="0"/>
                <a:cs typeface="Monaco" charset="0"/>
                <a:sym typeface="Monaco" charset="0"/>
              </a:rPr>
              <a:t>(String name)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solidFill>
                  <a:srgbClr val="7F0055"/>
                </a:solidFill>
                <a:latin typeface="Monaco" charset="0"/>
                <a:cs typeface="Monaco" charset="0"/>
                <a:sym typeface="Monaco" charset="0"/>
              </a:rPr>
              <a:t>this</a:t>
            </a:r>
            <a:r>
              <a:rPr lang="en-US" sz="1300" dirty="0" err="1">
                <a:latin typeface="Monaco" charset="0"/>
                <a:cs typeface="Monaco" charset="0"/>
                <a:sym typeface="Monaco" charset="0"/>
              </a:rPr>
              <a:t>.</a:t>
            </a:r>
            <a:r>
              <a:rPr lang="en-US" sz="1300" dirty="0" err="1">
                <a:solidFill>
                  <a:srgbClr val="0000C0"/>
                </a:solidFill>
                <a:latin typeface="Monaco" charset="0"/>
                <a:cs typeface="Monaco" charset="0"/>
                <a:sym typeface="Monaco" charset="0"/>
              </a:rPr>
              <a:t>name</a:t>
            </a:r>
            <a:r>
              <a:rPr lang="en-US" sz="1300" dirty="0">
                <a:latin typeface="Monaco" charset="0"/>
                <a:cs typeface="Monaco" charset="0"/>
                <a:sym typeface="Monaco" charset="0"/>
              </a:rPr>
              <a:t> = name;</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String </a:t>
            </a:r>
            <a:r>
              <a:rPr lang="en-US" sz="1300" dirty="0" err="1">
                <a:latin typeface="Monaco" charset="0"/>
                <a:cs typeface="Monaco" charset="0"/>
                <a:sym typeface="Monaco" charset="0"/>
              </a:rPr>
              <a:t>sayHello</a:t>
            </a: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return</a:t>
            </a:r>
            <a:r>
              <a:rPr lang="en-US" sz="1300" dirty="0">
                <a:latin typeface="Monaco" charset="0"/>
                <a:cs typeface="Monaco" charset="0"/>
                <a:sym typeface="Monaco" charset="0"/>
              </a:rPr>
              <a:t> </a:t>
            </a:r>
            <a:r>
              <a:rPr lang="en-US" sz="1300" dirty="0">
                <a:solidFill>
                  <a:srgbClr val="2A00FF"/>
                </a:solidFill>
                <a:latin typeface="Monaco" charset="0"/>
                <a:cs typeface="Monaco" charset="0"/>
                <a:sym typeface="Monaco" charset="0"/>
              </a:rPr>
              <a:t>"Hello, "</a:t>
            </a:r>
            <a:r>
              <a:rPr lang="en-US" sz="1300" dirty="0">
                <a:latin typeface="Monaco" charset="0"/>
                <a:cs typeface="Monaco" charset="0"/>
                <a:sym typeface="Monaco" charset="0"/>
              </a:rPr>
              <a:t> + </a:t>
            </a:r>
            <a:r>
              <a:rPr lang="en-US" sz="1300" dirty="0">
                <a:solidFill>
                  <a:srgbClr val="0000C0"/>
                </a:solidFill>
                <a:latin typeface="Monaco" charset="0"/>
                <a:cs typeface="Monaco" charset="0"/>
                <a:sym typeface="Monaco" charset="0"/>
              </a:rPr>
              <a:t>name</a:t>
            </a:r>
            <a:r>
              <a:rPr lang="en-US" sz="1300" dirty="0">
                <a:latin typeface="Monaco" charset="0"/>
                <a:cs typeface="Monaco" charset="0"/>
                <a:sym typeface="Monaco" charset="0"/>
              </a:rPr>
              <a:t> + </a:t>
            </a:r>
            <a:r>
              <a:rPr lang="en-US" sz="1300" dirty="0">
                <a:solidFill>
                  <a:srgbClr val="2A00FF"/>
                </a:solidFill>
                <a:latin typeface="Monaco" charset="0"/>
                <a:cs typeface="Monaco" charset="0"/>
                <a:sym typeface="Monaco" charset="0"/>
              </a:rPr>
              <a:t>"!"</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static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void</a:t>
            </a:r>
            <a:r>
              <a:rPr lang="en-US" sz="1300" dirty="0">
                <a:latin typeface="Monaco" charset="0"/>
                <a:cs typeface="Monaco" charset="0"/>
                <a:sym typeface="Monaco" charset="0"/>
              </a:rPr>
              <a:t> main(String[] </a:t>
            </a:r>
            <a:r>
              <a:rPr lang="en-US" sz="1300" dirty="0" err="1">
                <a:latin typeface="Monaco" charset="0"/>
                <a:cs typeface="Monaco" charset="0"/>
                <a:sym typeface="Monaco" charset="0"/>
              </a:rPr>
              <a:t>args</a:t>
            </a: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 </a:t>
            </a:r>
            <a:r>
              <a:rPr lang="en-US" sz="1300" dirty="0">
                <a:solidFill>
                  <a:srgbClr val="7F0055"/>
                </a:solidFill>
                <a:latin typeface="Monaco" charset="0"/>
                <a:cs typeface="Monaco" charset="0"/>
                <a:sym typeface="Monaco" charset="0"/>
              </a:rPr>
              <a:t>new</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latin typeface="Monaco" charset="0"/>
                <a:cs typeface="Monaco" charset="0"/>
                <a:sym typeface="Monaco" charset="0"/>
              </a:rPr>
              <a:t>helloWorld.setName</a:t>
            </a:r>
            <a:r>
              <a:rPr lang="en-US" sz="1300" dirty="0">
                <a:latin typeface="Monaco" charset="0"/>
                <a:cs typeface="Monaco" charset="0"/>
                <a:sym typeface="Monaco" charset="0"/>
              </a:rPr>
              <a:t>(</a:t>
            </a:r>
            <a:r>
              <a:rPr lang="en-US" sz="1300" dirty="0">
                <a:solidFill>
                  <a:srgbClr val="2A00FF"/>
                </a:solidFill>
                <a:latin typeface="Monaco" charset="0"/>
                <a:cs typeface="Monaco" charset="0"/>
                <a:sym typeface="Monaco" charset="0"/>
              </a:rPr>
              <a:t>"Groovy"</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latin typeface="Monaco" charset="0"/>
                <a:cs typeface="Monaco" charset="0"/>
                <a:sym typeface="Monaco" charset="0"/>
              </a:rPr>
              <a:t>System.</a:t>
            </a:r>
            <a:r>
              <a:rPr lang="en-US" sz="1300" dirty="0" err="1">
                <a:solidFill>
                  <a:srgbClr val="0000C0"/>
                </a:solidFill>
                <a:latin typeface="Monaco" charset="0"/>
                <a:cs typeface="Monaco" charset="0"/>
                <a:sym typeface="Monaco" charset="0"/>
              </a:rPr>
              <a:t>out</a:t>
            </a:r>
            <a:r>
              <a:rPr lang="en-US" sz="1300" dirty="0" err="1">
                <a:latin typeface="Monaco" charset="0"/>
                <a:cs typeface="Monaco" charset="0"/>
                <a:sym typeface="Monaco" charset="0"/>
              </a:rPr>
              <a:t>.println</a:t>
            </a:r>
            <a:r>
              <a:rPr lang="en-US" sz="1300" dirty="0">
                <a:latin typeface="Monaco" charset="0"/>
                <a:cs typeface="Monaco" charset="0"/>
                <a:sym typeface="Monaco" charset="0"/>
              </a:rPr>
              <a:t>(</a:t>
            </a:r>
            <a:r>
              <a:rPr lang="en-US" sz="1300" dirty="0" err="1">
                <a:latin typeface="Monaco" charset="0"/>
                <a:cs typeface="Monaco" charset="0"/>
                <a:sym typeface="Monaco" charset="0"/>
              </a:rPr>
              <a:t>helloWorld.sayHello</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a:t>
            </a:r>
            <a:endParaRPr lang="en-US" sz="1300" dirty="0">
              <a:latin typeface="Monaco" charset="0"/>
              <a:sym typeface="Monaco" charset="0"/>
            </a:endParaRPr>
          </a:p>
        </p:txBody>
      </p:sp>
    </p:spTree>
    <p:extLst>
      <p:ext uri="{BB962C8B-B14F-4D97-AF65-F5344CB8AC3E}">
        <p14:creationId xmlns:p14="http://schemas.microsoft.com/office/powerpoint/2010/main" val="2912175909"/>
      </p:ext>
    </p:extLst>
  </p:cSld>
  <p:clrMapOvr>
    <a:masterClrMapping/>
  </p:clrMapOvr>
  <p:transition xmlns:p14="http://schemas.microsoft.com/office/powerpoint/2010/mai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ctrTitle"/>
          </p:nvPr>
        </p:nvSpPr>
        <p:spPr/>
        <p:txBody>
          <a:bodyPr/>
          <a:lstStyle/>
          <a:p>
            <a:r>
              <a:rPr lang="sv-SE" dirty="0" smtClean="0"/>
              <a:t>Hierarchical structure of variables</a:t>
            </a:r>
          </a:p>
        </p:txBody>
      </p:sp>
      <p:pic>
        <p:nvPicPr>
          <p:cNvPr id="342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94" y="1976716"/>
            <a:ext cx="8318771" cy="3684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2732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ctrTitle"/>
          </p:nvPr>
        </p:nvSpPr>
        <p:spPr/>
        <p:txBody>
          <a:bodyPr/>
          <a:lstStyle/>
          <a:p>
            <a:r>
              <a:rPr lang="sv-SE" smtClean="0"/>
              <a:t>Symbolic links</a:t>
            </a:r>
          </a:p>
        </p:txBody>
      </p:sp>
      <p:sp>
        <p:nvSpPr>
          <p:cNvPr id="38915" name="Content Placeholder 2"/>
          <p:cNvSpPr>
            <a:spLocks noGrp="1"/>
          </p:cNvSpPr>
          <p:nvPr>
            <p:ph type="body" sz="quarter" idx="13"/>
          </p:nvPr>
        </p:nvSpPr>
        <p:spPr/>
        <p:txBody>
          <a:bodyPr/>
          <a:lstStyle/>
          <a:p>
            <a:r>
              <a:rPr lang="sv-SE" dirty="0" smtClean="0"/>
              <a:t>Page structure forms a proper hierarchy (i.e. a tree)</a:t>
            </a:r>
          </a:p>
          <a:p>
            <a:r>
              <a:rPr lang="sv-SE" dirty="0" smtClean="0"/>
              <a:t>Sometimes, variable information exists in several, crosscutting dimensions</a:t>
            </a:r>
          </a:p>
          <a:p>
            <a:pPr lvl="1"/>
            <a:r>
              <a:rPr lang="sv-SE" dirty="0" smtClean="0"/>
              <a:t>E.g. </a:t>
            </a:r>
            <a:r>
              <a:rPr lang="sv-SE" dirty="0"/>
              <a:t>e</a:t>
            </a:r>
            <a:r>
              <a:rPr lang="sv-SE" dirty="0" smtClean="0"/>
              <a:t>nvironmental differences (Test environment vs. Production environment)</a:t>
            </a:r>
          </a:p>
          <a:p>
            <a:r>
              <a:rPr lang="sv-SE" dirty="0" smtClean="0"/>
              <a:t>FitNesse </a:t>
            </a:r>
            <a:r>
              <a:rPr lang="sv-SE" b="1" i="1" dirty="0" smtClean="0"/>
              <a:t>Symbolic Links </a:t>
            </a:r>
            <a:r>
              <a:rPr lang="sv-SE" dirty="0" smtClean="0"/>
              <a:t>provide a way to introduce multiple inheritence between pages</a:t>
            </a:r>
          </a:p>
          <a:p>
            <a:endParaRPr lang="sv-SE" dirty="0" smtClean="0"/>
          </a:p>
        </p:txBody>
      </p:sp>
    </p:spTree>
    <p:extLst>
      <p:ext uri="{BB962C8B-B14F-4D97-AF65-F5344CB8AC3E}">
        <p14:creationId xmlns:p14="http://schemas.microsoft.com/office/powerpoint/2010/main" val="214557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Symbolic Links</a:t>
            </a:r>
            <a:endParaRPr lang="sv-SE" dirty="0"/>
          </a:p>
        </p:txBody>
      </p:sp>
      <p:sp>
        <p:nvSpPr>
          <p:cNvPr id="4" name="Slide Number Placeholder 3"/>
          <p:cNvSpPr>
            <a:spLocks noGrp="1"/>
          </p:cNvSpPr>
          <p:nvPr>
            <p:ph type="sldNum" sz="quarter" idx="4294967295"/>
          </p:nvPr>
        </p:nvSpPr>
        <p:spPr>
          <a:xfrm>
            <a:off x="0" y="6619875"/>
            <a:ext cx="392113" cy="207963"/>
          </a:xfrm>
          <a:prstGeom prst="rect">
            <a:avLst/>
          </a:prstGeom>
        </p:spPr>
        <p:txBody>
          <a:bodyPr/>
          <a:lstStyle/>
          <a:p>
            <a:fld id="{3DD8F779-2BAF-43C6-9796-4300156D0003}" type="slidenum">
              <a:rPr lang="sv-SE" smtClean="0"/>
              <a:pPr/>
              <a:t>112</a:t>
            </a:fld>
            <a:endParaRPr lang="sv-SE"/>
          </a:p>
        </p:txBody>
      </p:sp>
      <p:sp>
        <p:nvSpPr>
          <p:cNvPr id="5" name="Date Placeholder 4"/>
          <p:cNvSpPr>
            <a:spLocks noGrp="1"/>
          </p:cNvSpPr>
          <p:nvPr>
            <p:ph type="dt" sz="half" idx="4294967295"/>
          </p:nvPr>
        </p:nvSpPr>
        <p:spPr>
          <a:xfrm>
            <a:off x="0" y="6618288"/>
            <a:ext cx="2490788" cy="209550"/>
          </a:xfrm>
          <a:prstGeom prst="rect">
            <a:avLst/>
          </a:prstGeom>
        </p:spPr>
        <p:txBody>
          <a:bodyPr/>
          <a:lstStyle/>
          <a:p>
            <a:r>
              <a:rPr lang="sv-SE" smtClean="0"/>
              <a:t>Date</a:t>
            </a:r>
            <a:endParaRPr lang="sv-SE"/>
          </a:p>
        </p:txBody>
      </p:sp>
      <p:sp>
        <p:nvSpPr>
          <p:cNvPr id="6" name="Footer Placeholder 5"/>
          <p:cNvSpPr>
            <a:spLocks noGrp="1"/>
          </p:cNvSpPr>
          <p:nvPr>
            <p:ph type="ftr" sz="quarter" idx="4294967295"/>
          </p:nvPr>
        </p:nvSpPr>
        <p:spPr>
          <a:xfrm>
            <a:off x="0" y="6426200"/>
            <a:ext cx="6994525" cy="247650"/>
          </a:xfrm>
          <a:prstGeom prst="rect">
            <a:avLst/>
          </a:prstGeom>
        </p:spPr>
        <p:txBody>
          <a:bodyPr/>
          <a:lstStyle/>
          <a:p>
            <a:r>
              <a:rPr lang="sv-SE" smtClean="0"/>
              <a:t>Department, Name, Security Class</a:t>
            </a:r>
            <a:endParaRPr lang="sv-SE"/>
          </a:p>
        </p:txBody>
      </p:sp>
      <p:pic>
        <p:nvPicPr>
          <p:cNvPr id="3430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393" y="1471203"/>
            <a:ext cx="8827348" cy="419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6596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Test Suites</a:t>
            </a:r>
            <a:endParaRPr lang="sv-SE" dirty="0"/>
          </a:p>
        </p:txBody>
      </p:sp>
      <p:sp>
        <p:nvSpPr>
          <p:cNvPr id="3" name="Content Placeholder 2"/>
          <p:cNvSpPr>
            <a:spLocks noGrp="1"/>
          </p:cNvSpPr>
          <p:nvPr>
            <p:ph type="body" sz="quarter" idx="13"/>
          </p:nvPr>
        </p:nvSpPr>
        <p:spPr/>
        <p:txBody>
          <a:bodyPr/>
          <a:lstStyle/>
          <a:p>
            <a:r>
              <a:rPr lang="sv-SE" dirty="0" smtClean="0"/>
              <a:t>A Test Suite is a page that has children containing tests (or other suites)</a:t>
            </a:r>
          </a:p>
          <a:p>
            <a:r>
              <a:rPr lang="sv-SE" dirty="0" smtClean="0"/>
              <a:t>Test Suites can be executed, just as individual test pages. Doing so will execute each contained test page in sequence</a:t>
            </a:r>
          </a:p>
        </p:txBody>
      </p:sp>
      <p:sp>
        <p:nvSpPr>
          <p:cNvPr id="4" name="Slide Number Placeholder 3"/>
          <p:cNvSpPr>
            <a:spLocks noGrp="1"/>
          </p:cNvSpPr>
          <p:nvPr>
            <p:ph type="sldNum" sz="quarter" idx="4294967295"/>
          </p:nvPr>
        </p:nvSpPr>
        <p:spPr>
          <a:xfrm>
            <a:off x="0" y="6619875"/>
            <a:ext cx="392113" cy="207963"/>
          </a:xfrm>
          <a:prstGeom prst="rect">
            <a:avLst/>
          </a:prstGeom>
        </p:spPr>
        <p:txBody>
          <a:bodyPr/>
          <a:lstStyle/>
          <a:p>
            <a:fld id="{3DD8F779-2BAF-43C6-9796-4300156D0003}" type="slidenum">
              <a:rPr lang="sv-SE" smtClean="0"/>
              <a:pPr/>
              <a:t>113</a:t>
            </a:fld>
            <a:endParaRPr lang="sv-SE"/>
          </a:p>
        </p:txBody>
      </p:sp>
      <p:sp>
        <p:nvSpPr>
          <p:cNvPr id="5" name="Date Placeholder 4"/>
          <p:cNvSpPr>
            <a:spLocks noGrp="1"/>
          </p:cNvSpPr>
          <p:nvPr>
            <p:ph type="dt" sz="half" idx="4294967295"/>
          </p:nvPr>
        </p:nvSpPr>
        <p:spPr>
          <a:xfrm>
            <a:off x="0" y="6618288"/>
            <a:ext cx="2490788" cy="209550"/>
          </a:xfrm>
          <a:prstGeom prst="rect">
            <a:avLst/>
          </a:prstGeom>
        </p:spPr>
        <p:txBody>
          <a:bodyPr/>
          <a:lstStyle/>
          <a:p>
            <a:r>
              <a:rPr lang="sv-SE" smtClean="0"/>
              <a:t>Date</a:t>
            </a:r>
            <a:endParaRPr lang="sv-SE"/>
          </a:p>
        </p:txBody>
      </p:sp>
      <p:sp>
        <p:nvSpPr>
          <p:cNvPr id="6" name="Footer Placeholder 5"/>
          <p:cNvSpPr>
            <a:spLocks noGrp="1"/>
          </p:cNvSpPr>
          <p:nvPr>
            <p:ph type="ftr" sz="quarter" idx="4294967295"/>
          </p:nvPr>
        </p:nvSpPr>
        <p:spPr>
          <a:xfrm>
            <a:off x="0" y="6426200"/>
            <a:ext cx="6994525" cy="247650"/>
          </a:xfrm>
          <a:prstGeom prst="rect">
            <a:avLst/>
          </a:prstGeom>
        </p:spPr>
        <p:txBody>
          <a:bodyPr/>
          <a:lstStyle/>
          <a:p>
            <a:r>
              <a:rPr lang="sv-SE" smtClean="0"/>
              <a:t>Department, Name, Security Class</a:t>
            </a:r>
            <a:endParaRPr lang="sv-SE"/>
          </a:p>
        </p:txBody>
      </p:sp>
      <p:pic>
        <p:nvPicPr>
          <p:cNvPr id="344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6640" y="3150814"/>
            <a:ext cx="367665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7855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ctrTitle"/>
          </p:nvPr>
        </p:nvSpPr>
        <p:spPr/>
        <p:txBody>
          <a:bodyPr/>
          <a:lstStyle/>
          <a:p>
            <a:r>
              <a:rPr lang="sv-SE" dirty="0" smtClean="0"/>
              <a:t>Exercise	</a:t>
            </a:r>
          </a:p>
        </p:txBody>
      </p:sp>
      <p:sp>
        <p:nvSpPr>
          <p:cNvPr id="39939" name="Content Placeholder 2"/>
          <p:cNvSpPr>
            <a:spLocks noGrp="1"/>
          </p:cNvSpPr>
          <p:nvPr>
            <p:ph type="body" sz="quarter" idx="13"/>
          </p:nvPr>
        </p:nvSpPr>
        <p:spPr/>
        <p:txBody>
          <a:bodyPr/>
          <a:lstStyle/>
          <a:p>
            <a:r>
              <a:rPr lang="sv-SE" dirty="0" smtClean="0"/>
              <a:t>Add a variable </a:t>
            </a:r>
            <a:r>
              <a:rPr lang="sv-SE" b="1" i="1" dirty="0" smtClean="0"/>
              <a:t>pageName</a:t>
            </a:r>
            <a:r>
              <a:rPr lang="sv-SE" dirty="0" smtClean="0"/>
              <a:t> to the ParentPage, and use it in a welcome phrase on the page</a:t>
            </a:r>
          </a:p>
          <a:p>
            <a:r>
              <a:rPr lang="sv-SE" dirty="0" smtClean="0"/>
              <a:t>Use the same variable on the ChildPage1</a:t>
            </a:r>
          </a:p>
          <a:p>
            <a:r>
              <a:rPr lang="sv-SE" dirty="0" smtClean="0"/>
              <a:t>Override, then use the variable on the ChildPage2</a:t>
            </a:r>
          </a:p>
          <a:p>
            <a:r>
              <a:rPr lang="sv-SE" dirty="0" smtClean="0"/>
              <a:t>Create two new toplevel pages ProdEnv and TestEnv, which both defines the variable </a:t>
            </a:r>
            <a:r>
              <a:rPr lang="sv-SE" b="1" i="1" dirty="0" smtClean="0"/>
              <a:t>envName</a:t>
            </a:r>
            <a:endParaRPr lang="sv-SE" dirty="0" smtClean="0"/>
          </a:p>
          <a:p>
            <a:r>
              <a:rPr lang="sv-SE" dirty="0" smtClean="0"/>
              <a:t>Create symbolic links from ProdEnv and TestEnv to ParentPage, in order to inherit this variable. Use the defined variable in ParentPage</a:t>
            </a:r>
          </a:p>
          <a:p>
            <a:r>
              <a:rPr lang="sv-SE" dirty="0" smtClean="0"/>
              <a:t>Access the ParentPage via the symbolic parents ProdEnv and TestEnv, to verify that the variable value difffers</a:t>
            </a:r>
          </a:p>
        </p:txBody>
      </p:sp>
    </p:spTree>
    <p:extLst>
      <p:ext uri="{BB962C8B-B14F-4D97-AF65-F5344CB8AC3E}">
        <p14:creationId xmlns:p14="http://schemas.microsoft.com/office/powerpoint/2010/main" val="689580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SetUp and TearDown</a:t>
            </a:r>
            <a:endParaRPr lang="sv-SE" dirty="0"/>
          </a:p>
        </p:txBody>
      </p:sp>
      <p:sp>
        <p:nvSpPr>
          <p:cNvPr id="3" name="Content Placeholder 2"/>
          <p:cNvSpPr>
            <a:spLocks noGrp="1"/>
          </p:cNvSpPr>
          <p:nvPr>
            <p:ph type="body" sz="quarter" idx="13"/>
          </p:nvPr>
        </p:nvSpPr>
        <p:spPr/>
        <p:txBody>
          <a:bodyPr/>
          <a:lstStyle/>
          <a:p>
            <a:r>
              <a:rPr lang="sv-SE" dirty="0" smtClean="0"/>
              <a:t>If a sibling page </a:t>
            </a:r>
            <a:r>
              <a:rPr lang="sv-SE" b="1" i="1" dirty="0" smtClean="0"/>
              <a:t>SetUp</a:t>
            </a:r>
            <a:r>
              <a:rPr lang="sv-SE" dirty="0" smtClean="0"/>
              <a:t> exists for a Suite or a Test (or any of its parents), that </a:t>
            </a:r>
            <a:r>
              <a:rPr lang="sv-SE" dirty="0"/>
              <a:t>SetUp </a:t>
            </a:r>
            <a:r>
              <a:rPr lang="sv-SE" dirty="0" smtClean="0"/>
              <a:t>page will automatically be included </a:t>
            </a:r>
            <a:r>
              <a:rPr lang="sv-SE" b="1" i="1" dirty="0" smtClean="0"/>
              <a:t>before</a:t>
            </a:r>
            <a:r>
              <a:rPr lang="sv-SE" dirty="0" smtClean="0"/>
              <a:t> the actual test(s)</a:t>
            </a:r>
          </a:p>
          <a:p>
            <a:r>
              <a:rPr lang="sv-SE" dirty="0" smtClean="0"/>
              <a:t>Correspondingly, if </a:t>
            </a:r>
            <a:r>
              <a:rPr lang="sv-SE" dirty="0"/>
              <a:t>a sibling page </a:t>
            </a:r>
            <a:r>
              <a:rPr lang="sv-SE" b="1" i="1" dirty="0" smtClean="0"/>
              <a:t>TearDown</a:t>
            </a:r>
            <a:r>
              <a:rPr lang="sv-SE" dirty="0" smtClean="0"/>
              <a:t> exists for a </a:t>
            </a:r>
            <a:r>
              <a:rPr lang="sv-SE" dirty="0"/>
              <a:t>Suite or a </a:t>
            </a:r>
            <a:r>
              <a:rPr lang="sv-SE" dirty="0" smtClean="0"/>
              <a:t>Test (</a:t>
            </a:r>
            <a:r>
              <a:rPr lang="sv-SE" dirty="0"/>
              <a:t>or any of its parents)</a:t>
            </a:r>
            <a:r>
              <a:rPr lang="sv-SE" dirty="0" smtClean="0"/>
              <a:t>, </a:t>
            </a:r>
            <a:r>
              <a:rPr lang="sv-SE" dirty="0"/>
              <a:t>that TearDown </a:t>
            </a:r>
            <a:r>
              <a:rPr lang="sv-SE" dirty="0" smtClean="0"/>
              <a:t>page </a:t>
            </a:r>
            <a:r>
              <a:rPr lang="sv-SE" dirty="0"/>
              <a:t>will automatically be included </a:t>
            </a:r>
            <a:r>
              <a:rPr lang="sv-SE" b="1" i="1" dirty="0" smtClean="0"/>
              <a:t>after</a:t>
            </a:r>
            <a:r>
              <a:rPr lang="sv-SE" dirty="0" smtClean="0"/>
              <a:t> the </a:t>
            </a:r>
            <a:r>
              <a:rPr lang="sv-SE" dirty="0"/>
              <a:t>actual test(s)</a:t>
            </a:r>
          </a:p>
          <a:p>
            <a:r>
              <a:rPr lang="sv-SE" dirty="0"/>
              <a:t>If a sibling page </a:t>
            </a:r>
            <a:r>
              <a:rPr lang="sv-SE" b="1" i="1" dirty="0" smtClean="0"/>
              <a:t>SuiteSetUp</a:t>
            </a:r>
            <a:r>
              <a:rPr lang="sv-SE" dirty="0" smtClean="0"/>
              <a:t> </a:t>
            </a:r>
            <a:r>
              <a:rPr lang="sv-SE" dirty="0"/>
              <a:t>exists for a </a:t>
            </a:r>
            <a:r>
              <a:rPr lang="sv-SE" dirty="0" smtClean="0"/>
              <a:t>Suite, </a:t>
            </a:r>
            <a:r>
              <a:rPr lang="sv-SE" dirty="0"/>
              <a:t>that SetUp page will automatically be </a:t>
            </a:r>
            <a:r>
              <a:rPr lang="sv-SE" dirty="0" smtClean="0"/>
              <a:t>included once </a:t>
            </a:r>
            <a:r>
              <a:rPr lang="sv-SE" b="1" i="1" dirty="0"/>
              <a:t>before</a:t>
            </a:r>
            <a:r>
              <a:rPr lang="sv-SE" dirty="0"/>
              <a:t> the actual </a:t>
            </a:r>
            <a:r>
              <a:rPr lang="sv-SE" dirty="0" smtClean="0"/>
              <a:t>suite</a:t>
            </a:r>
            <a:endParaRPr lang="sv-SE" dirty="0"/>
          </a:p>
          <a:p>
            <a:r>
              <a:rPr lang="sv-SE" dirty="0" smtClean="0"/>
              <a:t>Dito for </a:t>
            </a:r>
            <a:r>
              <a:rPr lang="sv-SE" b="1" i="1" dirty="0" smtClean="0"/>
              <a:t>SuiteTearDown</a:t>
            </a:r>
            <a:r>
              <a:rPr lang="sv-SE" dirty="0" smtClean="0"/>
              <a:t> </a:t>
            </a:r>
            <a:endParaRPr lang="sv-SE" dirty="0"/>
          </a:p>
        </p:txBody>
      </p:sp>
    </p:spTree>
    <p:extLst>
      <p:ext uri="{BB962C8B-B14F-4D97-AF65-F5344CB8AC3E}">
        <p14:creationId xmlns:p14="http://schemas.microsoft.com/office/powerpoint/2010/main" val="86609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SetUp and TearDown example</a:t>
            </a:r>
            <a:endParaRPr lang="sv-SE" dirty="0"/>
          </a:p>
        </p:txBody>
      </p:sp>
      <p:pic>
        <p:nvPicPr>
          <p:cNvPr id="345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513" y="1317812"/>
            <a:ext cx="8406086" cy="4504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0635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ctrTitle"/>
          </p:nvPr>
        </p:nvSpPr>
        <p:spPr/>
        <p:txBody>
          <a:bodyPr/>
          <a:lstStyle/>
          <a:p>
            <a:r>
              <a:rPr lang="sv-SE" dirty="0" smtClean="0"/>
              <a:t>FitNesse technical storage details</a:t>
            </a:r>
          </a:p>
        </p:txBody>
      </p:sp>
      <p:sp>
        <p:nvSpPr>
          <p:cNvPr id="40963" name="Content Placeholder 2"/>
          <p:cNvSpPr>
            <a:spLocks noGrp="1"/>
          </p:cNvSpPr>
          <p:nvPr>
            <p:ph type="body" sz="quarter" idx="13"/>
          </p:nvPr>
        </p:nvSpPr>
        <p:spPr/>
        <p:txBody>
          <a:bodyPr/>
          <a:lstStyle/>
          <a:p>
            <a:r>
              <a:rPr lang="sv-SE" dirty="0" smtClean="0"/>
              <a:t>A FitNesse page is stored as a folder, with the same name as the page.</a:t>
            </a:r>
          </a:p>
          <a:p>
            <a:r>
              <a:rPr lang="sv-SE" dirty="0" smtClean="0"/>
              <a:t>The content.txt file within that folder stores the page content, whereas the file properties.xml stores the meta data</a:t>
            </a:r>
          </a:p>
        </p:txBody>
      </p:sp>
      <p:pic>
        <p:nvPicPr>
          <p:cNvPr id="340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3429000"/>
            <a:ext cx="6276975"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7621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319088" y="471805"/>
            <a:ext cx="8397875" cy="1143000"/>
          </a:xfrm>
        </p:spPr>
        <p:txBody>
          <a:bodyPr/>
          <a:lstStyle/>
          <a:p>
            <a:r>
              <a:rPr lang="en-US" dirty="0" smtClean="0"/>
              <a:t>SLIM Fixture types</a:t>
            </a:r>
          </a:p>
        </p:txBody>
      </p:sp>
      <p:sp>
        <p:nvSpPr>
          <p:cNvPr id="41987" name="Rectangle 3"/>
          <p:cNvSpPr>
            <a:spLocks noGrp="1" noChangeArrowheads="1"/>
          </p:cNvSpPr>
          <p:nvPr>
            <p:ph idx="1"/>
          </p:nvPr>
        </p:nvSpPr>
        <p:spPr>
          <a:xfrm>
            <a:off x="474663" y="1495425"/>
            <a:ext cx="7772400" cy="3895725"/>
          </a:xfrm>
        </p:spPr>
        <p:txBody>
          <a:bodyPr/>
          <a:lstStyle/>
          <a:p>
            <a:r>
              <a:rPr lang="en-US" dirty="0" err="1" smtClean="0"/>
              <a:t>DecisionTable</a:t>
            </a:r>
            <a:endParaRPr lang="en-US" dirty="0" smtClean="0"/>
          </a:p>
          <a:p>
            <a:pPr lvl="1"/>
            <a:r>
              <a:rPr lang="en-US" i="1" dirty="0" smtClean="0"/>
              <a:t>For testing calculations: rows of data represent inputs and expected outputs</a:t>
            </a:r>
            <a:endParaRPr lang="en-US" dirty="0" smtClean="0"/>
          </a:p>
          <a:p>
            <a:r>
              <a:rPr lang="en-US" dirty="0" smtClean="0"/>
              <a:t>Query</a:t>
            </a:r>
          </a:p>
          <a:p>
            <a:pPr lvl="1"/>
            <a:r>
              <a:rPr lang="en-US" i="1" dirty="0" smtClean="0"/>
              <a:t>For testing queries: rows of data represent an exact set of values (order-independently)</a:t>
            </a:r>
            <a:r>
              <a:rPr lang="en-US" dirty="0" smtClean="0"/>
              <a:t> </a:t>
            </a:r>
          </a:p>
          <a:p>
            <a:r>
              <a:rPr lang="en-US" dirty="0" smtClean="0"/>
              <a:t>Script</a:t>
            </a:r>
          </a:p>
          <a:p>
            <a:pPr lvl="1"/>
            <a:r>
              <a:rPr lang="en-US" i="1" dirty="0" smtClean="0"/>
              <a:t>Rows of data make up a script that emulates a series of events</a:t>
            </a:r>
          </a:p>
        </p:txBody>
      </p:sp>
    </p:spTree>
    <p:extLst>
      <p:ext uri="{BB962C8B-B14F-4D97-AF65-F5344CB8AC3E}">
        <p14:creationId xmlns:p14="http://schemas.microsoft.com/office/powerpoint/2010/main" val="22295714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Grp="1" noChangeArrowheads="1"/>
          </p:cNvSpPr>
          <p:nvPr>
            <p:ph type="ctrTitle"/>
          </p:nvPr>
        </p:nvSpPr>
        <p:spPr/>
        <p:txBody>
          <a:bodyPr/>
          <a:lstStyle/>
          <a:p>
            <a:r>
              <a:rPr lang="sv-SE"/>
              <a:t>Test types: Calculations</a:t>
            </a:r>
            <a:endParaRPr lang="en-US"/>
          </a:p>
        </p:txBody>
      </p:sp>
      <p:sp>
        <p:nvSpPr>
          <p:cNvPr id="911363" name="Rectangle 3"/>
          <p:cNvSpPr>
            <a:spLocks noGrp="1" noChangeArrowheads="1"/>
          </p:cNvSpPr>
          <p:nvPr>
            <p:ph type="body" sz="quarter" idx="13"/>
          </p:nvPr>
        </p:nvSpPr>
        <p:spPr/>
        <p:txBody>
          <a:bodyPr/>
          <a:lstStyle/>
          <a:p>
            <a:r>
              <a:rPr lang="sv-SE"/>
              <a:t>We frequently need to verify that calculations are being carried out correctly, according to some business rules.</a:t>
            </a:r>
          </a:p>
          <a:p>
            <a:r>
              <a:rPr lang="sv-SE"/>
              <a:t>Providing concrete examples of calculations help understand and disambiguate the underlying business rules.</a:t>
            </a:r>
          </a:p>
          <a:p>
            <a:r>
              <a:rPr lang="sv-SE"/>
              <a:t>A Calculation test states which </a:t>
            </a:r>
            <a:r>
              <a:rPr lang="sv-SE" i="1"/>
              <a:t>inputs</a:t>
            </a:r>
            <a:r>
              <a:rPr lang="sv-SE"/>
              <a:t> and </a:t>
            </a:r>
            <a:r>
              <a:rPr lang="sv-SE" i="1"/>
              <a:t>outputs</a:t>
            </a:r>
            <a:r>
              <a:rPr lang="sv-SE"/>
              <a:t> are involved in the calculation.</a:t>
            </a:r>
          </a:p>
          <a:p>
            <a:r>
              <a:rPr lang="sv-SE"/>
              <a:t>The bulk of the test then specifies </a:t>
            </a:r>
            <a:r>
              <a:rPr lang="sv-SE" i="1"/>
              <a:t>example instances</a:t>
            </a:r>
            <a:r>
              <a:rPr lang="sv-SE"/>
              <a:t> of the calculation</a:t>
            </a:r>
            <a:endParaRPr lang="en-US"/>
          </a:p>
        </p:txBody>
      </p:sp>
    </p:spTree>
    <p:extLst>
      <p:ext uri="{BB962C8B-B14F-4D97-AF65-F5344CB8AC3E}">
        <p14:creationId xmlns:p14="http://schemas.microsoft.com/office/powerpoint/2010/main" val="1622658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title"/>
          </p:nvPr>
        </p:nvSpPr>
        <p:spPr>
          <a:xfrm>
            <a:off x="455415" y="274588"/>
            <a:ext cx="8230939" cy="1144117"/>
          </a:xfrm>
          <a:ln/>
        </p:spPr>
        <p:txBody>
          <a:bodyPr rIns="39199" anchor="ctr"/>
          <a:lstStyle/>
          <a:p>
            <a:pPr marL="39066">
              <a:tabLst>
                <a:tab pos="35717" algn="l"/>
                <a:tab pos="955443" algn="l"/>
                <a:tab pos="1866238" algn="l"/>
                <a:tab pos="2777034" algn="l"/>
                <a:tab pos="3696759" algn="l"/>
                <a:tab pos="4607555" algn="l"/>
                <a:tab pos="5527280" algn="l"/>
                <a:tab pos="6438076" algn="l"/>
                <a:tab pos="7348872" algn="l"/>
                <a:tab pos="8268597" algn="l"/>
                <a:tab pos="9179392" algn="l"/>
                <a:tab pos="10099117" algn="l"/>
                <a:tab pos="10375928" algn="l"/>
              </a:tabLst>
            </a:pPr>
            <a:r>
              <a:rPr lang="en-US" dirty="0" smtClean="0"/>
              <a:t>Corresponding Groovy program</a:t>
            </a:r>
            <a:endParaRPr lang="en-US" dirty="0"/>
          </a:p>
        </p:txBody>
      </p:sp>
      <p:sp>
        <p:nvSpPr>
          <p:cNvPr id="8196" name="Rectangle 4"/>
          <p:cNvSpPr>
            <a:spLocks noGrp="1" noChangeArrowheads="1"/>
          </p:cNvSpPr>
          <p:nvPr>
            <p:ph type="body" idx="1"/>
          </p:nvPr>
        </p:nvSpPr>
        <p:spPr>
          <a:xfrm>
            <a:off x="455415" y="1412776"/>
            <a:ext cx="8230939" cy="4663876"/>
          </a:xfrm>
          <a:ln/>
        </p:spPr>
        <p:txBody>
          <a:bodyPr lIns="0" tIns="0" rIns="0" bIns="0"/>
          <a:lstStyle/>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class</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private</a:t>
            </a:r>
            <a:r>
              <a:rPr lang="en-US" sz="1300" dirty="0">
                <a:latin typeface="Monaco" charset="0"/>
                <a:cs typeface="Monaco" charset="0"/>
                <a:sym typeface="Monaco" charset="0"/>
              </a:rPr>
              <a:t> String </a:t>
            </a:r>
            <a:r>
              <a:rPr lang="en-US" sz="1300" dirty="0">
                <a:solidFill>
                  <a:srgbClr val="0000C0"/>
                </a:solidFill>
                <a:latin typeface="Monaco" charset="0"/>
                <a:cs typeface="Monaco" charset="0"/>
                <a:sym typeface="Monaco" charset="0"/>
              </a:rPr>
              <a:t>name</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String </a:t>
            </a:r>
            <a:r>
              <a:rPr lang="en-US" sz="1300" dirty="0" err="1">
                <a:latin typeface="Monaco" charset="0"/>
                <a:cs typeface="Monaco" charset="0"/>
                <a:sym typeface="Monaco" charset="0"/>
              </a:rPr>
              <a:t>getName</a:t>
            </a: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return</a:t>
            </a:r>
            <a:r>
              <a:rPr lang="en-US" sz="1300" dirty="0">
                <a:latin typeface="Monaco" charset="0"/>
                <a:cs typeface="Monaco" charset="0"/>
                <a:sym typeface="Monaco" charset="0"/>
              </a:rPr>
              <a:t> </a:t>
            </a:r>
            <a:r>
              <a:rPr lang="en-US" sz="1300" dirty="0">
                <a:solidFill>
                  <a:srgbClr val="0000C0"/>
                </a:solidFill>
                <a:latin typeface="Monaco" charset="0"/>
                <a:cs typeface="Monaco" charset="0"/>
                <a:sym typeface="Monaco" charset="0"/>
              </a:rPr>
              <a:t>name</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void</a:t>
            </a:r>
            <a:r>
              <a:rPr lang="en-US" sz="1300" dirty="0">
                <a:latin typeface="Monaco" charset="0"/>
                <a:cs typeface="Monaco" charset="0"/>
                <a:sym typeface="Monaco" charset="0"/>
              </a:rPr>
              <a:t> </a:t>
            </a:r>
            <a:r>
              <a:rPr lang="en-US" sz="1300" dirty="0" err="1">
                <a:latin typeface="Monaco" charset="0"/>
                <a:cs typeface="Monaco" charset="0"/>
                <a:sym typeface="Monaco" charset="0"/>
              </a:rPr>
              <a:t>setName</a:t>
            </a:r>
            <a:r>
              <a:rPr lang="en-US" sz="1300" dirty="0">
                <a:latin typeface="Monaco" charset="0"/>
                <a:cs typeface="Monaco" charset="0"/>
                <a:sym typeface="Monaco" charset="0"/>
              </a:rPr>
              <a:t>(String name)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solidFill>
                  <a:srgbClr val="7F0055"/>
                </a:solidFill>
                <a:latin typeface="Monaco" charset="0"/>
                <a:cs typeface="Monaco" charset="0"/>
                <a:sym typeface="Monaco" charset="0"/>
              </a:rPr>
              <a:t>this</a:t>
            </a:r>
            <a:r>
              <a:rPr lang="en-US" sz="1300" dirty="0" err="1">
                <a:latin typeface="Monaco" charset="0"/>
                <a:cs typeface="Monaco" charset="0"/>
                <a:sym typeface="Monaco" charset="0"/>
              </a:rPr>
              <a:t>.</a:t>
            </a:r>
            <a:r>
              <a:rPr lang="en-US" sz="1300" dirty="0" err="1">
                <a:solidFill>
                  <a:srgbClr val="0000C0"/>
                </a:solidFill>
                <a:latin typeface="Monaco" charset="0"/>
                <a:cs typeface="Monaco" charset="0"/>
                <a:sym typeface="Monaco" charset="0"/>
              </a:rPr>
              <a:t>name</a:t>
            </a:r>
            <a:r>
              <a:rPr lang="en-US" sz="1300" dirty="0">
                <a:latin typeface="Monaco" charset="0"/>
                <a:cs typeface="Monaco" charset="0"/>
                <a:sym typeface="Monaco" charset="0"/>
              </a:rPr>
              <a:t> = name;</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String </a:t>
            </a:r>
            <a:r>
              <a:rPr lang="en-US" sz="1300" dirty="0" err="1">
                <a:latin typeface="Monaco" charset="0"/>
                <a:cs typeface="Monaco" charset="0"/>
                <a:sym typeface="Monaco" charset="0"/>
              </a:rPr>
              <a:t>sayHello</a:t>
            </a: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return</a:t>
            </a:r>
            <a:r>
              <a:rPr lang="en-US" sz="1300" dirty="0">
                <a:latin typeface="Monaco" charset="0"/>
                <a:cs typeface="Monaco" charset="0"/>
                <a:sym typeface="Monaco" charset="0"/>
              </a:rPr>
              <a:t> </a:t>
            </a:r>
            <a:r>
              <a:rPr lang="en-US" sz="1300" dirty="0">
                <a:solidFill>
                  <a:srgbClr val="2A00FF"/>
                </a:solidFill>
                <a:latin typeface="Monaco" charset="0"/>
                <a:cs typeface="Monaco" charset="0"/>
                <a:sym typeface="Monaco" charset="0"/>
              </a:rPr>
              <a:t>"Hello, "</a:t>
            </a:r>
            <a:r>
              <a:rPr lang="en-US" sz="1300" dirty="0">
                <a:latin typeface="Monaco" charset="0"/>
                <a:cs typeface="Monaco" charset="0"/>
                <a:sym typeface="Monaco" charset="0"/>
              </a:rPr>
              <a:t> + </a:t>
            </a:r>
            <a:r>
              <a:rPr lang="en-US" sz="1300" dirty="0">
                <a:solidFill>
                  <a:srgbClr val="0000C0"/>
                </a:solidFill>
                <a:latin typeface="Monaco" charset="0"/>
                <a:cs typeface="Monaco" charset="0"/>
                <a:sym typeface="Monaco" charset="0"/>
              </a:rPr>
              <a:t>name</a:t>
            </a:r>
            <a:r>
              <a:rPr lang="en-US" sz="1300" dirty="0">
                <a:latin typeface="Monaco" charset="0"/>
                <a:cs typeface="Monaco" charset="0"/>
                <a:sym typeface="Monaco" charset="0"/>
              </a:rPr>
              <a:t> + </a:t>
            </a:r>
            <a:r>
              <a:rPr lang="en-US" sz="1300" dirty="0">
                <a:solidFill>
                  <a:srgbClr val="2A00FF"/>
                </a:solidFill>
                <a:latin typeface="Monaco" charset="0"/>
                <a:cs typeface="Monaco" charset="0"/>
                <a:sym typeface="Monaco" charset="0"/>
              </a:rPr>
              <a:t>"!"</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static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void</a:t>
            </a:r>
            <a:r>
              <a:rPr lang="en-US" sz="1300" dirty="0">
                <a:latin typeface="Monaco" charset="0"/>
                <a:cs typeface="Monaco" charset="0"/>
                <a:sym typeface="Monaco" charset="0"/>
              </a:rPr>
              <a:t> main(String[] </a:t>
            </a:r>
            <a:r>
              <a:rPr lang="en-US" sz="1300" dirty="0" err="1">
                <a:latin typeface="Monaco" charset="0"/>
                <a:cs typeface="Monaco" charset="0"/>
                <a:sym typeface="Monaco" charset="0"/>
              </a:rPr>
              <a:t>args</a:t>
            </a: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 </a:t>
            </a:r>
            <a:r>
              <a:rPr lang="en-US" sz="1300" dirty="0">
                <a:solidFill>
                  <a:srgbClr val="7F0055"/>
                </a:solidFill>
                <a:latin typeface="Monaco" charset="0"/>
                <a:cs typeface="Monaco" charset="0"/>
                <a:sym typeface="Monaco" charset="0"/>
              </a:rPr>
              <a:t>new</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latin typeface="Monaco" charset="0"/>
                <a:cs typeface="Monaco" charset="0"/>
                <a:sym typeface="Monaco" charset="0"/>
              </a:rPr>
              <a:t>helloWorld.setName</a:t>
            </a:r>
            <a:r>
              <a:rPr lang="en-US" sz="1300" dirty="0">
                <a:latin typeface="Monaco" charset="0"/>
                <a:cs typeface="Monaco" charset="0"/>
                <a:sym typeface="Monaco" charset="0"/>
              </a:rPr>
              <a:t>(</a:t>
            </a:r>
            <a:r>
              <a:rPr lang="en-US" sz="1300" dirty="0">
                <a:solidFill>
                  <a:srgbClr val="2A00FF"/>
                </a:solidFill>
                <a:latin typeface="Monaco" charset="0"/>
                <a:cs typeface="Monaco" charset="0"/>
                <a:sym typeface="Monaco" charset="0"/>
              </a:rPr>
              <a:t>"Groovy"</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latin typeface="Monaco" charset="0"/>
                <a:cs typeface="Monaco" charset="0"/>
                <a:sym typeface="Monaco" charset="0"/>
              </a:rPr>
              <a:t>System.</a:t>
            </a:r>
            <a:r>
              <a:rPr lang="en-US" sz="1300" dirty="0" err="1">
                <a:solidFill>
                  <a:srgbClr val="0000C0"/>
                </a:solidFill>
                <a:latin typeface="Monaco" charset="0"/>
                <a:cs typeface="Monaco" charset="0"/>
                <a:sym typeface="Monaco" charset="0"/>
              </a:rPr>
              <a:t>out</a:t>
            </a:r>
            <a:r>
              <a:rPr lang="en-US" sz="1300" dirty="0" err="1">
                <a:latin typeface="Monaco" charset="0"/>
                <a:cs typeface="Monaco" charset="0"/>
                <a:sym typeface="Monaco" charset="0"/>
              </a:rPr>
              <a:t>.println</a:t>
            </a:r>
            <a:r>
              <a:rPr lang="en-US" sz="1300" dirty="0">
                <a:latin typeface="Monaco" charset="0"/>
                <a:cs typeface="Monaco" charset="0"/>
                <a:sym typeface="Monaco" charset="0"/>
              </a:rPr>
              <a:t>(</a:t>
            </a:r>
            <a:r>
              <a:rPr lang="en-US" sz="1300" dirty="0" err="1">
                <a:latin typeface="Monaco" charset="0"/>
                <a:cs typeface="Monaco" charset="0"/>
                <a:sym typeface="Monaco" charset="0"/>
              </a:rPr>
              <a:t>helloWorld.sayHello</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a:t>
            </a:r>
            <a:endParaRPr lang="en-US" sz="1300" dirty="0">
              <a:latin typeface="Monaco" charset="0"/>
              <a:sym typeface="Monaco" charset="0"/>
            </a:endParaRPr>
          </a:p>
        </p:txBody>
      </p:sp>
    </p:spTree>
    <p:extLst>
      <p:ext uri="{BB962C8B-B14F-4D97-AF65-F5344CB8AC3E}">
        <p14:creationId xmlns:p14="http://schemas.microsoft.com/office/powerpoint/2010/main" val="4053907614"/>
      </p:ext>
    </p:extLst>
  </p:cSld>
  <p:clrMapOvr>
    <a:masterClrMapping/>
  </p:clrMapOvr>
  <p:transition xmlns:p14="http://schemas.microsoft.com/office/powerpoint/2010/mai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6" name="Rectangle 2"/>
          <p:cNvSpPr>
            <a:spLocks noGrp="1" noChangeArrowheads="1"/>
          </p:cNvSpPr>
          <p:nvPr>
            <p:ph type="ctrTitle"/>
          </p:nvPr>
        </p:nvSpPr>
        <p:spPr/>
        <p:txBody>
          <a:bodyPr/>
          <a:lstStyle/>
          <a:p>
            <a:r>
              <a:rPr lang="sv-SE"/>
              <a:t>Example Calculation Test</a:t>
            </a:r>
            <a:endParaRPr lang="en-US"/>
          </a:p>
        </p:txBody>
      </p:sp>
      <p:pic>
        <p:nvPicPr>
          <p:cNvPr id="927749" name="Picture 5" descr="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5474" y="1620838"/>
            <a:ext cx="2340219" cy="3979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964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Rectangle 2"/>
          <p:cNvSpPr>
            <a:spLocks noGrp="1" noChangeArrowheads="1"/>
          </p:cNvSpPr>
          <p:nvPr>
            <p:ph type="ctrTitle"/>
          </p:nvPr>
        </p:nvSpPr>
        <p:spPr/>
        <p:txBody>
          <a:bodyPr/>
          <a:lstStyle/>
          <a:p>
            <a:r>
              <a:rPr lang="sv-SE"/>
              <a:t>Exercise: Calculations</a:t>
            </a:r>
            <a:endParaRPr lang="en-US"/>
          </a:p>
        </p:txBody>
      </p:sp>
      <p:sp>
        <p:nvSpPr>
          <p:cNvPr id="919555" name="Rectangle 3"/>
          <p:cNvSpPr>
            <a:spLocks noGrp="1" noChangeArrowheads="1"/>
          </p:cNvSpPr>
          <p:nvPr>
            <p:ph type="body" sz="quarter" idx="13"/>
          </p:nvPr>
        </p:nvSpPr>
        <p:spPr/>
        <p:txBody>
          <a:bodyPr/>
          <a:lstStyle/>
          <a:p>
            <a:r>
              <a:rPr lang="sv-SE"/>
              <a:t>Create test tables in Calculation style for frequent renter points calculations in the MovieRental application</a:t>
            </a:r>
            <a:endParaRPr lang="en-US"/>
          </a:p>
        </p:txBody>
      </p:sp>
    </p:spTree>
    <p:extLst>
      <p:ext uri="{BB962C8B-B14F-4D97-AF65-F5344CB8AC3E}">
        <p14:creationId xmlns:p14="http://schemas.microsoft.com/office/powerpoint/2010/main" val="3579754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Rectangle 2"/>
          <p:cNvSpPr>
            <a:spLocks noGrp="1" noChangeArrowheads="1"/>
          </p:cNvSpPr>
          <p:nvPr>
            <p:ph type="ctrTitle"/>
          </p:nvPr>
        </p:nvSpPr>
        <p:spPr/>
        <p:txBody>
          <a:bodyPr/>
          <a:lstStyle/>
          <a:p>
            <a:r>
              <a:rPr lang="sv-SE"/>
              <a:t>Test types: Queries</a:t>
            </a:r>
            <a:endParaRPr lang="en-US"/>
          </a:p>
        </p:txBody>
      </p:sp>
      <p:sp>
        <p:nvSpPr>
          <p:cNvPr id="975875" name="Rectangle 3"/>
          <p:cNvSpPr>
            <a:spLocks noGrp="1" noChangeArrowheads="1"/>
          </p:cNvSpPr>
          <p:nvPr>
            <p:ph type="body" sz="quarter" idx="13"/>
          </p:nvPr>
        </p:nvSpPr>
        <p:spPr/>
        <p:txBody>
          <a:bodyPr/>
          <a:lstStyle/>
          <a:p>
            <a:r>
              <a:rPr lang="sv-SE"/>
              <a:t>Another type of test verifies that a </a:t>
            </a:r>
            <a:r>
              <a:rPr lang="sv-SE" i="1"/>
              <a:t>query</a:t>
            </a:r>
            <a:r>
              <a:rPr lang="sv-SE"/>
              <a:t> produces the expected result</a:t>
            </a:r>
            <a:endParaRPr lang="sv-SE" i="1"/>
          </a:p>
          <a:p>
            <a:r>
              <a:rPr lang="sv-SE"/>
              <a:t>A Query test states which </a:t>
            </a:r>
            <a:r>
              <a:rPr lang="sv-SE" i="1"/>
              <a:t>result set properties</a:t>
            </a:r>
            <a:r>
              <a:rPr lang="sv-SE"/>
              <a:t> are relevant to compare</a:t>
            </a:r>
          </a:p>
          <a:p>
            <a:r>
              <a:rPr lang="sv-SE"/>
              <a:t>The rest of the rows specifies the expected result set to be compared</a:t>
            </a:r>
          </a:p>
          <a:p>
            <a:endParaRPr lang="en-US"/>
          </a:p>
        </p:txBody>
      </p:sp>
    </p:spTree>
    <p:extLst>
      <p:ext uri="{BB962C8B-B14F-4D97-AF65-F5344CB8AC3E}">
        <p14:creationId xmlns:p14="http://schemas.microsoft.com/office/powerpoint/2010/main" val="803842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410" name="Rectangle 2"/>
          <p:cNvSpPr>
            <a:spLocks noGrp="1" noChangeArrowheads="1"/>
          </p:cNvSpPr>
          <p:nvPr>
            <p:ph type="ctrTitle"/>
          </p:nvPr>
        </p:nvSpPr>
        <p:spPr/>
        <p:txBody>
          <a:bodyPr/>
          <a:lstStyle/>
          <a:p>
            <a:r>
              <a:rPr lang="sv-SE"/>
              <a:t>Example Query Test</a:t>
            </a:r>
            <a:endParaRPr lang="en-US"/>
          </a:p>
        </p:txBody>
      </p:sp>
      <p:pic>
        <p:nvPicPr>
          <p:cNvPr id="913412" name="Picture 4" descr="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824" y="2200275"/>
            <a:ext cx="5852746" cy="2808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490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Rectangle 2"/>
          <p:cNvSpPr>
            <a:spLocks noGrp="1" noChangeArrowheads="1"/>
          </p:cNvSpPr>
          <p:nvPr>
            <p:ph type="ctrTitle"/>
          </p:nvPr>
        </p:nvSpPr>
        <p:spPr/>
        <p:txBody>
          <a:bodyPr/>
          <a:lstStyle/>
          <a:p>
            <a:r>
              <a:rPr lang="sv-SE"/>
              <a:t>Exercise: Queries</a:t>
            </a:r>
            <a:endParaRPr lang="en-US"/>
          </a:p>
        </p:txBody>
      </p:sp>
      <p:sp>
        <p:nvSpPr>
          <p:cNvPr id="921603" name="Rectangle 3"/>
          <p:cNvSpPr>
            <a:spLocks noGrp="1" noChangeArrowheads="1"/>
          </p:cNvSpPr>
          <p:nvPr>
            <p:ph type="body" sz="quarter" idx="13"/>
          </p:nvPr>
        </p:nvSpPr>
        <p:spPr/>
        <p:txBody>
          <a:bodyPr/>
          <a:lstStyle/>
          <a:p>
            <a:r>
              <a:rPr lang="sv-SE"/>
              <a:t>Create test tables in Calculation style for listing movie rentals per customer in the Volvo.MovieRental application</a:t>
            </a:r>
            <a:endParaRPr lang="en-US"/>
          </a:p>
        </p:txBody>
      </p:sp>
    </p:spTree>
    <p:extLst>
      <p:ext uri="{BB962C8B-B14F-4D97-AF65-F5344CB8AC3E}">
        <p14:creationId xmlns:p14="http://schemas.microsoft.com/office/powerpoint/2010/main" val="678133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22" name="Rectangle 2"/>
          <p:cNvSpPr>
            <a:spLocks noGrp="1" noChangeArrowheads="1"/>
          </p:cNvSpPr>
          <p:nvPr>
            <p:ph type="ctrTitle"/>
          </p:nvPr>
        </p:nvSpPr>
        <p:spPr/>
        <p:txBody>
          <a:bodyPr/>
          <a:lstStyle/>
          <a:p>
            <a:r>
              <a:rPr lang="sv-SE" dirty="0"/>
              <a:t>Test </a:t>
            </a:r>
            <a:r>
              <a:rPr lang="sv-SE" dirty="0" err="1"/>
              <a:t>types</a:t>
            </a:r>
            <a:r>
              <a:rPr lang="sv-SE" dirty="0"/>
              <a:t>: </a:t>
            </a:r>
            <a:r>
              <a:rPr lang="sv-SE" dirty="0" err="1"/>
              <a:t>Sequences</a:t>
            </a:r>
            <a:r>
              <a:rPr lang="sv-SE" dirty="0"/>
              <a:t> </a:t>
            </a:r>
            <a:r>
              <a:rPr lang="sv-SE" dirty="0" err="1"/>
              <a:t>of</a:t>
            </a:r>
            <a:r>
              <a:rPr lang="sv-SE" dirty="0"/>
              <a:t> actions</a:t>
            </a:r>
            <a:endParaRPr lang="en-US" dirty="0"/>
          </a:p>
        </p:txBody>
      </p:sp>
      <p:sp>
        <p:nvSpPr>
          <p:cNvPr id="977923" name="Rectangle 3"/>
          <p:cNvSpPr>
            <a:spLocks noGrp="1" noChangeArrowheads="1"/>
          </p:cNvSpPr>
          <p:nvPr>
            <p:ph type="body" sz="quarter" idx="13"/>
          </p:nvPr>
        </p:nvSpPr>
        <p:spPr/>
        <p:txBody>
          <a:bodyPr/>
          <a:lstStyle/>
          <a:p>
            <a:r>
              <a:rPr lang="sv-SE"/>
              <a:t>Another commontype of test verifies that a </a:t>
            </a:r>
            <a:r>
              <a:rPr lang="sv-SE" i="1"/>
              <a:t>sequence of actions</a:t>
            </a:r>
            <a:r>
              <a:rPr lang="sv-SE"/>
              <a:t> can be carried out according to expectations</a:t>
            </a:r>
          </a:p>
          <a:p>
            <a:pPr lvl="1"/>
            <a:r>
              <a:rPr lang="sv-SE"/>
              <a:t>The actions are typically steps in a business process</a:t>
            </a:r>
          </a:p>
          <a:p>
            <a:r>
              <a:rPr lang="sv-SE"/>
              <a:t>The actions are performed against an abstract </a:t>
            </a:r>
            <a:r>
              <a:rPr lang="sv-SE" i="1"/>
              <a:t>device metaphor</a:t>
            </a:r>
            <a:r>
              <a:rPr lang="sv-SE"/>
              <a:t>: data can be </a:t>
            </a:r>
            <a:r>
              <a:rPr lang="sv-SE" b="1">
                <a:latin typeface="Courier New" charset="0"/>
              </a:rPr>
              <a:t>enter</a:t>
            </a:r>
            <a:r>
              <a:rPr lang="sv-SE"/>
              <a:t>ed, buttons can </a:t>
            </a:r>
            <a:r>
              <a:rPr lang="sv-SE" b="1">
                <a:latin typeface="Courier New" charset="0"/>
              </a:rPr>
              <a:t>press</a:t>
            </a:r>
            <a:r>
              <a:rPr lang="sv-SE"/>
              <a:t>ed, displays can be </a:t>
            </a:r>
            <a:r>
              <a:rPr lang="sv-SE" b="1">
                <a:latin typeface="Courier New" charset="0"/>
              </a:rPr>
              <a:t>check</a:t>
            </a:r>
            <a:r>
              <a:rPr lang="sv-SE"/>
              <a:t>ed (i.e. verified).</a:t>
            </a:r>
          </a:p>
          <a:p>
            <a:pPr lvl="1"/>
            <a:r>
              <a:rPr lang="sv-SE" i="1"/>
              <a:t>Note: The device metaphor should not be taken literally, i.e. the idea is not to test directly via an existing GUI.</a:t>
            </a:r>
          </a:p>
          <a:p>
            <a:pPr lvl="1"/>
            <a:endParaRPr lang="sv-SE"/>
          </a:p>
          <a:p>
            <a:endParaRPr lang="en-US"/>
          </a:p>
        </p:txBody>
      </p:sp>
    </p:spTree>
    <p:extLst>
      <p:ext uri="{BB962C8B-B14F-4D97-AF65-F5344CB8AC3E}">
        <p14:creationId xmlns:p14="http://schemas.microsoft.com/office/powerpoint/2010/main" val="3436742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8" name="Rectangle 2"/>
          <p:cNvSpPr>
            <a:spLocks noGrp="1" noChangeArrowheads="1"/>
          </p:cNvSpPr>
          <p:nvPr>
            <p:ph type="ctrTitle"/>
          </p:nvPr>
        </p:nvSpPr>
        <p:spPr/>
        <p:txBody>
          <a:bodyPr/>
          <a:lstStyle/>
          <a:p>
            <a:r>
              <a:rPr lang="sv-SE"/>
              <a:t>Example Sequences of Actions test</a:t>
            </a:r>
            <a:endParaRPr lang="en-US"/>
          </a:p>
        </p:txBody>
      </p:sp>
      <p:pic>
        <p:nvPicPr>
          <p:cNvPr id="915460" name="Picture 4" descr="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5420" y="1430338"/>
            <a:ext cx="4454769" cy="4475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580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50" name="Rectangle 2"/>
          <p:cNvSpPr>
            <a:spLocks noGrp="1" noChangeArrowheads="1"/>
          </p:cNvSpPr>
          <p:nvPr>
            <p:ph type="ctrTitle"/>
          </p:nvPr>
        </p:nvSpPr>
        <p:spPr/>
        <p:txBody>
          <a:bodyPr/>
          <a:lstStyle/>
          <a:p>
            <a:r>
              <a:rPr lang="sv-SE"/>
              <a:t>Exercise: Sequences of Actions</a:t>
            </a:r>
            <a:endParaRPr lang="en-US"/>
          </a:p>
        </p:txBody>
      </p:sp>
      <p:sp>
        <p:nvSpPr>
          <p:cNvPr id="923651" name="Rectangle 3"/>
          <p:cNvSpPr>
            <a:spLocks noGrp="1" noChangeArrowheads="1"/>
          </p:cNvSpPr>
          <p:nvPr>
            <p:ph type="body" sz="quarter" idx="13"/>
          </p:nvPr>
        </p:nvSpPr>
        <p:spPr/>
        <p:txBody>
          <a:bodyPr/>
          <a:lstStyle/>
          <a:p>
            <a:r>
              <a:rPr lang="sv-SE"/>
              <a:t>Create test tables in Action style for renting movies in the Volvo.MovieRental application</a:t>
            </a:r>
            <a:endParaRPr lang="en-US"/>
          </a:p>
        </p:txBody>
      </p:sp>
    </p:spTree>
    <p:extLst>
      <p:ext uri="{BB962C8B-B14F-4D97-AF65-F5344CB8AC3E}">
        <p14:creationId xmlns:p14="http://schemas.microsoft.com/office/powerpoint/2010/main" val="2117652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2"/>
          <p:cNvSpPr>
            <a:spLocks noGrp="1" noChangeArrowheads="1"/>
          </p:cNvSpPr>
          <p:nvPr>
            <p:ph type="ctrTitle"/>
          </p:nvPr>
        </p:nvSpPr>
        <p:spPr/>
        <p:txBody>
          <a:bodyPr/>
          <a:lstStyle/>
          <a:p>
            <a:r>
              <a:rPr lang="en-US"/>
              <a:t>Record/Playback</a:t>
            </a:r>
          </a:p>
        </p:txBody>
      </p:sp>
      <p:sp>
        <p:nvSpPr>
          <p:cNvPr id="663555" name="Rectangle 3"/>
          <p:cNvSpPr>
            <a:spLocks noGrp="1" noChangeArrowheads="1"/>
          </p:cNvSpPr>
          <p:nvPr>
            <p:ph type="body" sz="quarter" idx="13"/>
          </p:nvPr>
        </p:nvSpPr>
        <p:spPr/>
        <p:txBody>
          <a:bodyPr/>
          <a:lstStyle/>
          <a:p>
            <a:r>
              <a:rPr lang="en-US"/>
              <a:t>A Test Automation tool records “events” that make up a Test Case into a Test Script</a:t>
            </a:r>
          </a:p>
          <a:p>
            <a:r>
              <a:rPr lang="en-US"/>
              <a:t>Events can be User Interface interactions or API calls</a:t>
            </a:r>
          </a:p>
          <a:p>
            <a:r>
              <a:rPr lang="en-US"/>
              <a:t>The scripts can be played back later for regression testing</a:t>
            </a:r>
          </a:p>
        </p:txBody>
      </p:sp>
      <p:grpSp>
        <p:nvGrpSpPr>
          <p:cNvPr id="663556" name="Group 4"/>
          <p:cNvGrpSpPr>
            <a:grpSpLocks/>
          </p:cNvGrpSpPr>
          <p:nvPr/>
        </p:nvGrpSpPr>
        <p:grpSpPr bwMode="auto">
          <a:xfrm>
            <a:off x="4691063" y="3860800"/>
            <a:ext cx="3211512" cy="2341563"/>
            <a:chOff x="2719" y="1732"/>
            <a:chExt cx="2861" cy="1986"/>
          </a:xfrm>
        </p:grpSpPr>
        <p:sp>
          <p:nvSpPr>
            <p:cNvPr id="663557" name="AutoShape 5"/>
            <p:cNvSpPr>
              <a:spLocks noChangeArrowheads="1"/>
            </p:cNvSpPr>
            <p:nvPr/>
          </p:nvSpPr>
          <p:spPr bwMode="auto">
            <a:xfrm>
              <a:off x="3359" y="1990"/>
              <a:ext cx="2200" cy="1728"/>
            </a:xfrm>
            <a:prstGeom prst="cube">
              <a:avLst>
                <a:gd name="adj" fmla="val 2500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663558" name="Line 6"/>
            <p:cNvSpPr>
              <a:spLocks noChangeShapeType="1"/>
            </p:cNvSpPr>
            <p:nvPr/>
          </p:nvSpPr>
          <p:spPr bwMode="auto">
            <a:xfrm flipH="1">
              <a:off x="4229" y="2422"/>
              <a:ext cx="6" cy="12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63559" name="Line 7"/>
            <p:cNvSpPr>
              <a:spLocks noChangeShapeType="1"/>
            </p:cNvSpPr>
            <p:nvPr/>
          </p:nvSpPr>
          <p:spPr bwMode="auto">
            <a:xfrm flipV="1">
              <a:off x="4229" y="1990"/>
              <a:ext cx="366" cy="4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63560" name="Line 8"/>
            <p:cNvSpPr>
              <a:spLocks noChangeShapeType="1"/>
            </p:cNvSpPr>
            <p:nvPr/>
          </p:nvSpPr>
          <p:spPr bwMode="auto">
            <a:xfrm flipV="1">
              <a:off x="3358" y="3097"/>
              <a:ext cx="1767" cy="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63561" name="Line 9"/>
            <p:cNvSpPr>
              <a:spLocks noChangeShapeType="1"/>
            </p:cNvSpPr>
            <p:nvPr/>
          </p:nvSpPr>
          <p:spPr bwMode="auto">
            <a:xfrm>
              <a:off x="3600" y="2174"/>
              <a:ext cx="177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63562" name="Text Box 10"/>
            <p:cNvSpPr txBox="1">
              <a:spLocks noChangeArrowheads="1"/>
            </p:cNvSpPr>
            <p:nvPr/>
          </p:nvSpPr>
          <p:spPr bwMode="auto">
            <a:xfrm rot="16200000">
              <a:off x="2972" y="2597"/>
              <a:ext cx="487" cy="32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spcBef>
                  <a:spcPct val="0"/>
                </a:spcBef>
              </a:pPr>
              <a:r>
                <a:rPr lang="sv-SE" sz="1800">
                  <a:latin typeface="Verdana" charset="0"/>
                </a:rPr>
                <a:t>API</a:t>
              </a:r>
            </a:p>
          </p:txBody>
        </p:sp>
        <p:sp>
          <p:nvSpPr>
            <p:cNvPr id="663563" name="Text Box 11"/>
            <p:cNvSpPr txBox="1">
              <a:spLocks noChangeArrowheads="1"/>
            </p:cNvSpPr>
            <p:nvPr/>
          </p:nvSpPr>
          <p:spPr bwMode="auto">
            <a:xfrm rot="16200000">
              <a:off x="2957" y="3216"/>
              <a:ext cx="530"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spcBef>
                  <a:spcPct val="0"/>
                </a:spcBef>
              </a:pPr>
              <a:r>
                <a:rPr lang="sv-SE" sz="1800">
                  <a:latin typeface="Verdana" charset="0"/>
                </a:rPr>
                <a:t>GUI</a:t>
              </a:r>
            </a:p>
          </p:txBody>
        </p:sp>
        <p:sp>
          <p:nvSpPr>
            <p:cNvPr id="663564" name="Text Box 12"/>
            <p:cNvSpPr txBox="1">
              <a:spLocks noChangeArrowheads="1"/>
            </p:cNvSpPr>
            <p:nvPr/>
          </p:nvSpPr>
          <p:spPr bwMode="auto">
            <a:xfrm>
              <a:off x="2719" y="2113"/>
              <a:ext cx="929" cy="31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spcBef>
                  <a:spcPct val="0"/>
                </a:spcBef>
              </a:pPr>
              <a:r>
                <a:rPr lang="sv-SE" sz="1800">
                  <a:latin typeface="Verdana" charset="0"/>
                </a:rPr>
                <a:t>System</a:t>
              </a:r>
            </a:p>
          </p:txBody>
        </p:sp>
        <p:sp>
          <p:nvSpPr>
            <p:cNvPr id="663565" name="Text Box 13"/>
            <p:cNvSpPr txBox="1">
              <a:spLocks noChangeArrowheads="1"/>
            </p:cNvSpPr>
            <p:nvPr/>
          </p:nvSpPr>
          <p:spPr bwMode="auto">
            <a:xfrm>
              <a:off x="3207" y="1929"/>
              <a:ext cx="579" cy="31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spcBef>
                  <a:spcPct val="0"/>
                </a:spcBef>
              </a:pPr>
              <a:r>
                <a:rPr lang="sv-SE" sz="1800">
                  <a:latin typeface="Verdana" charset="0"/>
                </a:rPr>
                <a:t>Unit</a:t>
              </a:r>
            </a:p>
          </p:txBody>
        </p:sp>
        <p:sp>
          <p:nvSpPr>
            <p:cNvPr id="663566" name="Text Box 14"/>
            <p:cNvSpPr txBox="1">
              <a:spLocks noChangeArrowheads="1"/>
            </p:cNvSpPr>
            <p:nvPr/>
          </p:nvSpPr>
          <p:spPr bwMode="auto">
            <a:xfrm>
              <a:off x="3794" y="1737"/>
              <a:ext cx="861" cy="31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spcBef>
                  <a:spcPct val="0"/>
                </a:spcBef>
              </a:pPr>
              <a:r>
                <a:rPr lang="sv-SE" sz="1800">
                  <a:latin typeface="Verdana" charset="0"/>
                </a:rPr>
                <a:t>R &amp; PB</a:t>
              </a:r>
            </a:p>
          </p:txBody>
        </p:sp>
        <p:sp>
          <p:nvSpPr>
            <p:cNvPr id="663567" name="Text Box 15"/>
            <p:cNvSpPr txBox="1">
              <a:spLocks noChangeArrowheads="1"/>
            </p:cNvSpPr>
            <p:nvPr/>
          </p:nvSpPr>
          <p:spPr bwMode="auto">
            <a:xfrm>
              <a:off x="4551" y="1732"/>
              <a:ext cx="1029" cy="31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spcBef>
                  <a:spcPct val="0"/>
                </a:spcBef>
              </a:pPr>
              <a:r>
                <a:rPr lang="sv-SE" sz="1800">
                  <a:latin typeface="Verdana" charset="0"/>
                </a:rPr>
                <a:t>Program</a:t>
              </a:r>
            </a:p>
          </p:txBody>
        </p:sp>
        <p:sp>
          <p:nvSpPr>
            <p:cNvPr id="663568" name="Line 16"/>
            <p:cNvSpPr>
              <a:spLocks noChangeShapeType="1"/>
            </p:cNvSpPr>
            <p:nvPr/>
          </p:nvSpPr>
          <p:spPr bwMode="auto">
            <a:xfrm>
              <a:off x="5374" y="2173"/>
              <a:ext cx="0" cy="12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63569" name="Line 17"/>
            <p:cNvSpPr>
              <a:spLocks noChangeShapeType="1"/>
            </p:cNvSpPr>
            <p:nvPr/>
          </p:nvSpPr>
          <p:spPr bwMode="auto">
            <a:xfrm flipV="1">
              <a:off x="5125" y="2664"/>
              <a:ext cx="432"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pSp>
      <p:sp>
        <p:nvSpPr>
          <p:cNvPr id="663570" name="Freeform 18"/>
          <p:cNvSpPr>
            <a:spLocks/>
          </p:cNvSpPr>
          <p:nvPr/>
        </p:nvSpPr>
        <p:spPr bwMode="auto">
          <a:xfrm>
            <a:off x="5099050" y="3760788"/>
            <a:ext cx="1885950" cy="2774950"/>
          </a:xfrm>
          <a:custGeom>
            <a:avLst/>
            <a:gdLst>
              <a:gd name="T0" fmla="*/ 912 w 1188"/>
              <a:gd name="T1" fmla="*/ 20 h 1748"/>
              <a:gd name="T2" fmla="*/ 781 w 1188"/>
              <a:gd name="T3" fmla="*/ 40 h 1748"/>
              <a:gd name="T4" fmla="*/ 643 w 1188"/>
              <a:gd name="T5" fmla="*/ 72 h 1748"/>
              <a:gd name="T6" fmla="*/ 565 w 1188"/>
              <a:gd name="T7" fmla="*/ 105 h 1748"/>
              <a:gd name="T8" fmla="*/ 480 w 1188"/>
              <a:gd name="T9" fmla="*/ 144 h 1748"/>
              <a:gd name="T10" fmla="*/ 427 w 1188"/>
              <a:gd name="T11" fmla="*/ 184 h 1748"/>
              <a:gd name="T12" fmla="*/ 388 w 1188"/>
              <a:gd name="T13" fmla="*/ 210 h 1748"/>
              <a:gd name="T14" fmla="*/ 316 w 1188"/>
              <a:gd name="T15" fmla="*/ 288 h 1748"/>
              <a:gd name="T16" fmla="*/ 244 w 1188"/>
              <a:gd name="T17" fmla="*/ 367 h 1748"/>
              <a:gd name="T18" fmla="*/ 192 w 1188"/>
              <a:gd name="T19" fmla="*/ 432 h 1748"/>
              <a:gd name="T20" fmla="*/ 165 w 1188"/>
              <a:gd name="T21" fmla="*/ 472 h 1748"/>
              <a:gd name="T22" fmla="*/ 139 w 1188"/>
              <a:gd name="T23" fmla="*/ 537 h 1748"/>
              <a:gd name="T24" fmla="*/ 113 w 1188"/>
              <a:gd name="T25" fmla="*/ 668 h 1748"/>
              <a:gd name="T26" fmla="*/ 67 w 1188"/>
              <a:gd name="T27" fmla="*/ 871 h 1748"/>
              <a:gd name="T28" fmla="*/ 35 w 1188"/>
              <a:gd name="T29" fmla="*/ 1008 h 1748"/>
              <a:gd name="T30" fmla="*/ 61 w 1188"/>
              <a:gd name="T31" fmla="*/ 1336 h 1748"/>
              <a:gd name="T32" fmla="*/ 87 w 1188"/>
              <a:gd name="T33" fmla="*/ 1368 h 1748"/>
              <a:gd name="T34" fmla="*/ 93 w 1188"/>
              <a:gd name="T35" fmla="*/ 1388 h 1748"/>
              <a:gd name="T36" fmla="*/ 107 w 1188"/>
              <a:gd name="T37" fmla="*/ 1401 h 1748"/>
              <a:gd name="T38" fmla="*/ 192 w 1188"/>
              <a:gd name="T39" fmla="*/ 1526 h 1748"/>
              <a:gd name="T40" fmla="*/ 251 w 1188"/>
              <a:gd name="T41" fmla="*/ 1611 h 1748"/>
              <a:gd name="T42" fmla="*/ 290 w 1188"/>
              <a:gd name="T43" fmla="*/ 1637 h 1748"/>
              <a:gd name="T44" fmla="*/ 316 w 1188"/>
              <a:gd name="T45" fmla="*/ 1670 h 1748"/>
              <a:gd name="T46" fmla="*/ 342 w 1188"/>
              <a:gd name="T47" fmla="*/ 1676 h 1748"/>
              <a:gd name="T48" fmla="*/ 493 w 1188"/>
              <a:gd name="T49" fmla="*/ 1722 h 1748"/>
              <a:gd name="T50" fmla="*/ 525 w 1188"/>
              <a:gd name="T51" fmla="*/ 1728 h 1748"/>
              <a:gd name="T52" fmla="*/ 584 w 1188"/>
              <a:gd name="T53" fmla="*/ 1748 h 1748"/>
              <a:gd name="T54" fmla="*/ 728 w 1188"/>
              <a:gd name="T55" fmla="*/ 1728 h 1748"/>
              <a:gd name="T56" fmla="*/ 787 w 1188"/>
              <a:gd name="T57" fmla="*/ 1676 h 1748"/>
              <a:gd name="T58" fmla="*/ 840 w 1188"/>
              <a:gd name="T59" fmla="*/ 1584 h 1748"/>
              <a:gd name="T60" fmla="*/ 866 w 1188"/>
              <a:gd name="T61" fmla="*/ 1545 h 1748"/>
              <a:gd name="T62" fmla="*/ 899 w 1188"/>
              <a:gd name="T63" fmla="*/ 1486 h 1748"/>
              <a:gd name="T64" fmla="*/ 925 w 1188"/>
              <a:gd name="T65" fmla="*/ 1447 h 1748"/>
              <a:gd name="T66" fmla="*/ 951 w 1188"/>
              <a:gd name="T67" fmla="*/ 1368 h 1748"/>
              <a:gd name="T68" fmla="*/ 964 w 1188"/>
              <a:gd name="T69" fmla="*/ 1329 h 1748"/>
              <a:gd name="T70" fmla="*/ 971 w 1188"/>
              <a:gd name="T71" fmla="*/ 1310 h 1748"/>
              <a:gd name="T72" fmla="*/ 944 w 1188"/>
              <a:gd name="T73" fmla="*/ 1087 h 1748"/>
              <a:gd name="T74" fmla="*/ 944 w 1188"/>
              <a:gd name="T75" fmla="*/ 714 h 1748"/>
              <a:gd name="T76" fmla="*/ 997 w 1188"/>
              <a:gd name="T77" fmla="*/ 504 h 1748"/>
              <a:gd name="T78" fmla="*/ 1036 w 1188"/>
              <a:gd name="T79" fmla="*/ 432 h 1748"/>
              <a:gd name="T80" fmla="*/ 1075 w 1188"/>
              <a:gd name="T81" fmla="*/ 387 h 1748"/>
              <a:gd name="T82" fmla="*/ 1167 w 1188"/>
              <a:gd name="T83" fmla="*/ 275 h 1748"/>
              <a:gd name="T84" fmla="*/ 1160 w 1188"/>
              <a:gd name="T85" fmla="*/ 158 h 1748"/>
              <a:gd name="T86" fmla="*/ 1121 w 1188"/>
              <a:gd name="T87" fmla="*/ 53 h 1748"/>
              <a:gd name="T88" fmla="*/ 1101 w 1188"/>
              <a:gd name="T89" fmla="*/ 46 h 1748"/>
              <a:gd name="T90" fmla="*/ 1062 w 1188"/>
              <a:gd name="T91" fmla="*/ 20 h 1748"/>
              <a:gd name="T92" fmla="*/ 879 w 1188"/>
              <a:gd name="T93" fmla="*/ 0 h 1748"/>
              <a:gd name="T94" fmla="*/ 833 w 1188"/>
              <a:gd name="T95" fmla="*/ 20 h 1748"/>
              <a:gd name="T96" fmla="*/ 813 w 1188"/>
              <a:gd name="T97" fmla="*/ 40 h 1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8" h="1748">
                <a:moveTo>
                  <a:pt x="912" y="20"/>
                </a:moveTo>
                <a:cubicBezTo>
                  <a:pt x="865" y="28"/>
                  <a:pt x="830" y="35"/>
                  <a:pt x="781" y="40"/>
                </a:cubicBezTo>
                <a:cubicBezTo>
                  <a:pt x="735" y="51"/>
                  <a:pt x="688" y="58"/>
                  <a:pt x="643" y="72"/>
                </a:cubicBezTo>
                <a:cubicBezTo>
                  <a:pt x="618" y="90"/>
                  <a:pt x="595" y="95"/>
                  <a:pt x="565" y="105"/>
                </a:cubicBezTo>
                <a:cubicBezTo>
                  <a:pt x="535" y="115"/>
                  <a:pt x="510" y="135"/>
                  <a:pt x="480" y="144"/>
                </a:cubicBezTo>
                <a:cubicBezTo>
                  <a:pt x="456" y="170"/>
                  <a:pt x="474" y="153"/>
                  <a:pt x="427" y="184"/>
                </a:cubicBezTo>
                <a:cubicBezTo>
                  <a:pt x="414" y="193"/>
                  <a:pt x="388" y="210"/>
                  <a:pt x="388" y="210"/>
                </a:cubicBezTo>
                <a:cubicBezTo>
                  <a:pt x="368" y="240"/>
                  <a:pt x="336" y="258"/>
                  <a:pt x="316" y="288"/>
                </a:cubicBezTo>
                <a:cubicBezTo>
                  <a:pt x="296" y="318"/>
                  <a:pt x="264" y="338"/>
                  <a:pt x="244" y="367"/>
                </a:cubicBezTo>
                <a:cubicBezTo>
                  <a:pt x="211" y="416"/>
                  <a:pt x="229" y="395"/>
                  <a:pt x="192" y="432"/>
                </a:cubicBezTo>
                <a:cubicBezTo>
                  <a:pt x="177" y="475"/>
                  <a:pt x="197" y="428"/>
                  <a:pt x="165" y="472"/>
                </a:cubicBezTo>
                <a:cubicBezTo>
                  <a:pt x="152" y="490"/>
                  <a:pt x="145" y="516"/>
                  <a:pt x="139" y="537"/>
                </a:cubicBezTo>
                <a:cubicBezTo>
                  <a:pt x="127" y="580"/>
                  <a:pt x="128" y="626"/>
                  <a:pt x="113" y="668"/>
                </a:cubicBezTo>
                <a:cubicBezTo>
                  <a:pt x="106" y="756"/>
                  <a:pt x="87" y="789"/>
                  <a:pt x="67" y="871"/>
                </a:cubicBezTo>
                <a:cubicBezTo>
                  <a:pt x="56" y="916"/>
                  <a:pt x="49" y="964"/>
                  <a:pt x="35" y="1008"/>
                </a:cubicBezTo>
                <a:cubicBezTo>
                  <a:pt x="21" y="1116"/>
                  <a:pt x="0" y="1241"/>
                  <a:pt x="61" y="1336"/>
                </a:cubicBezTo>
                <a:cubicBezTo>
                  <a:pt x="76" y="1385"/>
                  <a:pt x="53" y="1325"/>
                  <a:pt x="87" y="1368"/>
                </a:cubicBezTo>
                <a:cubicBezTo>
                  <a:pt x="91" y="1373"/>
                  <a:pt x="89" y="1382"/>
                  <a:pt x="93" y="1388"/>
                </a:cubicBezTo>
                <a:cubicBezTo>
                  <a:pt x="96" y="1393"/>
                  <a:pt x="102" y="1397"/>
                  <a:pt x="107" y="1401"/>
                </a:cubicBezTo>
                <a:cubicBezTo>
                  <a:pt x="125" y="1436"/>
                  <a:pt x="165" y="1497"/>
                  <a:pt x="192" y="1526"/>
                </a:cubicBezTo>
                <a:cubicBezTo>
                  <a:pt x="204" y="1563"/>
                  <a:pt x="218" y="1587"/>
                  <a:pt x="251" y="1611"/>
                </a:cubicBezTo>
                <a:cubicBezTo>
                  <a:pt x="264" y="1620"/>
                  <a:pt x="290" y="1637"/>
                  <a:pt x="290" y="1637"/>
                </a:cubicBezTo>
                <a:cubicBezTo>
                  <a:pt x="294" y="1642"/>
                  <a:pt x="309" y="1666"/>
                  <a:pt x="316" y="1670"/>
                </a:cubicBezTo>
                <a:cubicBezTo>
                  <a:pt x="324" y="1674"/>
                  <a:pt x="333" y="1674"/>
                  <a:pt x="342" y="1676"/>
                </a:cubicBezTo>
                <a:cubicBezTo>
                  <a:pt x="393" y="1691"/>
                  <a:pt x="441" y="1710"/>
                  <a:pt x="493" y="1722"/>
                </a:cubicBezTo>
                <a:cubicBezTo>
                  <a:pt x="504" y="1724"/>
                  <a:pt x="515" y="1725"/>
                  <a:pt x="525" y="1728"/>
                </a:cubicBezTo>
                <a:cubicBezTo>
                  <a:pt x="545" y="1734"/>
                  <a:pt x="584" y="1748"/>
                  <a:pt x="584" y="1748"/>
                </a:cubicBezTo>
                <a:cubicBezTo>
                  <a:pt x="634" y="1744"/>
                  <a:pt x="679" y="1739"/>
                  <a:pt x="728" y="1728"/>
                </a:cubicBezTo>
                <a:cubicBezTo>
                  <a:pt x="745" y="1704"/>
                  <a:pt x="767" y="1697"/>
                  <a:pt x="787" y="1676"/>
                </a:cubicBezTo>
                <a:cubicBezTo>
                  <a:pt x="797" y="1647"/>
                  <a:pt x="819" y="1607"/>
                  <a:pt x="840" y="1584"/>
                </a:cubicBezTo>
                <a:cubicBezTo>
                  <a:pt x="853" y="1544"/>
                  <a:pt x="836" y="1587"/>
                  <a:pt x="866" y="1545"/>
                </a:cubicBezTo>
                <a:cubicBezTo>
                  <a:pt x="882" y="1523"/>
                  <a:pt x="879" y="1504"/>
                  <a:pt x="899" y="1486"/>
                </a:cubicBezTo>
                <a:cubicBezTo>
                  <a:pt x="914" y="1440"/>
                  <a:pt x="892" y="1498"/>
                  <a:pt x="925" y="1447"/>
                </a:cubicBezTo>
                <a:cubicBezTo>
                  <a:pt x="938" y="1427"/>
                  <a:pt x="943" y="1391"/>
                  <a:pt x="951" y="1368"/>
                </a:cubicBezTo>
                <a:cubicBezTo>
                  <a:pt x="955" y="1355"/>
                  <a:pt x="960" y="1342"/>
                  <a:pt x="964" y="1329"/>
                </a:cubicBezTo>
                <a:cubicBezTo>
                  <a:pt x="966" y="1323"/>
                  <a:pt x="971" y="1310"/>
                  <a:pt x="971" y="1310"/>
                </a:cubicBezTo>
                <a:cubicBezTo>
                  <a:pt x="968" y="1240"/>
                  <a:pt x="977" y="1153"/>
                  <a:pt x="944" y="1087"/>
                </a:cubicBezTo>
                <a:cubicBezTo>
                  <a:pt x="920" y="952"/>
                  <a:pt x="935" y="887"/>
                  <a:pt x="944" y="714"/>
                </a:cubicBezTo>
                <a:cubicBezTo>
                  <a:pt x="948" y="646"/>
                  <a:pt x="959" y="563"/>
                  <a:pt x="997" y="504"/>
                </a:cubicBezTo>
                <a:cubicBezTo>
                  <a:pt x="1005" y="479"/>
                  <a:pt x="1018" y="451"/>
                  <a:pt x="1036" y="432"/>
                </a:cubicBezTo>
                <a:cubicBezTo>
                  <a:pt x="1045" y="407"/>
                  <a:pt x="1049" y="395"/>
                  <a:pt x="1075" y="387"/>
                </a:cubicBezTo>
                <a:cubicBezTo>
                  <a:pt x="1086" y="356"/>
                  <a:pt x="1140" y="302"/>
                  <a:pt x="1167" y="275"/>
                </a:cubicBezTo>
                <a:cubicBezTo>
                  <a:pt x="1181" y="232"/>
                  <a:pt x="1188" y="200"/>
                  <a:pt x="1160" y="158"/>
                </a:cubicBezTo>
                <a:cubicBezTo>
                  <a:pt x="1154" y="130"/>
                  <a:pt x="1145" y="72"/>
                  <a:pt x="1121" y="53"/>
                </a:cubicBezTo>
                <a:cubicBezTo>
                  <a:pt x="1115" y="49"/>
                  <a:pt x="1107" y="49"/>
                  <a:pt x="1101" y="46"/>
                </a:cubicBezTo>
                <a:cubicBezTo>
                  <a:pt x="1087" y="38"/>
                  <a:pt x="1077" y="24"/>
                  <a:pt x="1062" y="20"/>
                </a:cubicBezTo>
                <a:cubicBezTo>
                  <a:pt x="1002" y="6"/>
                  <a:pt x="940" y="4"/>
                  <a:pt x="879" y="0"/>
                </a:cubicBezTo>
                <a:cubicBezTo>
                  <a:pt x="860" y="5"/>
                  <a:pt x="847" y="6"/>
                  <a:pt x="833" y="20"/>
                </a:cubicBezTo>
                <a:cubicBezTo>
                  <a:pt x="811" y="42"/>
                  <a:pt x="830" y="40"/>
                  <a:pt x="813" y="40"/>
                </a:cubicBezTo>
              </a:path>
            </a:pathLst>
          </a:cu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spAutoFit/>
          </a:bodyPr>
          <a:lstStyle/>
          <a:p>
            <a:endParaRPr lang="en-US"/>
          </a:p>
        </p:txBody>
      </p:sp>
      <p:sp>
        <p:nvSpPr>
          <p:cNvPr id="663571" name="Freeform 19"/>
          <p:cNvSpPr>
            <a:spLocks/>
          </p:cNvSpPr>
          <p:nvPr/>
        </p:nvSpPr>
        <p:spPr bwMode="auto">
          <a:xfrm>
            <a:off x="4937125" y="3803650"/>
            <a:ext cx="2012950" cy="2603500"/>
          </a:xfrm>
          <a:custGeom>
            <a:avLst/>
            <a:gdLst>
              <a:gd name="T0" fmla="*/ 853 w 1268"/>
              <a:gd name="T1" fmla="*/ 0 h 1640"/>
              <a:gd name="T2" fmla="*/ 622 w 1268"/>
              <a:gd name="T3" fmla="*/ 23 h 1640"/>
              <a:gd name="T4" fmla="*/ 565 w 1268"/>
              <a:gd name="T5" fmla="*/ 46 h 1640"/>
              <a:gd name="T6" fmla="*/ 496 w 1268"/>
              <a:gd name="T7" fmla="*/ 69 h 1640"/>
              <a:gd name="T8" fmla="*/ 392 w 1268"/>
              <a:gd name="T9" fmla="*/ 138 h 1640"/>
              <a:gd name="T10" fmla="*/ 300 w 1268"/>
              <a:gd name="T11" fmla="*/ 219 h 1640"/>
              <a:gd name="T12" fmla="*/ 208 w 1268"/>
              <a:gd name="T13" fmla="*/ 369 h 1640"/>
              <a:gd name="T14" fmla="*/ 196 w 1268"/>
              <a:gd name="T15" fmla="*/ 403 h 1640"/>
              <a:gd name="T16" fmla="*/ 173 w 1268"/>
              <a:gd name="T17" fmla="*/ 438 h 1640"/>
              <a:gd name="T18" fmla="*/ 93 w 1268"/>
              <a:gd name="T19" fmla="*/ 680 h 1640"/>
              <a:gd name="T20" fmla="*/ 46 w 1268"/>
              <a:gd name="T21" fmla="*/ 818 h 1640"/>
              <a:gd name="T22" fmla="*/ 35 w 1268"/>
              <a:gd name="T23" fmla="*/ 922 h 1640"/>
              <a:gd name="T24" fmla="*/ 12 w 1268"/>
              <a:gd name="T25" fmla="*/ 1014 h 1640"/>
              <a:gd name="T26" fmla="*/ 0 w 1268"/>
              <a:gd name="T27" fmla="*/ 1360 h 1640"/>
              <a:gd name="T28" fmla="*/ 58 w 1268"/>
              <a:gd name="T29" fmla="*/ 1521 h 1640"/>
              <a:gd name="T30" fmla="*/ 588 w 1268"/>
              <a:gd name="T31" fmla="*/ 1636 h 1640"/>
              <a:gd name="T32" fmla="*/ 876 w 1268"/>
              <a:gd name="T33" fmla="*/ 1613 h 1640"/>
              <a:gd name="T34" fmla="*/ 934 w 1268"/>
              <a:gd name="T35" fmla="*/ 1567 h 1640"/>
              <a:gd name="T36" fmla="*/ 968 w 1268"/>
              <a:gd name="T37" fmla="*/ 1555 h 1640"/>
              <a:gd name="T38" fmla="*/ 1003 w 1268"/>
              <a:gd name="T39" fmla="*/ 1532 h 1640"/>
              <a:gd name="T40" fmla="*/ 1083 w 1268"/>
              <a:gd name="T41" fmla="*/ 1429 h 1640"/>
              <a:gd name="T42" fmla="*/ 1072 w 1268"/>
              <a:gd name="T43" fmla="*/ 1083 h 1640"/>
              <a:gd name="T44" fmla="*/ 1049 w 1268"/>
              <a:gd name="T45" fmla="*/ 657 h 1640"/>
              <a:gd name="T46" fmla="*/ 1072 w 1268"/>
              <a:gd name="T47" fmla="*/ 496 h 1640"/>
              <a:gd name="T48" fmla="*/ 1118 w 1268"/>
              <a:gd name="T49" fmla="*/ 426 h 1640"/>
              <a:gd name="T50" fmla="*/ 1164 w 1268"/>
              <a:gd name="T51" fmla="*/ 357 h 1640"/>
              <a:gd name="T52" fmla="*/ 1233 w 1268"/>
              <a:gd name="T53" fmla="*/ 242 h 1640"/>
              <a:gd name="T54" fmla="*/ 1268 w 1268"/>
              <a:gd name="T55" fmla="*/ 138 h 1640"/>
              <a:gd name="T56" fmla="*/ 1245 w 1268"/>
              <a:gd name="T57" fmla="*/ 23 h 1640"/>
              <a:gd name="T58" fmla="*/ 853 w 1268"/>
              <a:gd name="T59" fmla="*/ 0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68" h="1640">
                <a:moveTo>
                  <a:pt x="853" y="0"/>
                </a:moveTo>
                <a:cubicBezTo>
                  <a:pt x="818" y="2"/>
                  <a:pt x="683" y="5"/>
                  <a:pt x="622" y="23"/>
                </a:cubicBezTo>
                <a:cubicBezTo>
                  <a:pt x="602" y="29"/>
                  <a:pt x="584" y="39"/>
                  <a:pt x="565" y="46"/>
                </a:cubicBezTo>
                <a:cubicBezTo>
                  <a:pt x="542" y="54"/>
                  <a:pt x="496" y="69"/>
                  <a:pt x="496" y="69"/>
                </a:cubicBezTo>
                <a:cubicBezTo>
                  <a:pt x="415" y="123"/>
                  <a:pt x="450" y="100"/>
                  <a:pt x="392" y="138"/>
                </a:cubicBezTo>
                <a:cubicBezTo>
                  <a:pt x="344" y="170"/>
                  <a:pt x="359" y="200"/>
                  <a:pt x="300" y="219"/>
                </a:cubicBezTo>
                <a:cubicBezTo>
                  <a:pt x="281" y="276"/>
                  <a:pt x="243" y="321"/>
                  <a:pt x="208" y="369"/>
                </a:cubicBezTo>
                <a:cubicBezTo>
                  <a:pt x="204" y="380"/>
                  <a:pt x="201" y="392"/>
                  <a:pt x="196" y="403"/>
                </a:cubicBezTo>
                <a:cubicBezTo>
                  <a:pt x="190" y="415"/>
                  <a:pt x="178" y="425"/>
                  <a:pt x="173" y="438"/>
                </a:cubicBezTo>
                <a:cubicBezTo>
                  <a:pt x="143" y="509"/>
                  <a:pt x="118" y="605"/>
                  <a:pt x="93" y="680"/>
                </a:cubicBezTo>
                <a:cubicBezTo>
                  <a:pt x="78" y="726"/>
                  <a:pt x="46" y="818"/>
                  <a:pt x="46" y="818"/>
                </a:cubicBezTo>
                <a:cubicBezTo>
                  <a:pt x="42" y="853"/>
                  <a:pt x="41" y="888"/>
                  <a:pt x="35" y="922"/>
                </a:cubicBezTo>
                <a:cubicBezTo>
                  <a:pt x="30" y="953"/>
                  <a:pt x="12" y="1014"/>
                  <a:pt x="12" y="1014"/>
                </a:cubicBezTo>
                <a:cubicBezTo>
                  <a:pt x="8" y="1129"/>
                  <a:pt x="0" y="1245"/>
                  <a:pt x="0" y="1360"/>
                </a:cubicBezTo>
                <a:cubicBezTo>
                  <a:pt x="0" y="1410"/>
                  <a:pt x="9" y="1489"/>
                  <a:pt x="58" y="1521"/>
                </a:cubicBezTo>
                <a:cubicBezTo>
                  <a:pt x="202" y="1616"/>
                  <a:pt x="430" y="1622"/>
                  <a:pt x="588" y="1636"/>
                </a:cubicBezTo>
                <a:cubicBezTo>
                  <a:pt x="684" y="1630"/>
                  <a:pt x="784" y="1640"/>
                  <a:pt x="876" y="1613"/>
                </a:cubicBezTo>
                <a:cubicBezTo>
                  <a:pt x="914" y="1602"/>
                  <a:pt x="904" y="1585"/>
                  <a:pt x="934" y="1567"/>
                </a:cubicBezTo>
                <a:cubicBezTo>
                  <a:pt x="944" y="1561"/>
                  <a:pt x="957" y="1560"/>
                  <a:pt x="968" y="1555"/>
                </a:cubicBezTo>
                <a:cubicBezTo>
                  <a:pt x="980" y="1549"/>
                  <a:pt x="991" y="1540"/>
                  <a:pt x="1003" y="1532"/>
                </a:cubicBezTo>
                <a:cubicBezTo>
                  <a:pt x="1058" y="1450"/>
                  <a:pt x="1029" y="1483"/>
                  <a:pt x="1083" y="1429"/>
                </a:cubicBezTo>
                <a:cubicBezTo>
                  <a:pt x="1121" y="1318"/>
                  <a:pt x="1090" y="1197"/>
                  <a:pt x="1072" y="1083"/>
                </a:cubicBezTo>
                <a:cubicBezTo>
                  <a:pt x="1064" y="941"/>
                  <a:pt x="1052" y="799"/>
                  <a:pt x="1049" y="657"/>
                </a:cubicBezTo>
                <a:cubicBezTo>
                  <a:pt x="1049" y="648"/>
                  <a:pt x="1056" y="529"/>
                  <a:pt x="1072" y="496"/>
                </a:cubicBezTo>
                <a:cubicBezTo>
                  <a:pt x="1084" y="471"/>
                  <a:pt x="1118" y="426"/>
                  <a:pt x="1118" y="426"/>
                </a:cubicBezTo>
                <a:cubicBezTo>
                  <a:pt x="1139" y="361"/>
                  <a:pt x="1114" y="422"/>
                  <a:pt x="1164" y="357"/>
                </a:cubicBezTo>
                <a:cubicBezTo>
                  <a:pt x="1191" y="322"/>
                  <a:pt x="1215" y="283"/>
                  <a:pt x="1233" y="242"/>
                </a:cubicBezTo>
                <a:cubicBezTo>
                  <a:pt x="1248" y="208"/>
                  <a:pt x="1268" y="138"/>
                  <a:pt x="1268" y="138"/>
                </a:cubicBezTo>
                <a:cubicBezTo>
                  <a:pt x="1244" y="31"/>
                  <a:pt x="1245" y="70"/>
                  <a:pt x="1245" y="23"/>
                </a:cubicBezTo>
                <a:lnTo>
                  <a:pt x="853" y="0"/>
                </a:lnTo>
                <a:close/>
              </a:path>
            </a:pathLst>
          </a:custGeom>
          <a:noFill/>
          <a:ln w="9525" cap="flat" cmpd="sng">
            <a:solidFill>
              <a:srgbClr val="FF0000"/>
            </a:solidFill>
            <a:prstDash val="solid"/>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spAutoFit/>
          </a:bodyPr>
          <a:lstStyle/>
          <a:p>
            <a:endParaRPr lang="en-US"/>
          </a:p>
        </p:txBody>
      </p:sp>
      <p:pic>
        <p:nvPicPr>
          <p:cNvPr id="663572" name="Picture 20" descr="MICRORE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991519" y="3918744"/>
            <a:ext cx="1563687" cy="249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683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Rectangle 2"/>
          <p:cNvSpPr>
            <a:spLocks noGrp="1" noChangeArrowheads="1"/>
          </p:cNvSpPr>
          <p:nvPr>
            <p:ph type="ctrTitle"/>
          </p:nvPr>
        </p:nvSpPr>
        <p:spPr/>
        <p:txBody>
          <a:bodyPr>
            <a:normAutofit fontScale="90000"/>
          </a:bodyPr>
          <a:lstStyle/>
          <a:p>
            <a:r>
              <a:rPr lang="en-US" sz="2800"/>
              <a:t>Drawbacks of Record/Playback</a:t>
            </a:r>
            <a:br>
              <a:rPr lang="en-US" sz="2800"/>
            </a:br>
            <a:r>
              <a:rPr lang="en-US" sz="2800"/>
              <a:t>approaches</a:t>
            </a:r>
          </a:p>
        </p:txBody>
      </p:sp>
      <p:sp>
        <p:nvSpPr>
          <p:cNvPr id="665603" name="Rectangle 3"/>
          <p:cNvSpPr>
            <a:spLocks noGrp="1" noChangeArrowheads="1"/>
          </p:cNvSpPr>
          <p:nvPr>
            <p:ph type="body" sz="quarter" idx="13"/>
          </p:nvPr>
        </p:nvSpPr>
        <p:spPr/>
        <p:txBody>
          <a:bodyPr/>
          <a:lstStyle/>
          <a:p>
            <a:r>
              <a:rPr lang="en-US"/>
              <a:t>Tests tend to be fragile</a:t>
            </a:r>
          </a:p>
          <a:p>
            <a:r>
              <a:rPr lang="en-US"/>
              <a:t>Maintenance tends to be expensive</a:t>
            </a:r>
          </a:p>
          <a:p>
            <a:r>
              <a:rPr lang="en-US"/>
              <a:t>Complex, expensive tools</a:t>
            </a:r>
          </a:p>
          <a:p>
            <a:r>
              <a:rPr lang="en-US" b="1"/>
              <a:t>Tests cannot be pre-built</a:t>
            </a:r>
          </a:p>
        </p:txBody>
      </p:sp>
      <p:pic>
        <p:nvPicPr>
          <p:cNvPr id="665604" name="Picture 4" descr="NOONEH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213" y="2927350"/>
            <a:ext cx="3287712" cy="320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493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ctrTitle"/>
          </p:nvPr>
        </p:nvSpPr>
        <p:spPr>
          <a:ln/>
        </p:spPr>
        <p:txBody>
          <a:bodyPr rIns="116994"/>
          <a:lstStyle/>
          <a:p>
            <a:pPr marL="40182"/>
            <a:r>
              <a:rPr lang="en-US"/>
              <a:t>Syntax: What is the same?</a:t>
            </a:r>
          </a:p>
        </p:txBody>
      </p:sp>
      <p:sp>
        <p:nvSpPr>
          <p:cNvPr id="10244" name="Rectangle 4"/>
          <p:cNvSpPr>
            <a:spLocks noGrp="1" noChangeArrowheads="1"/>
          </p:cNvSpPr>
          <p:nvPr>
            <p:ph type="body" sz="quarter" idx="13"/>
          </p:nvPr>
        </p:nvSpPr>
        <p:spPr>
          <a:ln/>
        </p:spPr>
        <p:txBody>
          <a:bodyPr rIns="116994"/>
          <a:lstStyle/>
          <a:p>
            <a:pPr>
              <a:lnSpc>
                <a:spcPct val="90000"/>
              </a:lnSpc>
            </a:pPr>
            <a:r>
              <a:rPr lang="en-US"/>
              <a:t>Keywords and statements (but Groovy adds </a:t>
            </a:r>
            <a:r>
              <a:rPr lang="en-US">
                <a:latin typeface="Courier New" charset="0"/>
                <a:cs typeface="Courier New" charset="0"/>
                <a:sym typeface="Courier New" charset="0"/>
              </a:rPr>
              <a:t>in </a:t>
            </a:r>
            <a:r>
              <a:rPr lang="en-US"/>
              <a:t>and </a:t>
            </a:r>
            <a:r>
              <a:rPr lang="en-US">
                <a:latin typeface="Courier New" charset="0"/>
                <a:cs typeface="Courier New" charset="0"/>
                <a:sym typeface="Courier New" charset="0"/>
              </a:rPr>
              <a:t>def</a:t>
            </a:r>
            <a:r>
              <a:rPr lang="en-US"/>
              <a:t>)</a:t>
            </a:r>
          </a:p>
          <a:p>
            <a:pPr>
              <a:lnSpc>
                <a:spcPct val="90000"/>
              </a:lnSpc>
            </a:pPr>
            <a:r>
              <a:rPr lang="en-US"/>
              <a:t>Try/catch/finally exception handling</a:t>
            </a:r>
          </a:p>
          <a:p>
            <a:pPr>
              <a:lnSpc>
                <a:spcPct val="90000"/>
              </a:lnSpc>
            </a:pPr>
            <a:r>
              <a:rPr lang="en-US"/>
              <a:t>Class, interface, field and method definitions</a:t>
            </a:r>
          </a:p>
          <a:p>
            <a:pPr>
              <a:lnSpc>
                <a:spcPct val="90000"/>
              </a:lnSpc>
            </a:pPr>
            <a:r>
              <a:rPr lang="en-US"/>
              <a:t>Packaging and imports</a:t>
            </a:r>
          </a:p>
          <a:p>
            <a:pPr>
              <a:lnSpc>
                <a:spcPct val="90000"/>
              </a:lnSpc>
            </a:pPr>
            <a:r>
              <a:rPr lang="en-US"/>
              <a:t>Operators, expressions and assignments</a:t>
            </a:r>
          </a:p>
          <a:p>
            <a:pPr>
              <a:lnSpc>
                <a:spcPct val="90000"/>
              </a:lnSpc>
            </a:pPr>
            <a:r>
              <a:rPr lang="en-US"/>
              <a:t>Control structures</a:t>
            </a:r>
          </a:p>
          <a:p>
            <a:pPr>
              <a:lnSpc>
                <a:spcPct val="90000"/>
              </a:lnSpc>
            </a:pPr>
            <a:r>
              <a:rPr lang="en-US"/>
              <a:t>Annotations, Generics, Enums</a:t>
            </a:r>
          </a:p>
        </p:txBody>
      </p:sp>
    </p:spTree>
    <p:extLst>
      <p:ext uri="{BB962C8B-B14F-4D97-AF65-F5344CB8AC3E}">
        <p14:creationId xmlns:p14="http://schemas.microsoft.com/office/powerpoint/2010/main" val="433777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bwMode="auto">
          <a:xfrm>
            <a:off x="457200" y="274638"/>
            <a:ext cx="8435975" cy="22177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91440" tIns="45720" rIns="40639" bIns="45720" numCol="1" anchor="t" anchorCtr="0" compatLnSpc="1">
            <a:prstTxWarp prst="textNoShape">
              <a:avLst/>
            </a:prstTxWarp>
          </a:bodyPr>
          <a:lstStyle/>
          <a:p>
            <a:pPr indent="0" eaLnBrk="1" hangingPunct="1"/>
            <a:r>
              <a:rPr lang="en-US" dirty="0">
                <a:latin typeface="Cambria Bold" charset="0"/>
                <a:ea typeface="ＭＳ Ｐゴシック" charset="0"/>
              </a:rPr>
              <a:t>Testing </a:t>
            </a:r>
            <a:r>
              <a:rPr lang="en-US" dirty="0" smtClean="0">
                <a:latin typeface="Cambria Bold" charset="0"/>
                <a:ea typeface="ＭＳ Ｐゴシック" charset="0"/>
              </a:rPr>
              <a:t>Web </a:t>
            </a:r>
            <a:r>
              <a:rPr lang="en-US" dirty="0">
                <a:latin typeface="Cambria Bold" charset="0"/>
                <a:ea typeface="ＭＳ Ｐゴシック" charset="0"/>
              </a:rPr>
              <a:t>User Interfaces is ...</a:t>
            </a:r>
          </a:p>
        </p:txBody>
      </p:sp>
      <p:pic>
        <p:nvPicPr>
          <p:cNvPr id="4096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44600"/>
            <a:ext cx="9144000" cy="434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TextBox 3"/>
          <p:cNvSpPr txBox="1">
            <a:spLocks noChangeArrowheads="1"/>
          </p:cNvSpPr>
          <p:nvPr/>
        </p:nvSpPr>
        <p:spPr bwMode="auto">
          <a:xfrm>
            <a:off x="4500563" y="4305300"/>
            <a:ext cx="40528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ＭＳ Ｐゴシック" charset="0"/>
                <a:cs typeface="ＭＳ Ｐゴシック" charset="0"/>
                <a:sym typeface="Arial" charset="0"/>
              </a:defRPr>
            </a:lvl1pPr>
            <a:lvl2pPr marL="742950" indent="-285750" eaLnBrk="0" hangingPunct="0">
              <a:defRPr sz="2400">
                <a:solidFill>
                  <a:srgbClr val="000000"/>
                </a:solidFill>
                <a:latin typeface="Arial" charset="0"/>
                <a:ea typeface="ＭＳ Ｐゴシック" charset="0"/>
                <a:sym typeface="Arial" charset="0"/>
              </a:defRPr>
            </a:lvl2pPr>
            <a:lvl3pPr marL="1143000" indent="-228600" eaLnBrk="0" hangingPunct="0">
              <a:defRPr sz="2400">
                <a:solidFill>
                  <a:srgbClr val="000000"/>
                </a:solidFill>
                <a:latin typeface="Arial" charset="0"/>
                <a:ea typeface="ＭＳ Ｐゴシック" charset="0"/>
                <a:sym typeface="Arial" charset="0"/>
              </a:defRPr>
            </a:lvl3pPr>
            <a:lvl4pPr marL="1600200" indent="-228600" eaLnBrk="0" hangingPunct="0">
              <a:defRPr sz="2400">
                <a:solidFill>
                  <a:srgbClr val="000000"/>
                </a:solidFill>
                <a:latin typeface="Arial" charset="0"/>
                <a:ea typeface="ＭＳ Ｐゴシック" charset="0"/>
                <a:sym typeface="Arial" charset="0"/>
              </a:defRPr>
            </a:lvl4pPr>
            <a:lvl5pPr marL="2057400" indent="-228600" eaLnBrk="0" hangingPunct="0">
              <a:defRPr sz="2400">
                <a:solidFill>
                  <a:srgbClr val="000000"/>
                </a:solidFill>
                <a:latin typeface="Arial" charset="0"/>
                <a:ea typeface="ＭＳ Ｐゴシック"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9pPr>
          </a:lstStyle>
          <a:p>
            <a:pPr eaLnBrk="1" hangingPunct="1"/>
            <a:r>
              <a:rPr lang="en-US" sz="4000">
                <a:solidFill>
                  <a:srgbClr val="2D3470"/>
                </a:solidFill>
                <a:latin typeface="Cambria Bold" charset="0"/>
                <a:sym typeface="Cambria Bold" charset="0"/>
              </a:rPr>
              <a:t>… still a challenge</a:t>
            </a:r>
          </a:p>
        </p:txBody>
      </p:sp>
    </p:spTree>
    <p:extLst>
      <p:ext uri="{BB962C8B-B14F-4D97-AF65-F5344CB8AC3E}">
        <p14:creationId xmlns:p14="http://schemas.microsoft.com/office/powerpoint/2010/main" val="15672066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91440" tIns="45720" rIns="40639" bIns="45720" numCol="1" anchor="t" anchorCtr="0" compatLnSpc="1">
            <a:prstTxWarp prst="textNoShape">
              <a:avLst/>
            </a:prstTxWarp>
          </a:bodyPr>
          <a:lstStyle/>
          <a:p>
            <a:pPr indent="0" eaLnBrk="1" hangingPunct="1">
              <a:lnSpc>
                <a:spcPct val="80000"/>
              </a:lnSpc>
            </a:pPr>
            <a:r>
              <a:rPr lang="en-US" sz="4800" dirty="0">
                <a:latin typeface="Cambria Bold" charset="0"/>
                <a:ea typeface="ＭＳ Ｐゴシック" charset="0"/>
              </a:rPr>
              <a:t> </a:t>
            </a:r>
            <a:r>
              <a:rPr lang="en-US" sz="4800" dirty="0" smtClean="0">
                <a:latin typeface="Cambria Bold" charset="0"/>
                <a:ea typeface="ＭＳ Ｐゴシック" charset="0"/>
              </a:rPr>
              <a:t>Hence </a:t>
            </a:r>
            <a:r>
              <a:rPr lang="en-US" sz="4800" dirty="0">
                <a:latin typeface="Cambria Bold" charset="0"/>
                <a:ea typeface="ＭＳ Ｐゴシック" charset="0"/>
              </a:rPr>
              <a:t>we need </a:t>
            </a:r>
            <a:r>
              <a:rPr lang="en-US" sz="4800" dirty="0" smtClean="0">
                <a:latin typeface="Cambria Bold" charset="0"/>
                <a:ea typeface="ＭＳ Ｐゴシック" charset="0"/>
              </a:rPr>
              <a:t>some </a:t>
            </a:r>
            <a:r>
              <a:rPr lang="en-US" sz="4800" dirty="0">
                <a:latin typeface="Cambria Bold" charset="0"/>
                <a:ea typeface="ＭＳ Ｐゴシック" charset="0"/>
              </a:rPr>
              <a:t>layers of </a:t>
            </a:r>
            <a:r>
              <a:rPr lang="en-US" sz="4800" dirty="0" smtClean="0">
                <a:latin typeface="Cambria Bold" charset="0"/>
                <a:ea typeface="ＭＳ Ｐゴシック" charset="0"/>
              </a:rPr>
              <a:t>abstraction</a:t>
            </a:r>
            <a:endParaRPr lang="en-US" sz="4800" dirty="0">
              <a:latin typeface="Cambria Bold" charset="0"/>
              <a:ea typeface="ＭＳ Ｐゴシック" charset="0"/>
            </a:endParaRPr>
          </a:p>
        </p:txBody>
      </p:sp>
      <p:sp>
        <p:nvSpPr>
          <p:cNvPr id="62466" name="Content Placeholder 24"/>
          <p:cNvSpPr>
            <a:spLocks noGrp="1"/>
          </p:cNvSpPr>
          <p:nvPr>
            <p:ph sz="half" idx="2"/>
          </p:nvPr>
        </p:nvSpPr>
        <p:spPr bwMode="auto">
          <a:xfrm>
            <a:off x="5076825" y="2032000"/>
            <a:ext cx="3609975" cy="3124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atin typeface="Calibri" charset="0"/>
                <a:ea typeface="ＭＳ Ｐゴシック" charset="0"/>
              </a:rPr>
              <a:t>Specifications</a:t>
            </a:r>
          </a:p>
          <a:p>
            <a:pPr eaLnBrk="1" hangingPunct="1"/>
            <a:endParaRPr lang="en-US">
              <a:latin typeface="Calibri" charset="0"/>
              <a:ea typeface="ＭＳ Ｐゴシック" charset="0"/>
            </a:endParaRPr>
          </a:p>
          <a:p>
            <a:pPr eaLnBrk="1" hangingPunct="1"/>
            <a:r>
              <a:rPr lang="en-US">
                <a:latin typeface="Calibri" charset="0"/>
                <a:ea typeface="ＭＳ Ｐゴシック" charset="0"/>
              </a:rPr>
              <a:t>DOM Abstraction</a:t>
            </a:r>
          </a:p>
          <a:p>
            <a:pPr eaLnBrk="1" hangingPunct="1"/>
            <a:endParaRPr lang="en-US">
              <a:latin typeface="Calibri" charset="0"/>
              <a:ea typeface="ＭＳ Ｐゴシック" charset="0"/>
            </a:endParaRPr>
          </a:p>
          <a:p>
            <a:pPr eaLnBrk="1" hangingPunct="1"/>
            <a:r>
              <a:rPr lang="en-US">
                <a:latin typeface="Calibri" charset="0"/>
                <a:ea typeface="ＭＳ Ｐゴシック" charset="0"/>
              </a:rPr>
              <a:t>Browser Automation</a:t>
            </a:r>
          </a:p>
          <a:p>
            <a:pPr eaLnBrk="1" hangingPunct="1"/>
            <a:endParaRPr lang="en-US">
              <a:latin typeface="Calibri" charset="0"/>
              <a:ea typeface="ＭＳ Ｐゴシック" charset="0"/>
            </a:endParaRPr>
          </a:p>
        </p:txBody>
      </p:sp>
      <p:pic>
        <p:nvPicPr>
          <p:cNvPr id="63492"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3" y="5689600"/>
            <a:ext cx="1374775"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3" name="Picture 4"/>
          <p:cNvPicPr>
            <a:picLocks noChangeArrowheads="1"/>
          </p:cNvPicPr>
          <p:nvPr/>
        </p:nvPicPr>
        <p:blipFill>
          <a:blip r:embed="rId3">
            <a:extLst>
              <a:ext uri="{28A0092B-C50C-407E-A947-70E740481C1C}">
                <a14:useLocalDpi xmlns:a14="http://schemas.microsoft.com/office/drawing/2010/main" val="0"/>
              </a:ext>
            </a:extLst>
          </a:blip>
          <a:srcRect b="8147"/>
          <a:stretch>
            <a:fillRect/>
          </a:stretch>
        </p:blipFill>
        <p:spPr bwMode="auto">
          <a:xfrm>
            <a:off x="611188" y="1773238"/>
            <a:ext cx="4176712" cy="381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bwMode="auto">
          <a:xfrm flipH="1">
            <a:off x="4643438" y="2347913"/>
            <a:ext cx="576262" cy="73025"/>
          </a:xfrm>
          <a:prstGeom prst="straightConnector1">
            <a:avLst/>
          </a:prstGeom>
          <a:solidFill>
            <a:srgbClr val="4F81BD"/>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Arrow Connector 14"/>
          <p:cNvCxnSpPr/>
          <p:nvPr/>
        </p:nvCxnSpPr>
        <p:spPr bwMode="auto">
          <a:xfrm flipH="1" flipV="1">
            <a:off x="3924300" y="2997200"/>
            <a:ext cx="1295400" cy="358775"/>
          </a:xfrm>
          <a:prstGeom prst="straightConnector1">
            <a:avLst/>
          </a:prstGeom>
          <a:solidFill>
            <a:srgbClr val="4F81BD"/>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p:cNvCxnSpPr/>
          <p:nvPr/>
        </p:nvCxnSpPr>
        <p:spPr bwMode="auto">
          <a:xfrm flipH="1" flipV="1">
            <a:off x="3132138" y="3500438"/>
            <a:ext cx="2087562" cy="936625"/>
          </a:xfrm>
          <a:prstGeom prst="straightConnector1">
            <a:avLst/>
          </a:prstGeom>
          <a:solidFill>
            <a:srgbClr val="4F81BD"/>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5507325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46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466">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bwMode="auto">
          <a:xfrm>
            <a:off x="685800" y="333375"/>
            <a:ext cx="7772400" cy="962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atin typeface="Cambria Bold" charset="0"/>
                <a:ea typeface="ＭＳ Ｐゴシック" charset="0"/>
              </a:rPr>
              <a:t>Selenium: A framework for Browser Automation</a:t>
            </a:r>
          </a:p>
        </p:txBody>
      </p:sp>
      <p:pic>
        <p:nvPicPr>
          <p:cNvPr id="9502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813" y="1628775"/>
            <a:ext cx="3211512" cy="45227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4515" name="Text Placeholder 1"/>
          <p:cNvSpPr>
            <a:spLocks noGrp="1"/>
          </p:cNvSpPr>
          <p:nvPr>
            <p:ph type="body" sz="half" idx="1"/>
          </p:nvPr>
        </p:nvSpPr>
        <p:spPr bwMode="auto">
          <a:xfrm>
            <a:off x="685800" y="1600200"/>
            <a:ext cx="4173538" cy="449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10000"/>
              </a:lnSpc>
            </a:pPr>
            <a:r>
              <a:rPr lang="en-US" sz="2400">
                <a:latin typeface="Calibri" charset="0"/>
                <a:ea typeface="ＭＳ Ｐゴシック" charset="0"/>
              </a:rPr>
              <a:t>The Selenium engine executes tests </a:t>
            </a:r>
            <a:r>
              <a:rPr lang="en-US" sz="2400" b="1">
                <a:latin typeface="Calibri" charset="0"/>
                <a:ea typeface="ＭＳ Ｐゴシック" charset="0"/>
              </a:rPr>
              <a:t>directly in a browser</a:t>
            </a:r>
            <a:r>
              <a:rPr lang="en-US" sz="2400">
                <a:latin typeface="Calibri" charset="0"/>
                <a:ea typeface="ＭＳ Ｐゴシック" charset="0"/>
              </a:rPr>
              <a:t>, just as real users do.</a:t>
            </a:r>
          </a:p>
          <a:p>
            <a:pPr>
              <a:lnSpc>
                <a:spcPct val="110000"/>
              </a:lnSpc>
            </a:pPr>
            <a:r>
              <a:rPr lang="en-US" sz="2400">
                <a:latin typeface="Calibri" charset="0"/>
                <a:ea typeface="ＭＳ Ｐゴシック" charset="0"/>
              </a:rPr>
              <a:t>The Selenium 1.0 test engine is implemented in JavaScript, and thus run in most browser (Internet Explorer, Mozilla, Firefox, Opera, Safari …) on most platforms.</a:t>
            </a:r>
          </a:p>
        </p:txBody>
      </p:sp>
    </p:spTree>
    <p:extLst>
      <p:ext uri="{BB962C8B-B14F-4D97-AF65-F5344CB8AC3E}">
        <p14:creationId xmlns:p14="http://schemas.microsoft.com/office/powerpoint/2010/main" val="21251651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5"/>
          <p:cNvSpPr>
            <a:spLocks noGrp="1"/>
          </p:cNvSpPr>
          <p:nvPr>
            <p:ph type="title"/>
          </p:nvPr>
        </p:nvSpPr>
        <p:spPr bwMode="auto">
          <a:xfrm>
            <a:off x="395288" y="274638"/>
            <a:ext cx="8569325"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indent="0" eaLnBrk="1" hangingPunct="1"/>
            <a:r>
              <a:rPr lang="en-US">
                <a:latin typeface="Cambria Bold" charset="0"/>
                <a:ea typeface="ＭＳ Ｐゴシック" charset="0"/>
              </a:rPr>
              <a:t>Selenium + WebDriver = Selenium 2.0</a:t>
            </a:r>
          </a:p>
        </p:txBody>
      </p:sp>
      <p:sp>
        <p:nvSpPr>
          <p:cNvPr id="66562" name="Content Placeholder 6"/>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atin typeface="Calibri" charset="0"/>
                <a:ea typeface="ＭＳ Ｐゴシック" charset="0"/>
              </a:rPr>
              <a:t>First production-ready version in July 2011</a:t>
            </a:r>
          </a:p>
          <a:p>
            <a:pPr eaLnBrk="1" hangingPunct="1"/>
            <a:r>
              <a:rPr lang="en-US">
                <a:latin typeface="Calibri" charset="0"/>
                <a:ea typeface="ＭＳ Ｐゴシック" charset="0"/>
              </a:rPr>
              <a:t>Greatly enhanced model compared to Selenium 1.0</a:t>
            </a:r>
          </a:p>
          <a:p>
            <a:pPr lvl="1" eaLnBrk="1" hangingPunct="1"/>
            <a:r>
              <a:rPr lang="en-US">
                <a:latin typeface="Calibri" charset="0"/>
                <a:ea typeface="ＭＳ Ｐゴシック" charset="0"/>
              </a:rPr>
              <a:t>Object-based API for DOM Interaction</a:t>
            </a:r>
          </a:p>
          <a:p>
            <a:pPr lvl="1" eaLnBrk="1" hangingPunct="1"/>
            <a:r>
              <a:rPr lang="en-US">
                <a:latin typeface="Calibri" charset="0"/>
                <a:ea typeface="ＭＳ Ｐゴシック" charset="0"/>
              </a:rPr>
              <a:t>Browser Driver Implementations</a:t>
            </a:r>
          </a:p>
          <a:p>
            <a:pPr lvl="1" eaLnBrk="1" hangingPunct="1"/>
            <a:r>
              <a:rPr lang="en-US">
                <a:latin typeface="Calibri" charset="0"/>
                <a:ea typeface="ＭＳ Ｐゴシック" charset="0"/>
              </a:rPr>
              <a:t>Advanced User Interactions </a:t>
            </a:r>
          </a:p>
          <a:p>
            <a:pPr eaLnBrk="1" hangingPunct="1"/>
            <a:endParaRPr lang="en-US">
              <a:latin typeface="Calibri" charset="0"/>
              <a:ea typeface="ＭＳ Ｐゴシック" charset="0"/>
            </a:endParaRPr>
          </a:p>
        </p:txBody>
      </p:sp>
      <p:pic>
        <p:nvPicPr>
          <p:cNvPr id="6656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32588" y="3933825"/>
            <a:ext cx="2016125" cy="181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17404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sv-SE">
                <a:latin typeface="Cambria Bold" charset="0"/>
                <a:ea typeface="ＭＳ Ｐゴシック" charset="0"/>
              </a:rPr>
              <a:t>At the heart of Selenium: </a:t>
            </a:r>
            <a:r>
              <a:rPr lang="sv-SE" i="1">
                <a:latin typeface="Cambria Bold" charset="0"/>
                <a:ea typeface="ＭＳ Ｐゴシック" charset="0"/>
              </a:rPr>
              <a:t>Selenese</a:t>
            </a:r>
            <a:endParaRPr lang="en-US" i="1">
              <a:latin typeface="Cambria Bold" charset="0"/>
              <a:ea typeface="ＭＳ Ｐゴシック" charset="0"/>
            </a:endParaRPr>
          </a:p>
        </p:txBody>
      </p:sp>
      <p:pic>
        <p:nvPicPr>
          <p:cNvPr id="9676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341438"/>
            <a:ext cx="7559675" cy="439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085577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indent="0" eaLnBrk="1" hangingPunct="1"/>
            <a:r>
              <a:rPr lang="en-US">
                <a:latin typeface="Cambria Bold" charset="0"/>
                <a:ea typeface="ＭＳ Ｐゴシック" charset="0"/>
              </a:rPr>
              <a:t>Browser Drivers</a:t>
            </a:r>
          </a:p>
        </p:txBody>
      </p:sp>
      <p:sp>
        <p:nvSpPr>
          <p:cNvPr id="70658" name="Content Placeholder 2"/>
          <p:cNvSpPr>
            <a:spLocks noGrp="1"/>
          </p:cNvSpPr>
          <p:nvPr>
            <p:ph type="body"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atin typeface="Calibri" charset="0"/>
                <a:ea typeface="ＭＳ Ｐゴシック" charset="0"/>
              </a:rPr>
              <a:t>Native implementations of the WebDriver API</a:t>
            </a:r>
          </a:p>
          <a:p>
            <a:pPr lvl="1" eaLnBrk="1" hangingPunct="1"/>
            <a:r>
              <a:rPr lang="en-US">
                <a:latin typeface="Calibri" charset="0"/>
                <a:ea typeface="ＭＳ Ｐゴシック" charset="0"/>
              </a:rPr>
              <a:t>Firefox</a:t>
            </a:r>
          </a:p>
          <a:p>
            <a:pPr lvl="1" eaLnBrk="1" hangingPunct="1"/>
            <a:r>
              <a:rPr lang="en-US">
                <a:latin typeface="Calibri" charset="0"/>
                <a:ea typeface="ＭＳ Ｐゴシック" charset="0"/>
              </a:rPr>
              <a:t>Chrome</a:t>
            </a:r>
          </a:p>
          <a:p>
            <a:pPr lvl="1" eaLnBrk="1" hangingPunct="1"/>
            <a:r>
              <a:rPr lang="en-US">
                <a:latin typeface="Calibri" charset="0"/>
                <a:ea typeface="ＭＳ Ｐゴシック" charset="0"/>
              </a:rPr>
              <a:t>Internet Explorer</a:t>
            </a:r>
          </a:p>
          <a:p>
            <a:pPr lvl="1" eaLnBrk="1" hangingPunct="1"/>
            <a:r>
              <a:rPr lang="en-US">
                <a:latin typeface="Calibri" charset="0"/>
                <a:ea typeface="ＭＳ Ｐゴシック" charset="0"/>
              </a:rPr>
              <a:t>Opera</a:t>
            </a:r>
          </a:p>
          <a:p>
            <a:pPr lvl="1" eaLnBrk="1" hangingPunct="1"/>
            <a:r>
              <a:rPr lang="en-US">
                <a:latin typeface="Calibri" charset="0"/>
                <a:ea typeface="ＭＳ Ｐゴシック" charset="0"/>
              </a:rPr>
              <a:t>Headless (HtmlUnit)</a:t>
            </a:r>
          </a:p>
          <a:p>
            <a:pPr lvl="1" eaLnBrk="1" hangingPunct="1"/>
            <a:r>
              <a:rPr lang="en-US">
                <a:latin typeface="Calibri" charset="0"/>
                <a:ea typeface="ＭＳ Ｐゴシック" charset="0"/>
              </a:rPr>
              <a:t>iOS</a:t>
            </a:r>
          </a:p>
          <a:p>
            <a:pPr lvl="1" eaLnBrk="1" hangingPunct="1"/>
            <a:r>
              <a:rPr lang="en-US">
                <a:latin typeface="Calibri" charset="0"/>
                <a:ea typeface="ＭＳ Ｐゴシック" charset="0"/>
              </a:rPr>
              <a:t>Android</a:t>
            </a:r>
          </a:p>
          <a:p>
            <a:pPr lvl="1" eaLnBrk="1" hangingPunct="1"/>
            <a:r>
              <a:rPr lang="en-US">
                <a:latin typeface="Calibri" charset="0"/>
                <a:ea typeface="ＭＳ Ｐゴシック" charset="0"/>
              </a:rPr>
              <a:t>…</a:t>
            </a:r>
          </a:p>
          <a:p>
            <a:pPr eaLnBrk="1" hangingPunct="1"/>
            <a:endParaRPr lang="en-US">
              <a:latin typeface="Calibri" charset="0"/>
              <a:ea typeface="ＭＳ Ｐゴシック" charset="0"/>
            </a:endParaRPr>
          </a:p>
        </p:txBody>
      </p:sp>
      <p:pic>
        <p:nvPicPr>
          <p:cNvPr id="70660"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64163" y="1989138"/>
            <a:ext cx="3076575"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6212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indent="0" eaLnBrk="1" hangingPunct="1"/>
            <a:r>
              <a:rPr lang="en-US">
                <a:latin typeface="Cambria Bold" charset="0"/>
                <a:ea typeface="ＭＳ Ｐゴシック" charset="0"/>
              </a:rPr>
              <a:t>Selenium Remote Driver</a:t>
            </a:r>
          </a:p>
        </p:txBody>
      </p:sp>
      <p:pic>
        <p:nvPicPr>
          <p:cNvPr id="71683"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1484313"/>
            <a:ext cx="3581400"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04025" y="1557338"/>
            <a:ext cx="642938"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80138" y="1557338"/>
            <a:ext cx="65881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p:cNvCxnSpPr>
            <a:endCxn id="71684" idx="2"/>
          </p:cNvCxnSpPr>
          <p:nvPr/>
        </p:nvCxnSpPr>
        <p:spPr bwMode="auto">
          <a:xfrm flipV="1">
            <a:off x="4932363" y="2163763"/>
            <a:ext cx="2193925" cy="1985962"/>
          </a:xfrm>
          <a:prstGeom prst="straightConnector1">
            <a:avLst/>
          </a:prstGeom>
          <a:solidFill>
            <a:srgbClr val="4F81BD"/>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p:cNvCxnSpPr>
            <a:endCxn id="71685" idx="2"/>
          </p:cNvCxnSpPr>
          <p:nvPr/>
        </p:nvCxnSpPr>
        <p:spPr bwMode="auto">
          <a:xfrm flipV="1">
            <a:off x="4859338" y="2133600"/>
            <a:ext cx="1651000" cy="1943100"/>
          </a:xfrm>
          <a:prstGeom prst="straightConnector1">
            <a:avLst/>
          </a:prstGeom>
          <a:solidFill>
            <a:srgbClr val="4F81BD"/>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3078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indent="0" eaLnBrk="1" hangingPunct="1"/>
            <a:r>
              <a:rPr lang="en-US">
                <a:latin typeface="Cambria Bold" charset="0"/>
                <a:ea typeface="ＭＳ Ｐゴシック" charset="0"/>
              </a:rPr>
              <a:t>Selenium Grid</a:t>
            </a:r>
          </a:p>
        </p:txBody>
      </p:sp>
      <p:pic>
        <p:nvPicPr>
          <p:cNvPr id="7270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184275"/>
            <a:ext cx="6192837" cy="468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1176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indent="0" eaLnBrk="1" hangingPunct="1"/>
            <a:r>
              <a:rPr lang="en-US">
                <a:latin typeface="Cambria Bold" charset="0"/>
                <a:ea typeface="ＭＳ Ｐゴシック" charset="0"/>
              </a:rPr>
              <a:t>DOM Abstraction: Geb</a:t>
            </a:r>
          </a:p>
        </p:txBody>
      </p:sp>
      <p:sp>
        <p:nvSpPr>
          <p:cNvPr id="73730" name="Content Placeholder 2"/>
          <p:cNvSpPr>
            <a:spLocks noGrp="1"/>
          </p:cNvSpPr>
          <p:nvPr>
            <p:ph type="body"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atin typeface="Calibri" charset="0"/>
                <a:ea typeface="ＭＳ Ｐゴシック" charset="0"/>
              </a:rPr>
              <a:t>Brings together</a:t>
            </a:r>
          </a:p>
          <a:p>
            <a:pPr lvl="1" eaLnBrk="1" hangingPunct="1"/>
            <a:r>
              <a:rPr lang="en-US">
                <a:latin typeface="Calibri" charset="0"/>
                <a:ea typeface="ＭＳ Ｐゴシック" charset="0"/>
              </a:rPr>
              <a:t>The power of Selenium / Web Driver</a:t>
            </a:r>
          </a:p>
          <a:p>
            <a:pPr lvl="1" eaLnBrk="1" hangingPunct="1"/>
            <a:r>
              <a:rPr lang="en-US">
                <a:latin typeface="Calibri" charset="0"/>
                <a:ea typeface="ＭＳ Ｐゴシック" charset="0"/>
              </a:rPr>
              <a:t>The elegance of JQuery</a:t>
            </a:r>
          </a:p>
          <a:p>
            <a:pPr lvl="1" eaLnBrk="1" hangingPunct="1"/>
            <a:r>
              <a:rPr lang="en-US">
                <a:latin typeface="Calibri" charset="0"/>
                <a:ea typeface="ＭＳ Ｐゴシック" charset="0"/>
              </a:rPr>
              <a:t>The robustness of the Page Object pattern</a:t>
            </a:r>
          </a:p>
          <a:p>
            <a:pPr lvl="1" eaLnBrk="1" hangingPunct="1"/>
            <a:r>
              <a:rPr lang="en-US">
                <a:latin typeface="Calibri" charset="0"/>
                <a:ea typeface="ＭＳ Ｐゴシック" charset="0"/>
              </a:rPr>
              <a:t>The flexibility and pure joy of Groovy</a:t>
            </a:r>
          </a:p>
        </p:txBody>
      </p:sp>
      <p:pic>
        <p:nvPicPr>
          <p:cNvPr id="73732" name="Picture 2" descr="Screen Shot 2012-01-09 at 18.56.55.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4149080"/>
            <a:ext cx="5795278" cy="13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9995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Cambria Bold" charset="0"/>
                <a:ea typeface="ＭＳ Ｐゴシック" charset="0"/>
              </a:rPr>
              <a:t>Navigator API</a:t>
            </a:r>
          </a:p>
        </p:txBody>
      </p:sp>
      <p:sp>
        <p:nvSpPr>
          <p:cNvPr id="3" name="Content Placeholder 2"/>
          <p:cNvSpPr>
            <a:spLocks noGrp="1"/>
          </p:cNvSpPr>
          <p:nvPr>
            <p:ph type="body" sz="quarter" idx="13"/>
          </p:nvPr>
        </p:nvSpPr>
        <p:spPr/>
        <p:txBody>
          <a:bodyPr/>
          <a:lstStyle/>
          <a:p>
            <a:pPr>
              <a:defRPr/>
            </a:pPr>
            <a:r>
              <a:rPr lang="en-US" dirty="0" err="1" smtClean="0"/>
              <a:t>JQuery</a:t>
            </a:r>
            <a:r>
              <a:rPr lang="en-US" dirty="0" smtClean="0"/>
              <a:t>-like </a:t>
            </a:r>
            <a:r>
              <a:rPr lang="en-US" dirty="0"/>
              <a:t>expressions provide a concise and effective way to </a:t>
            </a:r>
            <a:r>
              <a:rPr lang="en-US" dirty="0" smtClean="0"/>
              <a:t>navigate the DOM</a:t>
            </a:r>
          </a:p>
          <a:p>
            <a:pPr marL="39688" indent="0">
              <a:buFont typeface="Arial" charset="0"/>
              <a:buNone/>
              <a:defRPr/>
            </a:pPr>
            <a:endParaRPr lang="en-US" sz="1800" dirty="0">
              <a:latin typeface="Courier New"/>
              <a:cs typeface="Courier New"/>
            </a:endParaRPr>
          </a:p>
          <a:p>
            <a:pPr marL="39688" indent="0">
              <a:buFont typeface="Arial" charset="0"/>
              <a:buNone/>
              <a:defRPr/>
            </a:pPr>
            <a:r>
              <a:rPr lang="en-US" sz="1800" dirty="0">
                <a:solidFill>
                  <a:srgbClr val="000000"/>
                </a:solidFill>
                <a:latin typeface="Monaco"/>
                <a:ea typeface="Monaco"/>
                <a:cs typeface="Monaco"/>
              </a:rPr>
              <a:t>	$(</a:t>
            </a:r>
            <a:r>
              <a:rPr lang="en-US" sz="1800" dirty="0">
                <a:solidFill>
                  <a:srgbClr val="FF2AD3"/>
                </a:solidFill>
                <a:latin typeface="Monaco"/>
                <a:ea typeface="Monaco"/>
                <a:cs typeface="Monaco"/>
              </a:rPr>
              <a:t>"p"</a:t>
            </a:r>
            <a:r>
              <a:rPr lang="en-US" sz="1800" dirty="0">
                <a:solidFill>
                  <a:srgbClr val="000000"/>
                </a:solidFill>
                <a:latin typeface="Monaco"/>
                <a:ea typeface="Monaco"/>
                <a:cs typeface="Monaco"/>
              </a:rPr>
              <a:t>, text: </a:t>
            </a:r>
            <a:r>
              <a:rPr lang="en-US" sz="1800" dirty="0">
                <a:solidFill>
                  <a:srgbClr val="2220C8"/>
                </a:solidFill>
                <a:latin typeface="Monaco"/>
                <a:ea typeface="Monaco"/>
                <a:cs typeface="Monaco"/>
              </a:rPr>
              <a:t>contains</a:t>
            </a:r>
            <a:r>
              <a:rPr lang="en-US" sz="1800" dirty="0">
                <a:solidFill>
                  <a:srgbClr val="000000"/>
                </a:solidFill>
                <a:latin typeface="Monaco"/>
                <a:ea typeface="Monaco"/>
                <a:cs typeface="Monaco"/>
              </a:rPr>
              <a:t>(</a:t>
            </a:r>
            <a:r>
              <a:rPr lang="en-US" sz="1800" dirty="0">
                <a:solidFill>
                  <a:srgbClr val="FF2AD3"/>
                </a:solidFill>
                <a:latin typeface="Monaco"/>
                <a:ea typeface="Monaco"/>
                <a:cs typeface="Monaco"/>
              </a:rPr>
              <a:t>”Timecard"</a:t>
            </a:r>
            <a:r>
              <a:rPr lang="en-US" sz="1800" dirty="0">
                <a:solidFill>
                  <a:srgbClr val="000000"/>
                </a:solidFill>
                <a:latin typeface="Monaco"/>
                <a:ea typeface="Monaco"/>
                <a:cs typeface="Monaco"/>
              </a:rPr>
              <a:t>))</a:t>
            </a:r>
          </a:p>
          <a:p>
            <a:pPr marL="39688" indent="0">
              <a:buFont typeface="Arial" charset="0"/>
              <a:buNone/>
              <a:defRPr/>
            </a:pPr>
            <a:r>
              <a:rPr lang="en-US" sz="1800" dirty="0">
                <a:solidFill>
                  <a:srgbClr val="000000"/>
                </a:solidFill>
                <a:latin typeface="Monaco"/>
                <a:ea typeface="Monaco"/>
                <a:cs typeface="Monaco"/>
              </a:rPr>
              <a:t>	</a:t>
            </a:r>
            <a:r>
              <a:rPr lang="en-US" sz="1800" u="sng" dirty="0" smtClean="0">
                <a:solidFill>
                  <a:srgbClr val="000000"/>
                </a:solidFill>
                <a:latin typeface="Monaco"/>
                <a:ea typeface="Monaco"/>
                <a:cs typeface="Monaco"/>
              </a:rPr>
              <a:t>$</a:t>
            </a:r>
            <a:r>
              <a:rPr lang="en-US" sz="1800" dirty="0">
                <a:solidFill>
                  <a:srgbClr val="000000"/>
                </a:solidFill>
                <a:latin typeface="Monaco"/>
                <a:ea typeface="Monaco"/>
                <a:cs typeface="Monaco"/>
              </a:rPr>
              <a:t>(</a:t>
            </a:r>
            <a:r>
              <a:rPr lang="en-US" sz="1800" dirty="0" smtClean="0">
                <a:solidFill>
                  <a:srgbClr val="FF2AD3"/>
                </a:solidFill>
                <a:latin typeface="Monaco"/>
                <a:ea typeface="Monaco"/>
                <a:cs typeface="Monaco"/>
              </a:rPr>
              <a:t>"input"</a:t>
            </a:r>
            <a:r>
              <a:rPr lang="en-US" sz="1800" dirty="0">
                <a:solidFill>
                  <a:srgbClr val="000000"/>
                </a:solidFill>
                <a:latin typeface="Monaco"/>
                <a:ea typeface="Monaco"/>
                <a:cs typeface="Monaco"/>
              </a:rPr>
              <a:t>, name: </a:t>
            </a:r>
            <a:r>
              <a:rPr lang="en-US" sz="1800" dirty="0" smtClean="0">
                <a:solidFill>
                  <a:srgbClr val="FF2AD3"/>
                </a:solidFill>
                <a:latin typeface="Monaco"/>
                <a:ea typeface="Monaco"/>
                <a:cs typeface="Monaco"/>
              </a:rPr>
              <a:t>"username"</a:t>
            </a:r>
            <a:r>
              <a:rPr lang="en-US" sz="1800" dirty="0">
                <a:solidFill>
                  <a:srgbClr val="000000"/>
                </a:solidFill>
                <a:latin typeface="Monaco"/>
                <a:ea typeface="Monaco"/>
                <a:cs typeface="Monaco"/>
              </a:rPr>
              <a:t>).</a:t>
            </a:r>
            <a:r>
              <a:rPr lang="en-US" sz="1800" dirty="0" smtClean="0">
                <a:solidFill>
                  <a:srgbClr val="2220C8"/>
                </a:solidFill>
                <a:latin typeface="Monaco"/>
                <a:ea typeface="Monaco"/>
                <a:cs typeface="Monaco"/>
              </a:rPr>
              <a:t>value</a:t>
            </a:r>
            <a:r>
              <a:rPr lang="en-US" sz="1800" dirty="0">
                <a:solidFill>
                  <a:srgbClr val="000000"/>
                </a:solidFill>
                <a:latin typeface="Monaco"/>
                <a:ea typeface="Monaco"/>
                <a:cs typeface="Monaco"/>
              </a:rPr>
              <a:t>(</a:t>
            </a:r>
            <a:r>
              <a:rPr lang="en-US" sz="1800" dirty="0" smtClean="0">
                <a:solidFill>
                  <a:srgbClr val="FF2AD3"/>
                </a:solidFill>
                <a:latin typeface="Monaco"/>
                <a:ea typeface="Monaco"/>
                <a:cs typeface="Monaco"/>
              </a:rPr>
              <a:t>"</a:t>
            </a:r>
            <a:r>
              <a:rPr lang="en-US" sz="1800" dirty="0" err="1" smtClean="0">
                <a:solidFill>
                  <a:srgbClr val="FF2AD3"/>
                </a:solidFill>
                <a:latin typeface="Monaco"/>
                <a:ea typeface="Monaco"/>
                <a:cs typeface="Monaco"/>
              </a:rPr>
              <a:t>bjorn</a:t>
            </a:r>
            <a:r>
              <a:rPr lang="en-US" sz="1800" dirty="0" smtClean="0">
                <a:solidFill>
                  <a:srgbClr val="FF2AD3"/>
                </a:solidFill>
                <a:latin typeface="Monaco"/>
                <a:ea typeface="Monaco"/>
                <a:cs typeface="Monaco"/>
              </a:rPr>
              <a:t>"</a:t>
            </a:r>
            <a:r>
              <a:rPr lang="en-US" sz="1800" dirty="0" smtClean="0">
                <a:solidFill>
                  <a:srgbClr val="000000"/>
                </a:solidFill>
                <a:latin typeface="Monaco"/>
                <a:ea typeface="Monaco"/>
                <a:cs typeface="Monaco"/>
              </a:rPr>
              <a:t>)</a:t>
            </a:r>
          </a:p>
          <a:p>
            <a:pPr marL="39688" indent="0">
              <a:buFont typeface="Arial" charset="0"/>
              <a:buNone/>
              <a:defRPr/>
            </a:pPr>
            <a:r>
              <a:rPr lang="en-US" sz="1800" dirty="0" smtClean="0">
                <a:solidFill>
                  <a:srgbClr val="000000"/>
                </a:solidFill>
                <a:latin typeface="Monaco"/>
                <a:ea typeface="Monaco"/>
                <a:cs typeface="Monaco"/>
              </a:rPr>
              <a:t>	</a:t>
            </a:r>
            <a:r>
              <a:rPr lang="en-US" sz="1800" u="sng" dirty="0" smtClean="0">
                <a:solidFill>
                  <a:srgbClr val="000000"/>
                </a:solidFill>
                <a:latin typeface="Monaco" charset="0"/>
                <a:ea typeface="ＭＳ Ｐゴシック" charset="0"/>
                <a:cs typeface="Monaco" charset="0"/>
              </a:rPr>
              <a:t>$</a:t>
            </a:r>
            <a:r>
              <a:rPr lang="en-US" sz="1800" dirty="0" smtClean="0">
                <a:solidFill>
                  <a:srgbClr val="000000"/>
                </a:solidFill>
                <a:latin typeface="Monaco" charset="0"/>
                <a:ea typeface="ＭＳ Ｐゴシック" charset="0"/>
                <a:cs typeface="Monaco" charset="0"/>
              </a:rPr>
              <a:t>(</a:t>
            </a:r>
            <a:r>
              <a:rPr lang="en-US" sz="1800" dirty="0" smtClean="0">
                <a:solidFill>
                  <a:srgbClr val="FF2AD3"/>
                </a:solidFill>
                <a:latin typeface="Monaco" charset="0"/>
                <a:ea typeface="ＭＳ Ｐゴシック" charset="0"/>
                <a:cs typeface="Monaco" charset="0"/>
              </a:rPr>
              <a:t>"</a:t>
            </a:r>
            <a:r>
              <a:rPr lang="en-US" sz="1800" dirty="0" err="1" smtClean="0">
                <a:solidFill>
                  <a:srgbClr val="FF2AD3"/>
                </a:solidFill>
                <a:latin typeface="Monaco" charset="0"/>
                <a:ea typeface="ＭＳ Ｐゴシック" charset="0"/>
                <a:cs typeface="Monaco" charset="0"/>
              </a:rPr>
              <a:t>div.message</a:t>
            </a:r>
            <a:r>
              <a:rPr lang="en-US" sz="1800" dirty="0" smtClean="0">
                <a:solidFill>
                  <a:srgbClr val="FF2AD3"/>
                </a:solidFill>
                <a:latin typeface="Monaco" charset="0"/>
                <a:ea typeface="ＭＳ Ｐゴシック" charset="0"/>
                <a:cs typeface="Monaco" charset="0"/>
              </a:rPr>
              <a:t>"</a:t>
            </a:r>
            <a:r>
              <a:rPr lang="en-US" sz="1800" dirty="0" smtClean="0">
                <a:solidFill>
                  <a:srgbClr val="000000"/>
                </a:solidFill>
                <a:latin typeface="Monaco" charset="0"/>
                <a:ea typeface="ＭＳ Ｐゴシック" charset="0"/>
                <a:cs typeface="Monaco" charset="0"/>
              </a:rPr>
              <a:t>).text()</a:t>
            </a:r>
          </a:p>
          <a:p>
            <a:pPr marL="39688" indent="0">
              <a:buFont typeface="Arial" charset="0"/>
              <a:buNone/>
              <a:defRPr/>
            </a:pPr>
            <a:r>
              <a:rPr lang="en-US" sz="1800" dirty="0">
                <a:solidFill>
                  <a:srgbClr val="000000"/>
                </a:solidFill>
                <a:latin typeface="Monaco" charset="0"/>
                <a:ea typeface="ＭＳ Ｐゴシック" charset="0"/>
                <a:cs typeface="Monaco" charset="0"/>
              </a:rPr>
              <a:t>	</a:t>
            </a:r>
            <a:endParaRPr lang="en-US" sz="1800" dirty="0" smtClean="0">
              <a:solidFill>
                <a:srgbClr val="000000"/>
              </a:solidFill>
              <a:latin typeface="Monaco"/>
              <a:ea typeface="Monaco"/>
              <a:cs typeface="Monaco"/>
            </a:endParaRPr>
          </a:p>
        </p:txBody>
      </p:sp>
    </p:spTree>
    <p:extLst>
      <p:ext uri="{BB962C8B-B14F-4D97-AF65-F5344CB8AC3E}">
        <p14:creationId xmlns:p14="http://schemas.microsoft.com/office/powerpoint/2010/main" val="3972727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ctrTitle"/>
          </p:nvPr>
        </p:nvSpPr>
        <p:spPr>
          <a:ln/>
        </p:spPr>
        <p:txBody>
          <a:bodyPr rIns="116994"/>
          <a:lstStyle/>
          <a:p>
            <a:pPr marL="40182"/>
            <a:r>
              <a:rPr lang="en-US"/>
              <a:t>Syntax Gotchas: Subtle differences</a:t>
            </a:r>
          </a:p>
        </p:txBody>
      </p:sp>
      <p:sp>
        <p:nvSpPr>
          <p:cNvPr id="11268" name="Rectangle 4"/>
          <p:cNvSpPr>
            <a:spLocks noGrp="1" noChangeArrowheads="1"/>
          </p:cNvSpPr>
          <p:nvPr>
            <p:ph type="body" sz="quarter" idx="13"/>
          </p:nvPr>
        </p:nvSpPr>
        <p:spPr>
          <a:ln/>
        </p:spPr>
        <p:txBody>
          <a:bodyPr rIns="116994"/>
          <a:lstStyle/>
          <a:p>
            <a:r>
              <a:rPr lang="en-US" dirty="0"/>
              <a:t>Array literals:</a:t>
            </a:r>
            <a:r>
              <a:rPr lang="en-US" dirty="0">
                <a:latin typeface="ＭＳ Ｐゴシック" charset="0"/>
                <a:ea typeface="ＭＳ Ｐゴシック" charset="0"/>
                <a:cs typeface="ＭＳ Ｐゴシック" charset="0"/>
                <a:sym typeface="ＭＳ Ｐゴシック" charset="0"/>
              </a:rPr>
              <a:t/>
            </a:r>
            <a:br>
              <a:rPr lang="en-US" dirty="0">
                <a:latin typeface="ＭＳ Ｐゴシック" charset="0"/>
                <a:ea typeface="ＭＳ Ｐゴシック" charset="0"/>
                <a:cs typeface="ＭＳ Ｐゴシック" charset="0"/>
                <a:sym typeface="ＭＳ Ｐゴシック" charset="0"/>
              </a:rPr>
            </a:br>
            <a:r>
              <a:rPr lang="en-US" sz="2000" dirty="0"/>
              <a:t>Java</a:t>
            </a:r>
            <a:r>
              <a:rPr lang="en-US" sz="2400" dirty="0"/>
              <a:t>:		</a:t>
            </a:r>
            <a:r>
              <a:rPr lang="en-US" sz="1600" dirty="0">
                <a:latin typeface="Courier New Bold" charset="0"/>
                <a:cs typeface="Courier New Bold" charset="0"/>
                <a:sym typeface="Courier New Bold" charset="0"/>
              </a:rPr>
              <a:t>String[] languages = </a:t>
            </a:r>
            <a:r>
              <a:rPr lang="en-US" sz="1600" dirty="0" smtClean="0">
                <a:latin typeface="Courier New Bold" charset="0"/>
                <a:cs typeface="Courier New Bold" charset="0"/>
                <a:sym typeface="Courier New Bold" charset="0"/>
              </a:rPr>
              <a:t>{</a:t>
            </a:r>
            <a:r>
              <a:rPr lang="sv-SE" sz="1600" dirty="0" smtClean="0">
                <a:latin typeface="Arial"/>
                <a:cs typeface="Courier New Bold" charset="0"/>
                <a:sym typeface="Courier New Bold" charset="0"/>
              </a:rPr>
              <a:t>"</a:t>
            </a:r>
            <a:r>
              <a:rPr lang="en-US" sz="1600" dirty="0" smtClean="0">
                <a:latin typeface="Courier New Bold" charset="0"/>
                <a:cs typeface="Courier New Bold" charset="0"/>
                <a:sym typeface="Courier New Bold" charset="0"/>
              </a:rPr>
              <a:t>java</a:t>
            </a:r>
            <a:r>
              <a:rPr lang="sv-SE" sz="1600" dirty="0">
                <a:latin typeface="Arial"/>
                <a:cs typeface="Courier New Bold" charset="0"/>
                <a:sym typeface="Courier New Bold" charset="0"/>
              </a:rPr>
              <a:t>"</a:t>
            </a:r>
            <a:r>
              <a:rPr lang="en-US" sz="1600" dirty="0" smtClean="0">
                <a:latin typeface="Courier New Bold" charset="0"/>
                <a:cs typeface="Courier New Bold" charset="0"/>
                <a:sym typeface="Courier New Bold" charset="0"/>
              </a:rPr>
              <a:t>, </a:t>
            </a:r>
            <a:r>
              <a:rPr lang="sv-SE" sz="1600" dirty="0">
                <a:latin typeface="Arial"/>
                <a:cs typeface="Courier New Bold" charset="0"/>
                <a:sym typeface="Courier New Bold" charset="0"/>
              </a:rPr>
              <a:t>"</a:t>
            </a:r>
            <a:r>
              <a:rPr lang="en-US" sz="1600" dirty="0" smtClean="0">
                <a:latin typeface="Courier New Bold" charset="0"/>
                <a:cs typeface="Courier New Bold" charset="0"/>
                <a:sym typeface="Courier New Bold" charset="0"/>
              </a:rPr>
              <a:t>groovy</a:t>
            </a:r>
            <a:r>
              <a:rPr lang="sv-SE" sz="1600" dirty="0">
                <a:latin typeface="Arial"/>
                <a:cs typeface="Courier New Bold" charset="0"/>
                <a:sym typeface="Courier New Bold" charset="0"/>
              </a:rPr>
              <a:t>"</a:t>
            </a:r>
            <a:r>
              <a:rPr lang="en-US" sz="1600" dirty="0" smtClean="0">
                <a:latin typeface="Courier New Bold" charset="0"/>
                <a:cs typeface="Courier New Bold" charset="0"/>
                <a:sym typeface="Courier New Bold" charset="0"/>
              </a:rPr>
              <a:t>, </a:t>
            </a:r>
            <a:r>
              <a:rPr lang="sv-SE" sz="1600" dirty="0">
                <a:latin typeface="Arial"/>
                <a:cs typeface="Courier New Bold" charset="0"/>
                <a:sym typeface="Courier New Bold" charset="0"/>
              </a:rPr>
              <a:t>"</a:t>
            </a:r>
            <a:r>
              <a:rPr lang="en-US" sz="1600" dirty="0" err="1" smtClean="0">
                <a:latin typeface="Courier New Bold" charset="0"/>
                <a:cs typeface="Courier New Bold" charset="0"/>
                <a:sym typeface="Courier New Bold" charset="0"/>
              </a:rPr>
              <a:t>perl</a:t>
            </a:r>
            <a:r>
              <a:rPr lang="sv-SE" sz="1600" dirty="0">
                <a:latin typeface="Arial"/>
                <a:cs typeface="Courier New Bold" charset="0"/>
                <a:sym typeface="Courier New Bold" charset="0"/>
              </a:rPr>
              <a:t>"</a:t>
            </a:r>
            <a:r>
              <a:rPr lang="en-US" sz="1600" dirty="0" smtClean="0">
                <a:latin typeface="Courier New Bold" charset="0"/>
                <a:cs typeface="Courier New Bold" charset="0"/>
                <a:sym typeface="Courier New Bold" charset="0"/>
              </a:rPr>
              <a:t>}</a:t>
            </a:r>
            <a:r>
              <a:rPr lang="en-US" sz="1600" dirty="0">
                <a:latin typeface="Courier New Bold" charset="0"/>
                <a:cs typeface="Courier New Bold" charset="0"/>
                <a:sym typeface="Courier New Bold" charset="0"/>
              </a:rPr>
              <a:t>;</a:t>
            </a:r>
            <a:r>
              <a:rPr lang="en-US" sz="1600" dirty="0">
                <a:latin typeface="ＭＳ Ｐゴシック" charset="0"/>
                <a:ea typeface="ＭＳ Ｐゴシック" charset="0"/>
                <a:cs typeface="ＭＳ Ｐゴシック" charset="0"/>
                <a:sym typeface="ＭＳ Ｐゴシック" charset="0"/>
              </a:rPr>
              <a:t/>
            </a:r>
            <a:br>
              <a:rPr lang="en-US" sz="1600" dirty="0">
                <a:latin typeface="ＭＳ Ｐゴシック" charset="0"/>
                <a:ea typeface="ＭＳ Ｐゴシック" charset="0"/>
                <a:cs typeface="ＭＳ Ｐゴシック" charset="0"/>
                <a:sym typeface="ＭＳ Ｐゴシック" charset="0"/>
              </a:rPr>
            </a:br>
            <a:r>
              <a:rPr lang="en-US" sz="2000" dirty="0"/>
              <a:t>Groovy</a:t>
            </a:r>
            <a:r>
              <a:rPr lang="en-US" sz="2400" dirty="0"/>
              <a:t>:	</a:t>
            </a:r>
            <a:r>
              <a:rPr lang="en-US" sz="1600" dirty="0">
                <a:latin typeface="Courier New Bold" charset="0"/>
                <a:cs typeface="Courier New Bold" charset="0"/>
                <a:sym typeface="Courier New Bold" charset="0"/>
              </a:rPr>
              <a:t>String[] languages = </a:t>
            </a:r>
            <a:r>
              <a:rPr lang="en-US" sz="1600" dirty="0" smtClean="0">
                <a:latin typeface="Courier New Bold" charset="0"/>
                <a:cs typeface="Courier New Bold" charset="0"/>
                <a:sym typeface="Courier New Bold" charset="0"/>
              </a:rPr>
              <a:t>[</a:t>
            </a:r>
            <a:r>
              <a:rPr lang="sv-SE" sz="1600" dirty="0">
                <a:latin typeface="Arial"/>
                <a:cs typeface="Courier New Bold" charset="0"/>
                <a:sym typeface="Courier New Bold" charset="0"/>
              </a:rPr>
              <a:t>"</a:t>
            </a:r>
            <a:r>
              <a:rPr lang="en-US" sz="1600" dirty="0" smtClean="0">
                <a:latin typeface="Courier New Bold" charset="0"/>
                <a:cs typeface="Courier New Bold" charset="0"/>
                <a:sym typeface="Courier New Bold" charset="0"/>
              </a:rPr>
              <a:t>java</a:t>
            </a:r>
            <a:r>
              <a:rPr lang="sv-SE" sz="1600" dirty="0">
                <a:latin typeface="Arial"/>
                <a:cs typeface="Courier New Bold" charset="0"/>
                <a:sym typeface="Courier New Bold" charset="0"/>
              </a:rPr>
              <a:t>"</a:t>
            </a:r>
            <a:r>
              <a:rPr lang="en-US" sz="1600" dirty="0" smtClean="0">
                <a:latin typeface="Courier New Bold" charset="0"/>
                <a:cs typeface="Courier New Bold" charset="0"/>
                <a:sym typeface="Courier New Bold" charset="0"/>
              </a:rPr>
              <a:t>, </a:t>
            </a:r>
            <a:r>
              <a:rPr lang="sv-SE" sz="1600" dirty="0">
                <a:latin typeface="Arial"/>
                <a:cs typeface="Courier New Bold" charset="0"/>
                <a:sym typeface="Courier New Bold" charset="0"/>
              </a:rPr>
              <a:t>"</a:t>
            </a:r>
            <a:r>
              <a:rPr lang="en-US" sz="1600" dirty="0" smtClean="0">
                <a:latin typeface="Courier New Bold" charset="0"/>
                <a:cs typeface="Courier New Bold" charset="0"/>
                <a:sym typeface="Courier New Bold" charset="0"/>
              </a:rPr>
              <a:t>groovy</a:t>
            </a:r>
            <a:r>
              <a:rPr lang="sv-SE" sz="1600" dirty="0">
                <a:latin typeface="Arial"/>
                <a:cs typeface="Courier New Bold" charset="0"/>
                <a:sym typeface="Courier New Bold" charset="0"/>
              </a:rPr>
              <a:t>"</a:t>
            </a:r>
            <a:r>
              <a:rPr lang="en-US" sz="1600" dirty="0" smtClean="0">
                <a:latin typeface="Courier New Bold" charset="0"/>
                <a:cs typeface="Courier New Bold" charset="0"/>
                <a:sym typeface="Courier New Bold" charset="0"/>
              </a:rPr>
              <a:t>, </a:t>
            </a:r>
            <a:r>
              <a:rPr lang="sv-SE" sz="1600" dirty="0">
                <a:latin typeface="Arial"/>
                <a:cs typeface="Courier New Bold" charset="0"/>
                <a:sym typeface="Courier New Bold" charset="0"/>
              </a:rPr>
              <a:t>"</a:t>
            </a:r>
            <a:r>
              <a:rPr lang="en-US" sz="1600" dirty="0" err="1" smtClean="0">
                <a:latin typeface="Courier New Bold" charset="0"/>
                <a:cs typeface="Courier New Bold" charset="0"/>
                <a:sym typeface="Courier New Bold" charset="0"/>
              </a:rPr>
              <a:t>perl</a:t>
            </a:r>
            <a:r>
              <a:rPr lang="sv-SE" sz="1600" dirty="0">
                <a:latin typeface="Arial"/>
                <a:cs typeface="Courier New Bold" charset="0"/>
                <a:sym typeface="Courier New Bold" charset="0"/>
              </a:rPr>
              <a:t>"</a:t>
            </a:r>
            <a:r>
              <a:rPr lang="en-US" sz="1600" dirty="0" smtClean="0">
                <a:latin typeface="Courier New Bold" charset="0"/>
                <a:cs typeface="Courier New Bold" charset="0"/>
                <a:sym typeface="Courier New Bold" charset="0"/>
              </a:rPr>
              <a:t>]</a:t>
            </a:r>
            <a:endParaRPr lang="en-US" sz="1600" dirty="0">
              <a:latin typeface="Courier New Bold" charset="0"/>
              <a:ea typeface="ヒラギノ角ゴ ProN W6" charset="0"/>
              <a:cs typeface="ヒラギノ角ゴ ProN W6" charset="0"/>
              <a:sym typeface="Courier New Bold" charset="0"/>
            </a:endParaRPr>
          </a:p>
          <a:p>
            <a:r>
              <a:rPr lang="en-US" dirty="0"/>
              <a:t>Equals and identity:</a:t>
            </a:r>
            <a:r>
              <a:rPr lang="en-US" dirty="0">
                <a:latin typeface="ＭＳ Ｐゴシック" charset="0"/>
                <a:ea typeface="ＭＳ Ｐゴシック" charset="0"/>
                <a:cs typeface="ＭＳ Ｐゴシック" charset="0"/>
                <a:sym typeface="ＭＳ Ｐゴシック" charset="0"/>
              </a:rPr>
              <a:t/>
            </a:r>
            <a:br>
              <a:rPr lang="en-US" dirty="0">
                <a:latin typeface="ＭＳ Ｐゴシック" charset="0"/>
                <a:ea typeface="ＭＳ Ｐゴシック" charset="0"/>
                <a:cs typeface="ＭＳ Ｐゴシック" charset="0"/>
                <a:sym typeface="ＭＳ Ｐゴシック" charset="0"/>
              </a:rPr>
            </a:br>
            <a:r>
              <a:rPr lang="en-US" sz="2000" dirty="0"/>
              <a:t>Java</a:t>
            </a:r>
            <a:r>
              <a:rPr lang="en-US" sz="2400" dirty="0"/>
              <a:t>:		 	</a:t>
            </a:r>
            <a:r>
              <a:rPr lang="en-US" dirty="0" err="1">
                <a:latin typeface="Courier New Bold" charset="0"/>
                <a:cs typeface="Courier New Bold" charset="0"/>
                <a:sym typeface="Courier New Bold" charset="0"/>
              </a:rPr>
              <a:t>x.equals</a:t>
            </a:r>
            <a:r>
              <a:rPr lang="en-US" dirty="0">
                <a:latin typeface="Courier New Bold" charset="0"/>
                <a:cs typeface="Courier New Bold" charset="0"/>
                <a:sym typeface="Courier New Bold" charset="0"/>
              </a:rPr>
              <a:t>(y)</a:t>
            </a:r>
            <a:r>
              <a:rPr lang="en-US" sz="2400" dirty="0"/>
              <a:t> 	</a:t>
            </a:r>
            <a:r>
              <a:rPr lang="en-US" sz="2000" dirty="0"/>
              <a:t>Java:</a:t>
            </a:r>
            <a:r>
              <a:rPr lang="en-US" sz="2400" dirty="0"/>
              <a:t>		</a:t>
            </a:r>
            <a:r>
              <a:rPr lang="en-US" dirty="0">
                <a:latin typeface="Courier New Bold" charset="0"/>
                <a:cs typeface="Courier New Bold" charset="0"/>
                <a:sym typeface="Courier New Bold" charset="0"/>
              </a:rPr>
              <a:t>x == y</a:t>
            </a:r>
            <a:r>
              <a:rPr lang="en-US" dirty="0">
                <a:latin typeface="ＭＳ Ｐゴシック" charset="0"/>
                <a:ea typeface="ＭＳ Ｐゴシック" charset="0"/>
                <a:cs typeface="ＭＳ Ｐゴシック" charset="0"/>
                <a:sym typeface="ＭＳ Ｐゴシック" charset="0"/>
              </a:rPr>
              <a:t/>
            </a:r>
            <a:br>
              <a:rPr lang="en-US" dirty="0">
                <a:latin typeface="ＭＳ Ｐゴシック" charset="0"/>
                <a:ea typeface="ＭＳ Ｐゴシック" charset="0"/>
                <a:cs typeface="ＭＳ Ｐゴシック" charset="0"/>
                <a:sym typeface="ＭＳ Ｐゴシック" charset="0"/>
              </a:rPr>
            </a:br>
            <a:r>
              <a:rPr lang="en-US" sz="2000" dirty="0"/>
              <a:t>Groovy</a:t>
            </a:r>
            <a:r>
              <a:rPr lang="en-US" sz="2400" dirty="0"/>
              <a:t>:		</a:t>
            </a:r>
            <a:r>
              <a:rPr lang="en-US" dirty="0">
                <a:latin typeface="Courier New Bold" charset="0"/>
                <a:cs typeface="Courier New Bold" charset="0"/>
                <a:sym typeface="Courier New Bold" charset="0"/>
              </a:rPr>
              <a:t>x == y</a:t>
            </a:r>
            <a:r>
              <a:rPr lang="en-US" sz="2400" dirty="0"/>
              <a:t>			</a:t>
            </a:r>
            <a:r>
              <a:rPr lang="en-US" sz="2000" dirty="0"/>
              <a:t>Groovy</a:t>
            </a:r>
            <a:r>
              <a:rPr lang="en-US" sz="2400" dirty="0"/>
              <a:t> :	 	</a:t>
            </a:r>
            <a:r>
              <a:rPr lang="en-US" dirty="0" err="1">
                <a:latin typeface="Courier New Bold" charset="0"/>
                <a:cs typeface="Courier New Bold" charset="0"/>
                <a:sym typeface="Courier New Bold" charset="0"/>
              </a:rPr>
              <a:t>x.is</a:t>
            </a:r>
            <a:r>
              <a:rPr lang="en-US" dirty="0">
                <a:latin typeface="Courier New Bold" charset="0"/>
                <a:cs typeface="Courier New Bold" charset="0"/>
                <a:sym typeface="Courier New Bold" charset="0"/>
              </a:rPr>
              <a:t>(y)</a:t>
            </a:r>
            <a:r>
              <a:rPr lang="en-US" dirty="0">
                <a:latin typeface="ＭＳ Ｐゴシック" charset="0"/>
                <a:ea typeface="ＭＳ Ｐゴシック" charset="0"/>
                <a:cs typeface="ＭＳ Ｐゴシック" charset="0"/>
                <a:sym typeface="ＭＳ Ｐゴシック" charset="0"/>
              </a:rPr>
              <a:t/>
            </a:r>
            <a:br>
              <a:rPr lang="en-US" dirty="0">
                <a:latin typeface="ＭＳ Ｐゴシック" charset="0"/>
                <a:ea typeface="ＭＳ Ｐゴシック" charset="0"/>
                <a:cs typeface="ＭＳ Ｐゴシック" charset="0"/>
                <a:sym typeface="ＭＳ Ｐゴシック" charset="0"/>
              </a:rPr>
            </a:br>
            <a:r>
              <a:rPr lang="en-US" dirty="0">
                <a:latin typeface="ＭＳ Ｐゴシック" charset="0"/>
                <a:ea typeface="ＭＳ Ｐゴシック" charset="0"/>
                <a:cs typeface="ＭＳ Ｐゴシック" charset="0"/>
                <a:sym typeface="ＭＳ Ｐゴシック" charset="0"/>
              </a:rPr>
              <a:t/>
            </a:r>
            <a:br>
              <a:rPr lang="en-US" dirty="0">
                <a:latin typeface="ＭＳ Ｐゴシック" charset="0"/>
                <a:ea typeface="ＭＳ Ｐゴシック" charset="0"/>
                <a:cs typeface="ＭＳ Ｐゴシック" charset="0"/>
                <a:sym typeface="ＭＳ Ｐゴシック" charset="0"/>
              </a:rPr>
            </a:br>
            <a:endParaRPr lang="en-US" dirty="0">
              <a:latin typeface="ＭＳ Ｐゴシック" charset="0"/>
              <a:ea typeface="ＭＳ Ｐゴシック" charset="0"/>
              <a:cs typeface="ＭＳ Ｐゴシック" charset="0"/>
              <a:sym typeface="ＭＳ Ｐゴシック" charset="0"/>
            </a:endParaRPr>
          </a:p>
        </p:txBody>
      </p:sp>
    </p:spTree>
    <p:extLst>
      <p:ext uri="{BB962C8B-B14F-4D97-AF65-F5344CB8AC3E}">
        <p14:creationId xmlns:p14="http://schemas.microsoft.com/office/powerpoint/2010/main" val="1117320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Cambria Bold" charset="0"/>
                <a:ea typeface="ＭＳ Ｐゴシック" charset="0"/>
              </a:rPr>
              <a:t>Page Objects</a:t>
            </a:r>
          </a:p>
        </p:txBody>
      </p:sp>
      <p:sp>
        <p:nvSpPr>
          <p:cNvPr id="3" name="Content Placeholder 2"/>
          <p:cNvSpPr>
            <a:spLocks noGrp="1"/>
          </p:cNvSpPr>
          <p:nvPr>
            <p:ph type="body" sz="quarter" idx="13"/>
          </p:nvPr>
        </p:nvSpPr>
        <p:spPr/>
        <p:txBody>
          <a:bodyPr/>
          <a:lstStyle/>
          <a:p>
            <a:pPr>
              <a:defRPr/>
            </a:pPr>
            <a:r>
              <a:rPr lang="en-US" dirty="0" smtClean="0"/>
              <a:t>Use proper object-orientation techniques to avoid brittleness and duplication</a:t>
            </a:r>
          </a:p>
          <a:p>
            <a:pPr marL="39688" indent="0">
              <a:buFont typeface="Arial" charset="0"/>
              <a:buNone/>
              <a:defRPr/>
            </a:pPr>
            <a:endParaRPr lang="en-US" sz="1800" dirty="0">
              <a:latin typeface="Courier New"/>
              <a:cs typeface="Courier New"/>
            </a:endParaRPr>
          </a:p>
          <a:p>
            <a:pPr marL="39688" indent="0">
              <a:buFont typeface="Arial" charset="0"/>
              <a:buNone/>
              <a:defRPr/>
            </a:pPr>
            <a:r>
              <a:rPr lang="en-US" sz="1800" dirty="0">
                <a:solidFill>
                  <a:srgbClr val="000000"/>
                </a:solidFill>
                <a:latin typeface="Monaco"/>
                <a:ea typeface="Monaco"/>
                <a:cs typeface="Monaco"/>
              </a:rPr>
              <a:t>	</a:t>
            </a:r>
            <a:r>
              <a:rPr lang="en-US" sz="1800" u="sng" dirty="0" smtClean="0">
                <a:solidFill>
                  <a:srgbClr val="000000"/>
                </a:solidFill>
                <a:latin typeface="Monaco"/>
                <a:ea typeface="Monaco"/>
                <a:cs typeface="Monaco"/>
              </a:rPr>
              <a:t>$</a:t>
            </a:r>
            <a:r>
              <a:rPr lang="en-US" sz="1800" dirty="0">
                <a:solidFill>
                  <a:srgbClr val="000000"/>
                </a:solidFill>
                <a:latin typeface="Monaco"/>
                <a:ea typeface="Monaco"/>
                <a:cs typeface="Monaco"/>
              </a:rPr>
              <a:t>(</a:t>
            </a:r>
            <a:r>
              <a:rPr lang="en-US" sz="1800" dirty="0" smtClean="0">
                <a:solidFill>
                  <a:srgbClr val="FF2AD3"/>
                </a:solidFill>
                <a:latin typeface="Monaco"/>
                <a:ea typeface="Monaco"/>
                <a:cs typeface="Monaco"/>
              </a:rPr>
              <a:t>"input"</a:t>
            </a:r>
            <a:r>
              <a:rPr lang="en-US" sz="1800" dirty="0">
                <a:solidFill>
                  <a:srgbClr val="000000"/>
                </a:solidFill>
                <a:latin typeface="Monaco"/>
                <a:ea typeface="Monaco"/>
                <a:cs typeface="Monaco"/>
              </a:rPr>
              <a:t>, name: </a:t>
            </a:r>
            <a:r>
              <a:rPr lang="en-US" sz="1800" dirty="0" smtClean="0">
                <a:solidFill>
                  <a:srgbClr val="FF2AD3"/>
                </a:solidFill>
                <a:latin typeface="Monaco"/>
                <a:ea typeface="Monaco"/>
                <a:cs typeface="Monaco"/>
              </a:rPr>
              <a:t>"username"</a:t>
            </a:r>
            <a:r>
              <a:rPr lang="en-US" sz="1800" dirty="0">
                <a:solidFill>
                  <a:srgbClr val="000000"/>
                </a:solidFill>
                <a:latin typeface="Monaco"/>
                <a:ea typeface="Monaco"/>
                <a:cs typeface="Monaco"/>
              </a:rPr>
              <a:t>).</a:t>
            </a:r>
            <a:r>
              <a:rPr lang="en-US" sz="1800" dirty="0" smtClean="0">
                <a:solidFill>
                  <a:srgbClr val="2220C8"/>
                </a:solidFill>
                <a:latin typeface="Monaco"/>
                <a:ea typeface="Monaco"/>
                <a:cs typeface="Monaco"/>
              </a:rPr>
              <a:t>value</a:t>
            </a:r>
            <a:r>
              <a:rPr lang="en-US" sz="1800" dirty="0">
                <a:solidFill>
                  <a:srgbClr val="000000"/>
                </a:solidFill>
                <a:latin typeface="Monaco"/>
                <a:ea typeface="Monaco"/>
                <a:cs typeface="Monaco"/>
              </a:rPr>
              <a:t>(</a:t>
            </a:r>
            <a:r>
              <a:rPr lang="en-US" sz="1800" dirty="0" smtClean="0">
                <a:solidFill>
                  <a:srgbClr val="FF2AD3"/>
                </a:solidFill>
                <a:latin typeface="Monaco"/>
                <a:ea typeface="Monaco"/>
                <a:cs typeface="Monaco"/>
              </a:rPr>
              <a:t>"</a:t>
            </a:r>
            <a:r>
              <a:rPr lang="en-US" sz="1800" dirty="0" err="1" smtClean="0">
                <a:solidFill>
                  <a:srgbClr val="FF2AD3"/>
                </a:solidFill>
                <a:latin typeface="Monaco"/>
                <a:ea typeface="Monaco"/>
                <a:cs typeface="Monaco"/>
              </a:rPr>
              <a:t>bjorn</a:t>
            </a:r>
            <a:r>
              <a:rPr lang="en-US" sz="1800" dirty="0" smtClean="0">
                <a:solidFill>
                  <a:srgbClr val="FF2AD3"/>
                </a:solidFill>
                <a:latin typeface="Monaco"/>
                <a:ea typeface="Monaco"/>
                <a:cs typeface="Monaco"/>
              </a:rPr>
              <a:t>"</a:t>
            </a:r>
            <a:r>
              <a:rPr lang="en-US" sz="1800" dirty="0">
                <a:solidFill>
                  <a:srgbClr val="000000"/>
                </a:solidFill>
                <a:latin typeface="Monaco"/>
                <a:ea typeface="Monaco"/>
                <a:cs typeface="Monaco"/>
              </a:rPr>
              <a:t>)</a:t>
            </a:r>
          </a:p>
          <a:p>
            <a:pPr marL="39688" indent="0">
              <a:buFont typeface="Arial" charset="0"/>
              <a:buNone/>
              <a:defRPr/>
            </a:pPr>
            <a:r>
              <a:rPr lang="en-US" sz="1800" dirty="0">
                <a:solidFill>
                  <a:srgbClr val="000000"/>
                </a:solidFill>
                <a:latin typeface="Monaco"/>
                <a:ea typeface="Monaco"/>
                <a:cs typeface="Monaco"/>
              </a:rPr>
              <a:t>	</a:t>
            </a:r>
            <a:r>
              <a:rPr lang="en-US" sz="1800" u="sng" dirty="0" smtClean="0">
                <a:solidFill>
                  <a:srgbClr val="000000"/>
                </a:solidFill>
                <a:latin typeface="Monaco"/>
                <a:ea typeface="Monaco"/>
                <a:cs typeface="Monaco"/>
              </a:rPr>
              <a:t>$</a:t>
            </a:r>
            <a:r>
              <a:rPr lang="en-US" sz="1800" dirty="0">
                <a:solidFill>
                  <a:srgbClr val="000000"/>
                </a:solidFill>
                <a:latin typeface="Monaco"/>
                <a:ea typeface="Monaco"/>
                <a:cs typeface="Monaco"/>
              </a:rPr>
              <a:t>(</a:t>
            </a:r>
            <a:r>
              <a:rPr lang="en-US" sz="1800" dirty="0" smtClean="0">
                <a:solidFill>
                  <a:srgbClr val="FF2AD3"/>
                </a:solidFill>
                <a:latin typeface="Monaco"/>
                <a:ea typeface="Monaco"/>
                <a:cs typeface="Monaco"/>
              </a:rPr>
              <a:t>"input"</a:t>
            </a:r>
            <a:r>
              <a:rPr lang="en-US" sz="1800" dirty="0">
                <a:solidFill>
                  <a:srgbClr val="000000"/>
                </a:solidFill>
                <a:latin typeface="Monaco"/>
                <a:ea typeface="Monaco"/>
                <a:cs typeface="Monaco"/>
              </a:rPr>
              <a:t>, name: </a:t>
            </a:r>
            <a:r>
              <a:rPr lang="en-US" sz="1800" dirty="0" smtClean="0">
                <a:solidFill>
                  <a:srgbClr val="FF2AD3"/>
                </a:solidFill>
                <a:latin typeface="Monaco"/>
                <a:ea typeface="Monaco"/>
                <a:cs typeface="Monaco"/>
              </a:rPr>
              <a:t>"password"</a:t>
            </a:r>
            <a:r>
              <a:rPr lang="en-US" sz="1800" dirty="0">
                <a:solidFill>
                  <a:srgbClr val="000000"/>
                </a:solidFill>
                <a:latin typeface="Monaco"/>
                <a:ea typeface="Monaco"/>
                <a:cs typeface="Monaco"/>
              </a:rPr>
              <a:t>).</a:t>
            </a:r>
            <a:r>
              <a:rPr lang="en-US" sz="1800" dirty="0" smtClean="0">
                <a:solidFill>
                  <a:srgbClr val="2220C8"/>
                </a:solidFill>
                <a:latin typeface="Monaco"/>
                <a:ea typeface="Monaco"/>
                <a:cs typeface="Monaco"/>
              </a:rPr>
              <a:t>value</a:t>
            </a:r>
            <a:r>
              <a:rPr lang="en-US" sz="1800" dirty="0">
                <a:solidFill>
                  <a:srgbClr val="000000"/>
                </a:solidFill>
                <a:latin typeface="Monaco"/>
                <a:ea typeface="Monaco"/>
                <a:cs typeface="Monaco"/>
              </a:rPr>
              <a:t>(</a:t>
            </a:r>
            <a:r>
              <a:rPr lang="en-US" sz="1800" dirty="0" smtClean="0">
                <a:solidFill>
                  <a:srgbClr val="FF2AD3"/>
                </a:solidFill>
                <a:latin typeface="Monaco"/>
                <a:ea typeface="Monaco"/>
                <a:cs typeface="Monaco"/>
              </a:rPr>
              <a:t>"secret"</a:t>
            </a:r>
            <a:r>
              <a:rPr lang="en-US" sz="1800" dirty="0">
                <a:solidFill>
                  <a:srgbClr val="000000"/>
                </a:solidFill>
                <a:latin typeface="Monaco"/>
                <a:ea typeface="Monaco"/>
                <a:cs typeface="Monaco"/>
              </a:rPr>
              <a:t>)</a:t>
            </a:r>
          </a:p>
          <a:p>
            <a:pPr marL="39688" indent="0">
              <a:buFont typeface="Arial" charset="0"/>
              <a:buNone/>
              <a:defRPr/>
            </a:pPr>
            <a:r>
              <a:rPr lang="en-US" sz="1800" dirty="0">
                <a:solidFill>
                  <a:srgbClr val="000000"/>
                </a:solidFill>
                <a:latin typeface="Monaco"/>
                <a:ea typeface="Monaco"/>
                <a:cs typeface="Monaco"/>
              </a:rPr>
              <a:t>	</a:t>
            </a:r>
            <a:r>
              <a:rPr lang="en-US" sz="1800" u="sng" dirty="0" smtClean="0">
                <a:solidFill>
                  <a:srgbClr val="000000"/>
                </a:solidFill>
                <a:latin typeface="Monaco"/>
                <a:ea typeface="Monaco"/>
                <a:cs typeface="Monaco"/>
              </a:rPr>
              <a:t>$</a:t>
            </a:r>
            <a:r>
              <a:rPr lang="en-US" sz="1800" dirty="0">
                <a:solidFill>
                  <a:srgbClr val="000000"/>
                </a:solidFill>
                <a:latin typeface="Monaco"/>
                <a:ea typeface="Monaco"/>
                <a:cs typeface="Monaco"/>
              </a:rPr>
              <a:t>(</a:t>
            </a:r>
            <a:r>
              <a:rPr lang="en-US" sz="1800" dirty="0" smtClean="0">
                <a:solidFill>
                  <a:srgbClr val="FF2AD3"/>
                </a:solidFill>
                <a:latin typeface="Monaco"/>
                <a:ea typeface="Monaco"/>
                <a:cs typeface="Monaco"/>
              </a:rPr>
              <a:t>"input"</a:t>
            </a:r>
            <a:r>
              <a:rPr lang="en-US" sz="1800" dirty="0">
                <a:solidFill>
                  <a:srgbClr val="000000"/>
                </a:solidFill>
                <a:latin typeface="Monaco"/>
                <a:ea typeface="Monaco"/>
                <a:cs typeface="Monaco"/>
              </a:rPr>
              <a:t>, name: </a:t>
            </a:r>
            <a:r>
              <a:rPr lang="en-US" sz="1800" dirty="0" smtClean="0">
                <a:solidFill>
                  <a:srgbClr val="FF2AD3"/>
                </a:solidFill>
                <a:latin typeface="Monaco"/>
                <a:ea typeface="Monaco"/>
                <a:cs typeface="Monaco"/>
              </a:rPr>
              <a:t>"submit"</a:t>
            </a:r>
            <a:r>
              <a:rPr lang="en-US" sz="1800" dirty="0">
                <a:solidFill>
                  <a:srgbClr val="000000"/>
                </a:solidFill>
                <a:latin typeface="Monaco"/>
                <a:ea typeface="Monaco"/>
                <a:cs typeface="Monaco"/>
              </a:rPr>
              <a:t>).</a:t>
            </a:r>
            <a:r>
              <a:rPr lang="en-US" sz="1800" u="sng" dirty="0">
                <a:solidFill>
                  <a:srgbClr val="000000"/>
                </a:solidFill>
                <a:latin typeface="Monaco"/>
                <a:ea typeface="Monaco"/>
                <a:cs typeface="Monaco"/>
              </a:rPr>
              <a:t>click</a:t>
            </a:r>
            <a:r>
              <a:rPr lang="en-US" sz="1800" dirty="0">
                <a:solidFill>
                  <a:srgbClr val="000000"/>
                </a:solidFill>
                <a:latin typeface="Monaco"/>
                <a:ea typeface="Monaco"/>
                <a:cs typeface="Monaco"/>
              </a:rPr>
              <a:t>()</a:t>
            </a:r>
            <a:endParaRPr lang="en-US" sz="1800" dirty="0">
              <a:latin typeface="Courier New"/>
              <a:cs typeface="Courier New"/>
            </a:endParaRPr>
          </a:p>
        </p:txBody>
      </p:sp>
      <p:sp>
        <p:nvSpPr>
          <p:cNvPr id="5" name="Rectangle 4"/>
          <p:cNvSpPr/>
          <p:nvPr/>
        </p:nvSpPr>
        <p:spPr>
          <a:xfrm rot="19466453">
            <a:off x="3676795" y="4158731"/>
            <a:ext cx="5529816" cy="923330"/>
          </a:xfrm>
          <a:prstGeom prst="rect">
            <a:avLst/>
          </a:prstGeom>
          <a:noFill/>
        </p:spPr>
        <p:txBody>
          <a:bodyPr>
            <a:spAutoFit/>
          </a:bodyPr>
          <a:lstStyle/>
          <a:p>
            <a:pPr algn="ctr">
              <a:defRPr/>
            </a:pPr>
            <a:r>
              <a:rPr lang="en-US" sz="5400" b="1" u="sng"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Monaco"/>
                <a:ea typeface="Monaco"/>
                <a:cs typeface="Monaco"/>
              </a:rPr>
              <a:t>Don</a:t>
            </a:r>
            <a:r>
              <a:rPr lang="fr-FR" sz="5400" b="1" u="sng"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Monaco"/>
                <a:ea typeface="Monaco"/>
                <a:cs typeface="Monaco"/>
              </a:rPr>
              <a:t>’</a:t>
            </a:r>
            <a:r>
              <a:rPr lang="en-US" sz="5400" b="1" u="sng"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Monaco"/>
                <a:ea typeface="Monaco"/>
                <a:cs typeface="Monaco"/>
              </a:rPr>
              <a:t>t do this</a:t>
            </a:r>
            <a:endParaRPr lang="en-US" sz="5400" b="1"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692701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Cambria Bold" charset="0"/>
                <a:ea typeface="ＭＳ Ｐゴシック" charset="0"/>
              </a:rPr>
              <a:t>Page Objects</a:t>
            </a:r>
          </a:p>
        </p:txBody>
      </p:sp>
      <p:sp>
        <p:nvSpPr>
          <p:cNvPr id="3" name="Content Placeholder 2"/>
          <p:cNvSpPr>
            <a:spLocks noGrp="1"/>
          </p:cNvSpPr>
          <p:nvPr>
            <p:ph type="body" sz="quarter" idx="13"/>
          </p:nvPr>
        </p:nvSpPr>
        <p:spPr/>
        <p:txBody>
          <a:bodyPr/>
          <a:lstStyle/>
          <a:p>
            <a:pPr>
              <a:defRPr/>
            </a:pPr>
            <a:r>
              <a:rPr lang="en-US" dirty="0" smtClean="0"/>
              <a:t>Use proper object-orientation techniques to avoid brittleness and duplication</a:t>
            </a:r>
          </a:p>
          <a:p>
            <a:pPr marL="39688" indent="0">
              <a:buFont typeface="Arial" charset="0"/>
              <a:buNone/>
              <a:defRPr/>
            </a:pPr>
            <a:endParaRPr lang="en-US" sz="1800" dirty="0">
              <a:latin typeface="Courier New"/>
              <a:cs typeface="Courier New"/>
            </a:endParaRPr>
          </a:p>
          <a:p>
            <a:pPr marL="39688" indent="0">
              <a:buFont typeface="Arial" charset="0"/>
              <a:buNone/>
              <a:defRPr/>
            </a:pPr>
            <a:r>
              <a:rPr lang="en-US" sz="1800" dirty="0">
                <a:solidFill>
                  <a:srgbClr val="000000"/>
                </a:solidFill>
                <a:latin typeface="Monaco"/>
                <a:ea typeface="Monaco"/>
                <a:cs typeface="Monaco"/>
              </a:rPr>
              <a:t>	</a:t>
            </a:r>
            <a:r>
              <a:rPr lang="en-US" sz="1800" u="sng" dirty="0" err="1">
                <a:solidFill>
                  <a:srgbClr val="000000"/>
                </a:solidFill>
                <a:latin typeface="Monaco"/>
                <a:ea typeface="Monaco"/>
                <a:cs typeface="Monaco"/>
              </a:rPr>
              <a:t>page</a:t>
            </a:r>
            <a:r>
              <a:rPr lang="en-US" sz="1800" dirty="0" err="1">
                <a:solidFill>
                  <a:srgbClr val="000000"/>
                </a:solidFill>
                <a:latin typeface="Monaco"/>
                <a:ea typeface="Monaco"/>
                <a:cs typeface="Monaco"/>
              </a:rPr>
              <a:t>.</a:t>
            </a:r>
            <a:r>
              <a:rPr lang="en-US" sz="1800" u="sng" dirty="0" err="1">
                <a:solidFill>
                  <a:srgbClr val="000000"/>
                </a:solidFill>
                <a:latin typeface="Monaco"/>
                <a:ea typeface="Monaco"/>
                <a:cs typeface="Monaco"/>
              </a:rPr>
              <a:t>login</a:t>
            </a:r>
            <a:r>
              <a:rPr lang="en-US" sz="1800" dirty="0">
                <a:solidFill>
                  <a:srgbClr val="000000"/>
                </a:solidFill>
                <a:latin typeface="Monaco"/>
                <a:ea typeface="Monaco"/>
                <a:cs typeface="Monaco"/>
              </a:rPr>
              <a:t>(</a:t>
            </a:r>
            <a:r>
              <a:rPr lang="en-US" sz="1800" dirty="0" smtClean="0">
                <a:solidFill>
                  <a:srgbClr val="FF2AD3"/>
                </a:solidFill>
                <a:latin typeface="Monaco"/>
                <a:ea typeface="Monaco"/>
                <a:cs typeface="Monaco"/>
              </a:rPr>
              <a:t>"</a:t>
            </a:r>
            <a:r>
              <a:rPr lang="en-US" sz="1800" dirty="0" err="1" smtClean="0">
                <a:solidFill>
                  <a:srgbClr val="FF2AD3"/>
                </a:solidFill>
                <a:latin typeface="Monaco"/>
                <a:ea typeface="Monaco"/>
                <a:cs typeface="Monaco"/>
              </a:rPr>
              <a:t>bjorn</a:t>
            </a:r>
            <a:r>
              <a:rPr lang="en-US" sz="1800" dirty="0" smtClean="0">
                <a:solidFill>
                  <a:srgbClr val="FF2AD3"/>
                </a:solidFill>
                <a:latin typeface="Monaco"/>
                <a:ea typeface="Monaco"/>
                <a:cs typeface="Monaco"/>
              </a:rPr>
              <a:t>"</a:t>
            </a:r>
            <a:r>
              <a:rPr lang="en-US" sz="1800" dirty="0">
                <a:solidFill>
                  <a:srgbClr val="000000"/>
                </a:solidFill>
                <a:latin typeface="Monaco"/>
                <a:ea typeface="Monaco"/>
                <a:cs typeface="Monaco"/>
              </a:rPr>
              <a:t>, </a:t>
            </a:r>
            <a:r>
              <a:rPr lang="en-US" sz="1800" dirty="0" smtClean="0">
                <a:solidFill>
                  <a:srgbClr val="FF2AD3"/>
                </a:solidFill>
                <a:latin typeface="Monaco"/>
                <a:ea typeface="Monaco"/>
                <a:cs typeface="Monaco"/>
              </a:rPr>
              <a:t>"secret"</a:t>
            </a:r>
            <a:r>
              <a:rPr lang="en-US" sz="1800" dirty="0">
                <a:solidFill>
                  <a:srgbClr val="000000"/>
                </a:solidFill>
                <a:latin typeface="Monaco"/>
                <a:ea typeface="Monaco"/>
                <a:cs typeface="Monaco"/>
              </a:rPr>
              <a:t>)</a:t>
            </a:r>
            <a:endParaRPr lang="en-US" sz="1800" dirty="0">
              <a:latin typeface="Courier New"/>
              <a:cs typeface="Courier New"/>
            </a:endParaRPr>
          </a:p>
        </p:txBody>
      </p:sp>
      <p:sp>
        <p:nvSpPr>
          <p:cNvPr id="5" name="Rectangle 4"/>
          <p:cNvSpPr/>
          <p:nvPr/>
        </p:nvSpPr>
        <p:spPr>
          <a:xfrm rot="19466453">
            <a:off x="2414084" y="3855503"/>
            <a:ext cx="6715780" cy="923330"/>
          </a:xfrm>
          <a:prstGeom prst="rect">
            <a:avLst/>
          </a:prstGeom>
          <a:noFill/>
        </p:spPr>
        <p:txBody>
          <a:bodyPr>
            <a:spAutoFit/>
          </a:bodyPr>
          <a:lstStyle/>
          <a:p>
            <a:pPr algn="ctr">
              <a:defRPr/>
            </a:pPr>
            <a:r>
              <a:rPr lang="en-US" sz="5400" b="1" u="sng"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Monaco"/>
                <a:ea typeface="Monaco"/>
                <a:cs typeface="Monaco"/>
              </a:rPr>
              <a:t>Do this instead</a:t>
            </a:r>
            <a:endParaRPr lang="en-US" sz="5400" b="1"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85247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87" y="332656"/>
            <a:ext cx="9144000" cy="6647890"/>
          </a:xfrm>
          <a:prstGeom prst="rect">
            <a:avLst/>
          </a:prstGeom>
        </p:spPr>
      </p:pic>
      <p:sp>
        <p:nvSpPr>
          <p:cNvPr id="3" name="Striped Right Arrow 2"/>
          <p:cNvSpPr/>
          <p:nvPr/>
        </p:nvSpPr>
        <p:spPr>
          <a:xfrm rot="10800000">
            <a:off x="3203848" y="3068960"/>
            <a:ext cx="648072" cy="288032"/>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Striped Right Arrow 11"/>
          <p:cNvSpPr/>
          <p:nvPr/>
        </p:nvSpPr>
        <p:spPr>
          <a:xfrm rot="10800000">
            <a:off x="5292080" y="3501008"/>
            <a:ext cx="648072" cy="288032"/>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Striped Right Arrow 12"/>
          <p:cNvSpPr/>
          <p:nvPr/>
        </p:nvSpPr>
        <p:spPr>
          <a:xfrm rot="10800000">
            <a:off x="4139952" y="908720"/>
            <a:ext cx="648072" cy="288032"/>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triped Right Arrow 13"/>
          <p:cNvSpPr/>
          <p:nvPr/>
        </p:nvSpPr>
        <p:spPr>
          <a:xfrm rot="10800000">
            <a:off x="4139952" y="4221088"/>
            <a:ext cx="648072" cy="288032"/>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0998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2"/>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Cambria Bold" charset="0"/>
                <a:ea typeface="ＭＳ Ｐゴシック" charset="0"/>
              </a:rPr>
              <a:t>Geb Page definition</a:t>
            </a:r>
          </a:p>
        </p:txBody>
      </p:sp>
      <p:sp>
        <p:nvSpPr>
          <p:cNvPr id="80898" name="Content Placeholder 3"/>
          <p:cNvSpPr>
            <a:spLocks noGrp="1"/>
          </p:cNvSpPr>
          <p:nvPr>
            <p:ph type="body"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0" indent="0">
              <a:buNone/>
            </a:pPr>
            <a:r>
              <a:rPr lang="en-US" sz="1400" dirty="0">
                <a:solidFill>
                  <a:srgbClr val="A9438B"/>
                </a:solidFill>
                <a:latin typeface="Monaco"/>
                <a:ea typeface="Monaco"/>
                <a:cs typeface="Monaco"/>
              </a:rPr>
              <a:t>import</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geb.Page</a:t>
            </a:r>
            <a:endParaRPr lang="en-US" sz="1400" dirty="0">
              <a:solidFill>
                <a:srgbClr val="000000"/>
              </a:solidFill>
              <a:latin typeface="Monaco"/>
              <a:ea typeface="Monaco"/>
              <a:cs typeface="Monaco"/>
            </a:endParaRPr>
          </a:p>
          <a:p>
            <a:pPr marL="0" indent="0">
              <a:buNone/>
            </a:pPr>
            <a:endParaRPr lang="en-US" sz="1400" dirty="0">
              <a:solidFill>
                <a:srgbClr val="000000"/>
              </a:solidFill>
              <a:latin typeface="Monaco"/>
              <a:ea typeface="Monaco"/>
              <a:cs typeface="Monaco"/>
            </a:endParaRPr>
          </a:p>
          <a:p>
            <a:pPr marL="0" indent="0">
              <a:buNone/>
            </a:pPr>
            <a:r>
              <a:rPr lang="en-US" sz="1400" dirty="0">
                <a:solidFill>
                  <a:srgbClr val="A9438B"/>
                </a:solidFill>
                <a:latin typeface="Monaco"/>
                <a:ea typeface="Monaco"/>
                <a:cs typeface="Monaco"/>
              </a:rPr>
              <a:t>class</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FindOwnersPage</a:t>
            </a: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extends</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PetClinicPage</a:t>
            </a:r>
            <a:r>
              <a:rPr lang="en-US" sz="1400" dirty="0">
                <a:solidFill>
                  <a:srgbClr val="000000"/>
                </a:solidFill>
                <a:latin typeface="Monaco"/>
                <a:ea typeface="Monaco"/>
                <a:cs typeface="Monaco"/>
              </a:rPr>
              <a:t> {</a:t>
            </a:r>
          </a:p>
          <a:p>
            <a:pPr marL="0" indent="0">
              <a:buNone/>
            </a:pP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static</a:t>
            </a:r>
            <a:r>
              <a:rPr lang="en-US" sz="1400" dirty="0">
                <a:solidFill>
                  <a:srgbClr val="000000"/>
                </a:solidFill>
                <a:latin typeface="Monaco"/>
                <a:ea typeface="Monaco"/>
                <a:cs typeface="Monaco"/>
              </a:rPr>
              <a:t> </a:t>
            </a:r>
            <a:r>
              <a:rPr lang="en-US" sz="1400" dirty="0" err="1">
                <a:solidFill>
                  <a:srgbClr val="0226CC"/>
                </a:solidFill>
                <a:latin typeface="Monaco"/>
                <a:ea typeface="Monaco"/>
                <a:cs typeface="Monaco"/>
              </a:rPr>
              <a:t>url</a:t>
            </a:r>
            <a:r>
              <a:rPr lang="en-US" sz="1400" dirty="0">
                <a:solidFill>
                  <a:srgbClr val="000000"/>
                </a:solidFill>
                <a:latin typeface="Monaco"/>
                <a:ea typeface="Monaco"/>
                <a:cs typeface="Monaco"/>
              </a:rPr>
              <a:t> = </a:t>
            </a:r>
            <a:r>
              <a:rPr lang="en-US" sz="1400" dirty="0">
                <a:solidFill>
                  <a:srgbClr val="FF39D6"/>
                </a:solidFill>
                <a:latin typeface="Monaco"/>
                <a:ea typeface="Monaco"/>
                <a:cs typeface="Monaco"/>
              </a:rPr>
              <a:t>"owners/</a:t>
            </a:r>
            <a:r>
              <a:rPr lang="en-US" sz="1400" dirty="0" err="1">
                <a:solidFill>
                  <a:srgbClr val="FF39D6"/>
                </a:solidFill>
                <a:latin typeface="Monaco"/>
                <a:ea typeface="Monaco"/>
                <a:cs typeface="Monaco"/>
              </a:rPr>
              <a:t>find.html</a:t>
            </a:r>
            <a:r>
              <a:rPr lang="en-US" sz="1400" dirty="0">
                <a:solidFill>
                  <a:srgbClr val="FF39D6"/>
                </a:solidFill>
                <a:latin typeface="Monaco"/>
                <a:ea typeface="Monaco"/>
                <a:cs typeface="Monaco"/>
              </a:rPr>
              <a:t>"</a:t>
            </a:r>
            <a:endParaRPr lang="en-US" sz="1400" dirty="0">
              <a:solidFill>
                <a:srgbClr val="000000"/>
              </a:solidFill>
              <a:latin typeface="Monaco"/>
              <a:ea typeface="Monaco"/>
              <a:cs typeface="Monaco"/>
            </a:endParaRPr>
          </a:p>
          <a:p>
            <a:pPr marL="0" indent="0">
              <a:buNone/>
            </a:pP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static</a:t>
            </a:r>
            <a:r>
              <a:rPr lang="en-US" sz="1400" dirty="0">
                <a:solidFill>
                  <a:srgbClr val="000000"/>
                </a:solidFill>
                <a:latin typeface="Monaco"/>
                <a:ea typeface="Monaco"/>
                <a:cs typeface="Monaco"/>
              </a:rPr>
              <a:t> </a:t>
            </a:r>
            <a:r>
              <a:rPr lang="en-US" sz="1400" dirty="0">
                <a:solidFill>
                  <a:srgbClr val="0226CC"/>
                </a:solidFill>
                <a:latin typeface="Monaco"/>
                <a:ea typeface="Monaco"/>
                <a:cs typeface="Monaco"/>
              </a:rPr>
              <a:t>at</a:t>
            </a:r>
            <a:r>
              <a:rPr lang="en-US" sz="1400" dirty="0">
                <a:solidFill>
                  <a:srgbClr val="000000"/>
                </a:solidFill>
                <a:latin typeface="Monaco"/>
                <a:ea typeface="Monaco"/>
                <a:cs typeface="Monaco"/>
              </a:rPr>
              <a:t> = { </a:t>
            </a:r>
            <a:r>
              <a:rPr lang="en-US" sz="1400" u="sng" dirty="0">
                <a:solidFill>
                  <a:srgbClr val="000000"/>
                </a:solidFill>
                <a:latin typeface="Monaco"/>
                <a:ea typeface="Monaco"/>
                <a:cs typeface="Monaco"/>
              </a:rPr>
              <a:t>$</a:t>
            </a:r>
            <a:r>
              <a:rPr lang="en-US" sz="1400" dirty="0">
                <a:solidFill>
                  <a:srgbClr val="000000"/>
                </a:solidFill>
                <a:latin typeface="Monaco"/>
                <a:ea typeface="Monaco"/>
                <a:cs typeface="Monaco"/>
              </a:rPr>
              <a:t>(</a:t>
            </a:r>
            <a:r>
              <a:rPr lang="en-US" sz="1400" dirty="0">
                <a:solidFill>
                  <a:srgbClr val="FF39D6"/>
                </a:solidFill>
                <a:latin typeface="Monaco"/>
                <a:ea typeface="Monaco"/>
                <a:cs typeface="Monaco"/>
              </a:rPr>
              <a:t>"h2"</a:t>
            </a:r>
            <a:r>
              <a:rPr lang="en-US" sz="1400" dirty="0">
                <a:solidFill>
                  <a:srgbClr val="000000"/>
                </a:solidFill>
                <a:latin typeface="Monaco"/>
                <a:ea typeface="Monaco"/>
                <a:cs typeface="Monaco"/>
              </a:rPr>
              <a:t>).text() == </a:t>
            </a:r>
            <a:r>
              <a:rPr lang="en-US" sz="1400" dirty="0">
                <a:solidFill>
                  <a:srgbClr val="FF39D6"/>
                </a:solidFill>
                <a:latin typeface="Monaco"/>
                <a:ea typeface="Monaco"/>
                <a:cs typeface="Monaco"/>
              </a:rPr>
              <a:t>"Find Owners"</a:t>
            </a:r>
            <a:r>
              <a:rPr lang="en-US" sz="1400" dirty="0">
                <a:solidFill>
                  <a:srgbClr val="000000"/>
                </a:solidFill>
                <a:latin typeface="Monaco"/>
                <a:ea typeface="Monaco"/>
                <a:cs typeface="Monaco"/>
              </a:rPr>
              <a:t> }</a:t>
            </a:r>
          </a:p>
          <a:p>
            <a:pPr marL="0" indent="0">
              <a:buNone/>
            </a:pP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static</a:t>
            </a:r>
            <a:r>
              <a:rPr lang="en-US" sz="1400" dirty="0">
                <a:solidFill>
                  <a:srgbClr val="000000"/>
                </a:solidFill>
                <a:latin typeface="Monaco"/>
                <a:ea typeface="Monaco"/>
                <a:cs typeface="Monaco"/>
              </a:rPr>
              <a:t> </a:t>
            </a:r>
            <a:r>
              <a:rPr lang="en-US" sz="1400" dirty="0">
                <a:solidFill>
                  <a:srgbClr val="0226CC"/>
                </a:solidFill>
                <a:latin typeface="Monaco"/>
                <a:ea typeface="Monaco"/>
                <a:cs typeface="Monaco"/>
              </a:rPr>
              <a:t>content</a:t>
            </a:r>
            <a:r>
              <a:rPr lang="en-US" sz="1400" dirty="0">
                <a:solidFill>
                  <a:srgbClr val="000000"/>
                </a:solidFill>
                <a:latin typeface="Monaco"/>
                <a:ea typeface="Monaco"/>
                <a:cs typeface="Monaco"/>
              </a:rPr>
              <a:t> = {</a:t>
            </a:r>
          </a:p>
          <a:p>
            <a:pPr marL="0" indent="0">
              <a:buNone/>
            </a:pPr>
            <a:r>
              <a:rPr lang="en-US" sz="1400" dirty="0">
                <a:solidFill>
                  <a:srgbClr val="000000"/>
                </a:solidFill>
                <a:latin typeface="Monaco"/>
                <a:ea typeface="Monaco"/>
                <a:cs typeface="Monaco"/>
              </a:rPr>
              <a:t>		</a:t>
            </a:r>
            <a:r>
              <a:rPr lang="en-US" sz="1400" u="sng" dirty="0" err="1">
                <a:solidFill>
                  <a:srgbClr val="000000"/>
                </a:solidFill>
                <a:latin typeface="Monaco"/>
                <a:ea typeface="Monaco"/>
                <a:cs typeface="Monaco"/>
              </a:rPr>
              <a:t>lastName</a:t>
            </a:r>
            <a:r>
              <a:rPr lang="en-US" sz="1400" dirty="0">
                <a:solidFill>
                  <a:srgbClr val="000000"/>
                </a:solidFill>
                <a:latin typeface="Monaco"/>
                <a:ea typeface="Monaco"/>
                <a:cs typeface="Monaco"/>
              </a:rPr>
              <a:t> { </a:t>
            </a:r>
            <a:r>
              <a:rPr lang="en-US" sz="1400" u="sng" dirty="0">
                <a:solidFill>
                  <a:srgbClr val="000000"/>
                </a:solidFill>
                <a:latin typeface="Monaco"/>
                <a:ea typeface="Monaco"/>
                <a:cs typeface="Monaco"/>
              </a:rPr>
              <a:t>$</a:t>
            </a:r>
            <a:r>
              <a:rPr lang="en-US" sz="1400" dirty="0">
                <a:solidFill>
                  <a:srgbClr val="000000"/>
                </a:solidFill>
                <a:latin typeface="Monaco"/>
                <a:ea typeface="Monaco"/>
                <a:cs typeface="Monaco"/>
              </a:rPr>
              <a:t>(</a:t>
            </a:r>
            <a:r>
              <a:rPr lang="en-US" sz="1400" dirty="0">
                <a:solidFill>
                  <a:srgbClr val="FF39D6"/>
                </a:solidFill>
                <a:latin typeface="Monaco"/>
                <a:ea typeface="Monaco"/>
                <a:cs typeface="Monaco"/>
              </a:rPr>
              <a:t>"input"</a:t>
            </a:r>
            <a:r>
              <a:rPr lang="en-US" sz="1400" dirty="0">
                <a:solidFill>
                  <a:srgbClr val="000000"/>
                </a:solidFill>
                <a:latin typeface="Monaco"/>
                <a:ea typeface="Monaco"/>
                <a:cs typeface="Monaco"/>
              </a:rPr>
              <a:t>, name: </a:t>
            </a:r>
            <a:r>
              <a:rPr lang="en-US" sz="1400" dirty="0">
                <a:solidFill>
                  <a:srgbClr val="FF39D6"/>
                </a:solidFill>
                <a:latin typeface="Monaco"/>
                <a:ea typeface="Monaco"/>
                <a:cs typeface="Monaco"/>
              </a:rPr>
              <a:t>"</a:t>
            </a:r>
            <a:r>
              <a:rPr lang="en-US" sz="1400" dirty="0" err="1">
                <a:solidFill>
                  <a:srgbClr val="FF39D6"/>
                </a:solidFill>
                <a:latin typeface="Monaco"/>
                <a:ea typeface="Monaco"/>
                <a:cs typeface="Monaco"/>
              </a:rPr>
              <a:t>lastName</a:t>
            </a:r>
            <a:r>
              <a:rPr lang="en-US" sz="1400" dirty="0">
                <a:solidFill>
                  <a:srgbClr val="FF39D6"/>
                </a:solidFill>
                <a:latin typeface="Monaco"/>
                <a:ea typeface="Monaco"/>
                <a:cs typeface="Monaco"/>
              </a:rPr>
              <a:t>"</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u="sng" dirty="0">
                <a:solidFill>
                  <a:srgbClr val="000000"/>
                </a:solidFill>
                <a:latin typeface="Monaco"/>
                <a:ea typeface="Monaco"/>
                <a:cs typeface="Monaco"/>
              </a:rPr>
              <a:t>search</a:t>
            </a:r>
            <a:r>
              <a:rPr lang="en-US" sz="1400" dirty="0">
                <a:solidFill>
                  <a:srgbClr val="000000"/>
                </a:solidFill>
                <a:latin typeface="Monaco"/>
                <a:ea typeface="Monaco"/>
                <a:cs typeface="Monaco"/>
              </a:rPr>
              <a:t> { </a:t>
            </a:r>
            <a:r>
              <a:rPr lang="en-US" sz="1400" u="sng" dirty="0">
                <a:solidFill>
                  <a:srgbClr val="000000"/>
                </a:solidFill>
                <a:latin typeface="Monaco"/>
                <a:ea typeface="Monaco"/>
                <a:cs typeface="Monaco"/>
              </a:rPr>
              <a:t>$</a:t>
            </a:r>
            <a:r>
              <a:rPr lang="en-US" sz="1400" dirty="0">
                <a:solidFill>
                  <a:srgbClr val="000000"/>
                </a:solidFill>
                <a:latin typeface="Monaco"/>
                <a:ea typeface="Monaco"/>
                <a:cs typeface="Monaco"/>
              </a:rPr>
              <a:t>(</a:t>
            </a:r>
            <a:r>
              <a:rPr lang="en-US" sz="1400" dirty="0">
                <a:solidFill>
                  <a:srgbClr val="FF39D6"/>
                </a:solidFill>
                <a:latin typeface="Monaco"/>
                <a:ea typeface="Monaco"/>
                <a:cs typeface="Monaco"/>
              </a:rPr>
              <a:t>"submit"</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dirty="0" err="1">
                <a:solidFill>
                  <a:srgbClr val="A9438B"/>
                </a:solidFill>
                <a:latin typeface="Monaco"/>
                <a:ea typeface="Monaco"/>
                <a:cs typeface="Monaco"/>
              </a:rPr>
              <a:t>def</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findByLastName</a:t>
            </a:r>
            <a:r>
              <a:rPr lang="en-US" sz="1400" dirty="0">
                <a:solidFill>
                  <a:srgbClr val="000000"/>
                </a:solidFill>
                <a:latin typeface="Monaco"/>
                <a:ea typeface="Monaco"/>
                <a:cs typeface="Monaco"/>
              </a:rPr>
              <a:t>(name) {</a:t>
            </a:r>
          </a:p>
          <a:p>
            <a:pPr marL="0" indent="0">
              <a:buNone/>
            </a:pPr>
            <a:r>
              <a:rPr lang="en-US" sz="1400" dirty="0">
                <a:solidFill>
                  <a:srgbClr val="000000"/>
                </a:solidFill>
                <a:latin typeface="Monaco"/>
                <a:ea typeface="Monaco"/>
                <a:cs typeface="Monaco"/>
              </a:rPr>
              <a:t>		</a:t>
            </a:r>
            <a:r>
              <a:rPr lang="en-US" sz="1400" u="sng" dirty="0" err="1">
                <a:solidFill>
                  <a:srgbClr val="000000"/>
                </a:solidFill>
                <a:latin typeface="Monaco"/>
                <a:ea typeface="Monaco"/>
                <a:cs typeface="Monaco"/>
              </a:rPr>
              <a:t>lastName</a:t>
            </a:r>
            <a:r>
              <a:rPr lang="en-US" sz="1400" dirty="0" err="1">
                <a:solidFill>
                  <a:srgbClr val="000000"/>
                </a:solidFill>
                <a:latin typeface="Monaco"/>
                <a:ea typeface="Monaco"/>
                <a:cs typeface="Monaco"/>
              </a:rPr>
              <a:t>.</a:t>
            </a:r>
            <a:r>
              <a:rPr lang="en-US" sz="1400" u="sng" dirty="0" err="1">
                <a:solidFill>
                  <a:srgbClr val="000000"/>
                </a:solidFill>
                <a:latin typeface="Monaco"/>
                <a:ea typeface="Monaco"/>
                <a:cs typeface="Monaco"/>
              </a:rPr>
              <a:t>value</a:t>
            </a:r>
            <a:r>
              <a:rPr lang="en-US" sz="1400" dirty="0">
                <a:solidFill>
                  <a:srgbClr val="000000"/>
                </a:solidFill>
                <a:latin typeface="Monaco"/>
                <a:ea typeface="Monaco"/>
                <a:cs typeface="Monaco"/>
              </a:rPr>
              <a:t>(name)</a:t>
            </a:r>
          </a:p>
          <a:p>
            <a:pPr marL="0" indent="0">
              <a:buNone/>
            </a:pPr>
            <a:r>
              <a:rPr lang="en-US" sz="1400" dirty="0">
                <a:solidFill>
                  <a:srgbClr val="000000"/>
                </a:solidFill>
                <a:latin typeface="Monaco"/>
                <a:ea typeface="Monaco"/>
                <a:cs typeface="Monaco"/>
              </a:rPr>
              <a:t>		</a:t>
            </a:r>
            <a:r>
              <a:rPr lang="en-US" sz="1400" u="sng" dirty="0" err="1">
                <a:solidFill>
                  <a:srgbClr val="000000"/>
                </a:solidFill>
                <a:latin typeface="Monaco"/>
                <a:ea typeface="Monaco"/>
                <a:cs typeface="Monaco"/>
              </a:rPr>
              <a:t>search</a:t>
            </a:r>
            <a:r>
              <a:rPr lang="en-US" sz="1400" dirty="0" err="1">
                <a:solidFill>
                  <a:srgbClr val="000000"/>
                </a:solidFill>
                <a:latin typeface="Monaco"/>
                <a:ea typeface="Monaco"/>
                <a:cs typeface="Monaco"/>
              </a:rPr>
              <a:t>.</a:t>
            </a:r>
            <a:r>
              <a:rPr lang="en-US" sz="1400" u="sng" dirty="0" err="1">
                <a:solidFill>
                  <a:srgbClr val="000000"/>
                </a:solidFill>
                <a:latin typeface="Monaco"/>
                <a:ea typeface="Monaco"/>
                <a:cs typeface="Monaco"/>
              </a:rPr>
              <a:t>click</a:t>
            </a:r>
            <a:r>
              <a:rPr lang="en-US" sz="1400" dirty="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a:t>
            </a:r>
            <a:endParaRPr lang="en-US" sz="1400" dirty="0">
              <a:latin typeface="Calibri" charset="0"/>
              <a:ea typeface="ＭＳ Ｐゴシック" charset="0"/>
            </a:endParaRPr>
          </a:p>
        </p:txBody>
      </p:sp>
    </p:spTree>
    <p:extLst>
      <p:ext uri="{BB962C8B-B14F-4D97-AF65-F5344CB8AC3E}">
        <p14:creationId xmlns:p14="http://schemas.microsoft.com/office/powerpoint/2010/main" val="4246373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2"/>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Cambria Bold" charset="0"/>
                <a:ea typeface="ＭＳ Ｐゴシック" charset="0"/>
              </a:rPr>
              <a:t>Geb Page definition: navigation</a:t>
            </a:r>
          </a:p>
        </p:txBody>
      </p:sp>
      <p:sp>
        <p:nvSpPr>
          <p:cNvPr id="84994" name="Content Placeholder 3"/>
          <p:cNvSpPr>
            <a:spLocks noGrp="1"/>
          </p:cNvSpPr>
          <p:nvPr>
            <p:ph type="body" sz="quarter" idx="13"/>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0" indent="0">
              <a:buNone/>
            </a:pPr>
            <a:r>
              <a:rPr lang="en-US" sz="1400" dirty="0">
                <a:solidFill>
                  <a:schemeClr val="bg1">
                    <a:lumMod val="75000"/>
                  </a:schemeClr>
                </a:solidFill>
                <a:latin typeface="Monaco"/>
                <a:ea typeface="Monaco"/>
                <a:cs typeface="Monaco"/>
              </a:rPr>
              <a:t>import </a:t>
            </a:r>
            <a:r>
              <a:rPr lang="en-US" sz="1400" dirty="0" err="1">
                <a:solidFill>
                  <a:schemeClr val="bg1">
                    <a:lumMod val="75000"/>
                  </a:schemeClr>
                </a:solidFill>
                <a:latin typeface="Monaco"/>
                <a:ea typeface="Monaco"/>
                <a:cs typeface="Monaco"/>
              </a:rPr>
              <a:t>geb.Page</a:t>
            </a:r>
            <a:endParaRPr lang="en-US" sz="1400" dirty="0">
              <a:solidFill>
                <a:schemeClr val="bg1">
                  <a:lumMod val="75000"/>
                </a:schemeClr>
              </a:solidFill>
              <a:latin typeface="Monaco"/>
              <a:ea typeface="Monaco"/>
              <a:cs typeface="Monaco"/>
            </a:endParaRPr>
          </a:p>
          <a:p>
            <a:pPr marL="0" indent="0">
              <a:buNone/>
            </a:pPr>
            <a:endParaRPr lang="en-US" sz="1400" dirty="0">
              <a:solidFill>
                <a:schemeClr val="bg1">
                  <a:lumMod val="75000"/>
                </a:schemeClr>
              </a:solidFill>
              <a:latin typeface="Monaco"/>
              <a:ea typeface="Monaco"/>
              <a:cs typeface="Monaco"/>
            </a:endParaRPr>
          </a:p>
          <a:p>
            <a:pPr marL="0" indent="0">
              <a:buNone/>
            </a:pPr>
            <a:r>
              <a:rPr lang="en-US" sz="1400" dirty="0">
                <a:solidFill>
                  <a:schemeClr val="bg1">
                    <a:lumMod val="75000"/>
                  </a:schemeClr>
                </a:solidFill>
                <a:latin typeface="Monaco"/>
                <a:ea typeface="Monaco"/>
                <a:cs typeface="Monaco"/>
              </a:rPr>
              <a:t>class </a:t>
            </a:r>
            <a:r>
              <a:rPr lang="en-US" sz="1400" dirty="0" err="1">
                <a:solidFill>
                  <a:schemeClr val="bg1">
                    <a:lumMod val="75000"/>
                  </a:schemeClr>
                </a:solidFill>
                <a:latin typeface="Monaco"/>
                <a:ea typeface="Monaco"/>
                <a:cs typeface="Monaco"/>
              </a:rPr>
              <a:t>FindOwnersPage</a:t>
            </a:r>
            <a:r>
              <a:rPr lang="en-US" sz="1400" dirty="0">
                <a:solidFill>
                  <a:schemeClr val="bg1">
                    <a:lumMod val="75000"/>
                  </a:schemeClr>
                </a:solidFill>
                <a:latin typeface="Monaco"/>
                <a:ea typeface="Monaco"/>
                <a:cs typeface="Monaco"/>
              </a:rPr>
              <a:t> extends </a:t>
            </a:r>
            <a:r>
              <a:rPr lang="en-US" sz="1400" dirty="0" err="1">
                <a:solidFill>
                  <a:schemeClr val="bg1">
                    <a:lumMod val="75000"/>
                  </a:schemeClr>
                </a:solidFill>
                <a:latin typeface="Monaco"/>
                <a:ea typeface="Monaco"/>
                <a:cs typeface="Monaco"/>
              </a:rPr>
              <a:t>PetClinicPage</a:t>
            </a:r>
            <a:r>
              <a:rPr lang="en-US" sz="1400" dirty="0">
                <a:solidFill>
                  <a:schemeClr val="bg1">
                    <a:lumMod val="75000"/>
                  </a:schemeClr>
                </a:solidFill>
                <a:latin typeface="Monaco"/>
                <a:ea typeface="Monaco"/>
                <a:cs typeface="Monaco"/>
              </a:rPr>
              <a:t> {</a:t>
            </a:r>
          </a:p>
          <a:p>
            <a:pPr marL="0" indent="0">
              <a:buNone/>
            </a:pPr>
            <a:endParaRPr lang="en-US" sz="1400" dirty="0">
              <a:solidFill>
                <a:schemeClr val="bg1">
                  <a:lumMod val="75000"/>
                </a:schemeClr>
              </a:solidFill>
              <a:latin typeface="Monaco"/>
              <a:ea typeface="Monaco"/>
              <a:cs typeface="Monaco"/>
            </a:endParaRP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static</a:t>
            </a:r>
            <a:r>
              <a:rPr lang="en-US" sz="1400" dirty="0">
                <a:solidFill>
                  <a:srgbClr val="000000"/>
                </a:solidFill>
                <a:latin typeface="Monaco"/>
                <a:ea typeface="Monaco"/>
                <a:cs typeface="Monaco"/>
              </a:rPr>
              <a:t> </a:t>
            </a:r>
            <a:r>
              <a:rPr lang="en-US" sz="1400" dirty="0" err="1">
                <a:solidFill>
                  <a:srgbClr val="0226CC"/>
                </a:solidFill>
                <a:latin typeface="Monaco"/>
                <a:ea typeface="Monaco"/>
                <a:cs typeface="Monaco"/>
              </a:rPr>
              <a:t>url</a:t>
            </a:r>
            <a:r>
              <a:rPr lang="en-US" sz="1400" dirty="0">
                <a:solidFill>
                  <a:srgbClr val="000000"/>
                </a:solidFill>
                <a:latin typeface="Monaco"/>
                <a:ea typeface="Monaco"/>
                <a:cs typeface="Monaco"/>
              </a:rPr>
              <a:t> = </a:t>
            </a:r>
            <a:r>
              <a:rPr lang="en-US" sz="1400" dirty="0">
                <a:solidFill>
                  <a:srgbClr val="FF39D6"/>
                </a:solidFill>
                <a:latin typeface="Monaco"/>
                <a:ea typeface="Monaco"/>
                <a:cs typeface="Monaco"/>
              </a:rPr>
              <a:t>"owners/</a:t>
            </a:r>
            <a:r>
              <a:rPr lang="en-US" sz="1400" dirty="0" err="1">
                <a:solidFill>
                  <a:srgbClr val="FF39D6"/>
                </a:solidFill>
                <a:latin typeface="Monaco"/>
                <a:ea typeface="Monaco"/>
                <a:cs typeface="Monaco"/>
              </a:rPr>
              <a:t>find.html</a:t>
            </a:r>
            <a:r>
              <a:rPr lang="en-US" sz="1400" dirty="0">
                <a:solidFill>
                  <a:srgbClr val="FF39D6"/>
                </a:solidFill>
                <a:latin typeface="Monaco"/>
                <a:ea typeface="Monaco"/>
                <a:cs typeface="Monaco"/>
              </a:rPr>
              <a:t>"</a:t>
            </a:r>
            <a:endParaRPr lang="en-US" sz="1400" dirty="0">
              <a:solidFill>
                <a:srgbClr val="000000"/>
              </a:solidFill>
              <a:latin typeface="Monaco"/>
              <a:ea typeface="Monaco"/>
              <a:cs typeface="Monaco"/>
            </a:endParaRPr>
          </a:p>
          <a:p>
            <a:pPr marL="0" indent="0">
              <a:buNone/>
            </a:pPr>
            <a:endParaRPr lang="en-US" sz="1400" dirty="0">
              <a:solidFill>
                <a:srgbClr val="000000"/>
              </a:solidFill>
              <a:latin typeface="Monaco"/>
              <a:ea typeface="Monaco"/>
              <a:cs typeface="Monaco"/>
            </a:endParaRPr>
          </a:p>
          <a:p>
            <a:pPr marL="0" indent="0">
              <a:buNone/>
            </a:pPr>
            <a:r>
              <a:rPr lang="en-US" sz="1400" dirty="0">
                <a:solidFill>
                  <a:srgbClr val="BFBFBF"/>
                </a:solidFill>
                <a:latin typeface="Monaco"/>
                <a:ea typeface="Monaco"/>
                <a:cs typeface="Monaco"/>
              </a:rPr>
              <a:t>	static at = { </a:t>
            </a:r>
            <a:r>
              <a:rPr lang="en-US" sz="1400" u="sng" dirty="0">
                <a:solidFill>
                  <a:srgbClr val="BFBFBF"/>
                </a:solidFill>
                <a:latin typeface="Monaco"/>
                <a:ea typeface="Monaco"/>
                <a:cs typeface="Monaco"/>
              </a:rPr>
              <a:t>$</a:t>
            </a:r>
            <a:r>
              <a:rPr lang="en-US" sz="1400" dirty="0">
                <a:solidFill>
                  <a:srgbClr val="BFBFBF"/>
                </a:solidFill>
                <a:latin typeface="Monaco"/>
                <a:ea typeface="Monaco"/>
                <a:cs typeface="Monaco"/>
              </a:rPr>
              <a:t>("h2").text() == "Find Owners" }</a:t>
            </a:r>
          </a:p>
          <a:p>
            <a:pPr marL="0" indent="0">
              <a:buNone/>
            </a:pPr>
            <a:endParaRPr lang="en-US" sz="1400" dirty="0">
              <a:solidFill>
                <a:srgbClr val="BFBFBF"/>
              </a:solidFill>
              <a:latin typeface="Monaco"/>
              <a:ea typeface="Monaco"/>
              <a:cs typeface="Monaco"/>
            </a:endParaRPr>
          </a:p>
          <a:p>
            <a:pPr marL="0" indent="0">
              <a:buNone/>
            </a:pPr>
            <a:r>
              <a:rPr lang="en-US" sz="1400" dirty="0">
                <a:solidFill>
                  <a:srgbClr val="BFBFBF"/>
                </a:solidFill>
                <a:latin typeface="Monaco"/>
                <a:ea typeface="Monaco"/>
                <a:cs typeface="Monaco"/>
              </a:rPr>
              <a:t>	static content = {</a:t>
            </a:r>
          </a:p>
          <a:p>
            <a:pPr marL="0" indent="0">
              <a:buNone/>
            </a:pPr>
            <a:r>
              <a:rPr lang="en-US" sz="1400" dirty="0">
                <a:solidFill>
                  <a:srgbClr val="BFBFBF"/>
                </a:solidFill>
                <a:latin typeface="Monaco"/>
                <a:ea typeface="Monaco"/>
                <a:cs typeface="Monaco"/>
              </a:rPr>
              <a:t>		</a:t>
            </a:r>
            <a:r>
              <a:rPr lang="en-US" sz="1400" u="sng" dirty="0" err="1">
                <a:solidFill>
                  <a:srgbClr val="BFBFBF"/>
                </a:solidFill>
                <a:latin typeface="Monaco"/>
                <a:ea typeface="Monaco"/>
                <a:cs typeface="Monaco"/>
              </a:rPr>
              <a:t>lastName</a:t>
            </a:r>
            <a:r>
              <a:rPr lang="en-US" sz="1400" dirty="0">
                <a:solidFill>
                  <a:srgbClr val="BFBFBF"/>
                </a:solidFill>
                <a:latin typeface="Monaco"/>
                <a:ea typeface="Monaco"/>
                <a:cs typeface="Monaco"/>
              </a:rPr>
              <a:t> { </a:t>
            </a:r>
            <a:r>
              <a:rPr lang="en-US" sz="1400" u="sng" dirty="0">
                <a:solidFill>
                  <a:srgbClr val="BFBFBF"/>
                </a:solidFill>
                <a:latin typeface="Monaco"/>
                <a:ea typeface="Monaco"/>
                <a:cs typeface="Monaco"/>
              </a:rPr>
              <a:t>$</a:t>
            </a:r>
            <a:r>
              <a:rPr lang="en-US" sz="1400" dirty="0">
                <a:solidFill>
                  <a:srgbClr val="BFBFBF"/>
                </a:solidFill>
                <a:latin typeface="Monaco"/>
                <a:ea typeface="Monaco"/>
                <a:cs typeface="Monaco"/>
              </a:rPr>
              <a:t>("input", name: "</a:t>
            </a:r>
            <a:r>
              <a:rPr lang="en-US" sz="1400" dirty="0" err="1">
                <a:solidFill>
                  <a:srgbClr val="BFBFBF"/>
                </a:solidFill>
                <a:latin typeface="Monaco"/>
                <a:ea typeface="Monaco"/>
                <a:cs typeface="Monaco"/>
              </a:rPr>
              <a:t>lastName</a:t>
            </a:r>
            <a:r>
              <a:rPr lang="en-US" sz="1400" dirty="0">
                <a:solidFill>
                  <a:srgbClr val="BFBFBF"/>
                </a:solidFill>
                <a:latin typeface="Monaco"/>
                <a:ea typeface="Monaco"/>
                <a:cs typeface="Monaco"/>
              </a:rPr>
              <a:t>") }</a:t>
            </a:r>
          </a:p>
          <a:p>
            <a:pPr marL="0" indent="0">
              <a:buNone/>
            </a:pPr>
            <a:r>
              <a:rPr lang="en-US" sz="1400" dirty="0">
                <a:solidFill>
                  <a:srgbClr val="BFBFBF"/>
                </a:solidFill>
                <a:latin typeface="Monaco"/>
                <a:ea typeface="Monaco"/>
                <a:cs typeface="Monaco"/>
              </a:rPr>
              <a:t>		</a:t>
            </a:r>
            <a:r>
              <a:rPr lang="en-US" sz="1400" u="sng" dirty="0">
                <a:solidFill>
                  <a:srgbClr val="BFBFBF"/>
                </a:solidFill>
                <a:latin typeface="Monaco"/>
                <a:ea typeface="Monaco"/>
                <a:cs typeface="Monaco"/>
              </a:rPr>
              <a:t>search</a:t>
            </a:r>
            <a:r>
              <a:rPr lang="en-US" sz="1400" dirty="0">
                <a:solidFill>
                  <a:srgbClr val="BFBFBF"/>
                </a:solidFill>
                <a:latin typeface="Monaco"/>
                <a:ea typeface="Monaco"/>
                <a:cs typeface="Monaco"/>
              </a:rPr>
              <a:t> { </a:t>
            </a:r>
            <a:r>
              <a:rPr lang="en-US" sz="1400" u="sng" dirty="0">
                <a:solidFill>
                  <a:srgbClr val="BFBFBF"/>
                </a:solidFill>
                <a:latin typeface="Monaco"/>
                <a:ea typeface="Monaco"/>
                <a:cs typeface="Monaco"/>
              </a:rPr>
              <a:t>$</a:t>
            </a:r>
            <a:r>
              <a:rPr lang="en-US" sz="1400" dirty="0">
                <a:solidFill>
                  <a:srgbClr val="BFBFBF"/>
                </a:solidFill>
                <a:latin typeface="Monaco"/>
                <a:ea typeface="Monaco"/>
                <a:cs typeface="Monaco"/>
              </a:rPr>
              <a:t>("submit") }</a:t>
            </a:r>
          </a:p>
          <a:p>
            <a:pPr marL="0" indent="0">
              <a:buNone/>
            </a:pPr>
            <a:r>
              <a:rPr lang="en-US" sz="1400" dirty="0">
                <a:solidFill>
                  <a:srgbClr val="BFBFBF"/>
                </a:solidFill>
                <a:latin typeface="Monaco"/>
                <a:ea typeface="Monaco"/>
                <a:cs typeface="Monaco"/>
              </a:rPr>
              <a:t>	}</a:t>
            </a:r>
          </a:p>
          <a:p>
            <a:pPr marL="0" indent="0">
              <a:buNone/>
            </a:pPr>
            <a:r>
              <a:rPr lang="en-US" sz="1400" dirty="0">
                <a:solidFill>
                  <a:srgbClr val="BFBFBF"/>
                </a:solidFill>
                <a:latin typeface="Monaco"/>
                <a:ea typeface="Monaco"/>
                <a:cs typeface="Monaco"/>
              </a:rPr>
              <a:t>	</a:t>
            </a:r>
          </a:p>
          <a:p>
            <a:pPr marL="0" indent="0">
              <a:buNone/>
            </a:pPr>
            <a:r>
              <a:rPr lang="en-US" sz="1400" dirty="0">
                <a:solidFill>
                  <a:srgbClr val="BFBFBF"/>
                </a:solidFill>
                <a:latin typeface="Monaco"/>
                <a:ea typeface="Monaco"/>
                <a:cs typeface="Monaco"/>
              </a:rPr>
              <a:t>	</a:t>
            </a:r>
            <a:r>
              <a:rPr lang="en-US" sz="1400" dirty="0" err="1">
                <a:solidFill>
                  <a:srgbClr val="BFBFBF"/>
                </a:solidFill>
                <a:latin typeface="Monaco"/>
                <a:ea typeface="Monaco"/>
                <a:cs typeface="Monaco"/>
              </a:rPr>
              <a:t>def</a:t>
            </a:r>
            <a:r>
              <a:rPr lang="en-US" sz="1400" dirty="0">
                <a:solidFill>
                  <a:srgbClr val="BFBFBF"/>
                </a:solidFill>
                <a:latin typeface="Monaco"/>
                <a:ea typeface="Monaco"/>
                <a:cs typeface="Monaco"/>
              </a:rPr>
              <a:t> </a:t>
            </a:r>
            <a:r>
              <a:rPr lang="en-US" sz="1400" dirty="0" err="1">
                <a:solidFill>
                  <a:srgbClr val="BFBFBF"/>
                </a:solidFill>
                <a:latin typeface="Monaco"/>
                <a:ea typeface="Monaco"/>
                <a:cs typeface="Monaco"/>
              </a:rPr>
              <a:t>findByLastName</a:t>
            </a:r>
            <a:r>
              <a:rPr lang="en-US" sz="1400" dirty="0">
                <a:solidFill>
                  <a:srgbClr val="BFBFBF"/>
                </a:solidFill>
                <a:latin typeface="Monaco"/>
                <a:ea typeface="Monaco"/>
                <a:cs typeface="Monaco"/>
              </a:rPr>
              <a:t>(name) {</a:t>
            </a:r>
          </a:p>
          <a:p>
            <a:pPr marL="0" indent="0">
              <a:buNone/>
            </a:pPr>
            <a:r>
              <a:rPr lang="en-US" sz="1400" dirty="0">
                <a:solidFill>
                  <a:srgbClr val="BFBFBF"/>
                </a:solidFill>
                <a:latin typeface="Monaco"/>
                <a:ea typeface="Monaco"/>
                <a:cs typeface="Monaco"/>
              </a:rPr>
              <a:t>		</a:t>
            </a:r>
            <a:r>
              <a:rPr lang="en-US" sz="1400" u="sng" dirty="0" err="1">
                <a:solidFill>
                  <a:srgbClr val="BFBFBF"/>
                </a:solidFill>
                <a:latin typeface="Monaco"/>
                <a:ea typeface="Monaco"/>
                <a:cs typeface="Monaco"/>
              </a:rPr>
              <a:t>lastName</a:t>
            </a:r>
            <a:r>
              <a:rPr lang="en-US" sz="1400" dirty="0" err="1">
                <a:solidFill>
                  <a:srgbClr val="BFBFBF"/>
                </a:solidFill>
                <a:latin typeface="Monaco"/>
                <a:ea typeface="Monaco"/>
                <a:cs typeface="Monaco"/>
              </a:rPr>
              <a:t>.</a:t>
            </a:r>
            <a:r>
              <a:rPr lang="en-US" sz="1400" u="sng" dirty="0" err="1">
                <a:solidFill>
                  <a:srgbClr val="BFBFBF"/>
                </a:solidFill>
                <a:latin typeface="Monaco"/>
                <a:ea typeface="Monaco"/>
                <a:cs typeface="Monaco"/>
              </a:rPr>
              <a:t>value</a:t>
            </a:r>
            <a:r>
              <a:rPr lang="en-US" sz="1400" dirty="0">
                <a:solidFill>
                  <a:srgbClr val="BFBFBF"/>
                </a:solidFill>
                <a:latin typeface="Monaco"/>
                <a:ea typeface="Monaco"/>
                <a:cs typeface="Monaco"/>
              </a:rPr>
              <a:t>(name)</a:t>
            </a:r>
          </a:p>
          <a:p>
            <a:pPr marL="0" indent="0">
              <a:buNone/>
            </a:pPr>
            <a:r>
              <a:rPr lang="en-US" sz="1400" dirty="0">
                <a:solidFill>
                  <a:srgbClr val="BFBFBF"/>
                </a:solidFill>
                <a:latin typeface="Monaco"/>
                <a:ea typeface="Monaco"/>
                <a:cs typeface="Monaco"/>
              </a:rPr>
              <a:t>		</a:t>
            </a:r>
            <a:r>
              <a:rPr lang="en-US" sz="1400" u="sng" dirty="0" err="1">
                <a:solidFill>
                  <a:srgbClr val="BFBFBF"/>
                </a:solidFill>
                <a:latin typeface="Monaco"/>
                <a:ea typeface="Monaco"/>
                <a:cs typeface="Monaco"/>
              </a:rPr>
              <a:t>search</a:t>
            </a:r>
            <a:r>
              <a:rPr lang="en-US" sz="1400" dirty="0" err="1">
                <a:solidFill>
                  <a:srgbClr val="BFBFBF"/>
                </a:solidFill>
                <a:latin typeface="Monaco"/>
                <a:ea typeface="Monaco"/>
                <a:cs typeface="Monaco"/>
              </a:rPr>
              <a:t>.</a:t>
            </a:r>
            <a:r>
              <a:rPr lang="en-US" sz="1400" u="sng" dirty="0" err="1">
                <a:solidFill>
                  <a:srgbClr val="BFBFBF"/>
                </a:solidFill>
                <a:latin typeface="Monaco"/>
                <a:ea typeface="Monaco"/>
                <a:cs typeface="Monaco"/>
              </a:rPr>
              <a:t>click</a:t>
            </a:r>
            <a:r>
              <a:rPr lang="en-US" sz="1400" dirty="0">
                <a:solidFill>
                  <a:srgbClr val="BFBFBF"/>
                </a:solidFill>
                <a:latin typeface="Monaco"/>
                <a:ea typeface="Monaco"/>
                <a:cs typeface="Monaco"/>
              </a:rPr>
              <a:t>()</a:t>
            </a:r>
          </a:p>
          <a:p>
            <a:pPr marL="0" indent="0">
              <a:buNone/>
            </a:pPr>
            <a:r>
              <a:rPr lang="en-US" sz="1400" dirty="0">
                <a:solidFill>
                  <a:srgbClr val="BFBFBF"/>
                </a:solidFill>
                <a:latin typeface="Monaco"/>
                <a:ea typeface="Monaco"/>
                <a:cs typeface="Monaco"/>
              </a:rPr>
              <a:t>	}</a:t>
            </a:r>
          </a:p>
          <a:p>
            <a:pPr marL="0" indent="0">
              <a:buNone/>
            </a:pPr>
            <a:r>
              <a:rPr lang="en-US" sz="1400" dirty="0">
                <a:solidFill>
                  <a:srgbClr val="BFBFBF"/>
                </a:solidFill>
                <a:latin typeface="Monaco"/>
                <a:ea typeface="Monaco"/>
                <a:cs typeface="Monaco"/>
              </a:rPr>
              <a:t>}</a:t>
            </a:r>
            <a:endParaRPr lang="en-US" sz="1400" dirty="0">
              <a:solidFill>
                <a:srgbClr val="BFBFBF"/>
              </a:solidFill>
              <a:latin typeface="Calibri" charset="0"/>
              <a:ea typeface="ＭＳ Ｐゴシック" charset="0"/>
            </a:endParaRPr>
          </a:p>
        </p:txBody>
      </p:sp>
    </p:spTree>
    <p:extLst>
      <p:ext uri="{BB962C8B-B14F-4D97-AF65-F5344CB8AC3E}">
        <p14:creationId xmlns:p14="http://schemas.microsoft.com/office/powerpoint/2010/main" val="2321679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2"/>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Cambria Bold" charset="0"/>
                <a:ea typeface="ＭＳ Ｐゴシック" charset="0"/>
              </a:rPr>
              <a:t>Geb Page definition: </a:t>
            </a:r>
            <a:r>
              <a:rPr lang="en-US" i="1">
                <a:latin typeface="Cambria Bold" charset="0"/>
                <a:ea typeface="ＭＳ Ｐゴシック" charset="0"/>
              </a:rPr>
              <a:t>at</a:t>
            </a:r>
            <a:r>
              <a:rPr lang="en-US">
                <a:latin typeface="Cambria Bold" charset="0"/>
                <a:ea typeface="ＭＳ Ｐゴシック" charset="0"/>
              </a:rPr>
              <a:t> predicate</a:t>
            </a:r>
          </a:p>
        </p:txBody>
      </p:sp>
      <p:sp>
        <p:nvSpPr>
          <p:cNvPr id="82946" name="Content Placeholder 3"/>
          <p:cNvSpPr>
            <a:spLocks noGrp="1"/>
          </p:cNvSpPr>
          <p:nvPr>
            <p:ph type="body"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0" indent="0">
              <a:buNone/>
            </a:pPr>
            <a:r>
              <a:rPr lang="en-US" sz="1400" dirty="0">
                <a:solidFill>
                  <a:srgbClr val="BFBFBF"/>
                </a:solidFill>
                <a:latin typeface="Monaco"/>
                <a:ea typeface="Monaco"/>
                <a:cs typeface="Monaco"/>
              </a:rPr>
              <a:t>import </a:t>
            </a:r>
            <a:r>
              <a:rPr lang="en-US" sz="1400" dirty="0" err="1">
                <a:solidFill>
                  <a:srgbClr val="BFBFBF"/>
                </a:solidFill>
                <a:latin typeface="Monaco"/>
                <a:ea typeface="Monaco"/>
                <a:cs typeface="Monaco"/>
              </a:rPr>
              <a:t>geb.Page</a:t>
            </a:r>
            <a:endParaRPr lang="en-US" sz="1400" dirty="0">
              <a:solidFill>
                <a:srgbClr val="BFBFBF"/>
              </a:solidFill>
              <a:latin typeface="Monaco"/>
              <a:ea typeface="Monaco"/>
              <a:cs typeface="Monaco"/>
            </a:endParaRPr>
          </a:p>
          <a:p>
            <a:pPr marL="0" indent="0">
              <a:buNone/>
            </a:pPr>
            <a:endParaRPr lang="en-US" sz="1400" dirty="0">
              <a:solidFill>
                <a:srgbClr val="BFBFBF"/>
              </a:solidFill>
              <a:latin typeface="Monaco"/>
              <a:ea typeface="Monaco"/>
              <a:cs typeface="Monaco"/>
            </a:endParaRPr>
          </a:p>
          <a:p>
            <a:pPr marL="0" indent="0">
              <a:buNone/>
            </a:pPr>
            <a:r>
              <a:rPr lang="en-US" sz="1400" dirty="0">
                <a:solidFill>
                  <a:srgbClr val="BFBFBF"/>
                </a:solidFill>
                <a:latin typeface="Monaco"/>
                <a:ea typeface="Monaco"/>
                <a:cs typeface="Monaco"/>
              </a:rPr>
              <a:t>class </a:t>
            </a:r>
            <a:r>
              <a:rPr lang="en-US" sz="1400" dirty="0" err="1">
                <a:solidFill>
                  <a:srgbClr val="BFBFBF"/>
                </a:solidFill>
                <a:latin typeface="Monaco"/>
                <a:ea typeface="Monaco"/>
                <a:cs typeface="Monaco"/>
              </a:rPr>
              <a:t>FindOwnersPage</a:t>
            </a:r>
            <a:r>
              <a:rPr lang="en-US" sz="1400" dirty="0">
                <a:solidFill>
                  <a:srgbClr val="BFBFBF"/>
                </a:solidFill>
                <a:latin typeface="Monaco"/>
                <a:ea typeface="Monaco"/>
                <a:cs typeface="Monaco"/>
              </a:rPr>
              <a:t> extends </a:t>
            </a:r>
            <a:r>
              <a:rPr lang="en-US" sz="1400" dirty="0" err="1">
                <a:solidFill>
                  <a:srgbClr val="BFBFBF"/>
                </a:solidFill>
                <a:latin typeface="Monaco"/>
                <a:ea typeface="Monaco"/>
                <a:cs typeface="Monaco"/>
              </a:rPr>
              <a:t>PetClinicPage</a:t>
            </a:r>
            <a:r>
              <a:rPr lang="en-US" sz="1400" dirty="0">
                <a:solidFill>
                  <a:srgbClr val="BFBFBF"/>
                </a:solidFill>
                <a:latin typeface="Monaco"/>
                <a:ea typeface="Monaco"/>
                <a:cs typeface="Monaco"/>
              </a:rPr>
              <a:t> {</a:t>
            </a:r>
          </a:p>
          <a:p>
            <a:pPr marL="0" indent="0">
              <a:buNone/>
            </a:pPr>
            <a:endParaRPr lang="en-US" sz="1400" dirty="0">
              <a:solidFill>
                <a:srgbClr val="BFBFBF"/>
              </a:solidFill>
              <a:latin typeface="Monaco"/>
              <a:ea typeface="Monaco"/>
              <a:cs typeface="Monaco"/>
            </a:endParaRPr>
          </a:p>
          <a:p>
            <a:pPr marL="0" indent="0">
              <a:buNone/>
            </a:pPr>
            <a:r>
              <a:rPr lang="en-US" sz="1400" dirty="0">
                <a:solidFill>
                  <a:srgbClr val="BFBFBF"/>
                </a:solidFill>
                <a:latin typeface="Monaco"/>
                <a:ea typeface="Monaco"/>
                <a:cs typeface="Monaco"/>
              </a:rPr>
              <a:t>	static </a:t>
            </a:r>
            <a:r>
              <a:rPr lang="en-US" sz="1400" dirty="0" err="1">
                <a:solidFill>
                  <a:srgbClr val="BFBFBF"/>
                </a:solidFill>
                <a:latin typeface="Monaco"/>
                <a:ea typeface="Monaco"/>
                <a:cs typeface="Monaco"/>
              </a:rPr>
              <a:t>url</a:t>
            </a:r>
            <a:r>
              <a:rPr lang="en-US" sz="1400" dirty="0">
                <a:solidFill>
                  <a:srgbClr val="BFBFBF"/>
                </a:solidFill>
                <a:latin typeface="Monaco"/>
                <a:ea typeface="Monaco"/>
                <a:cs typeface="Monaco"/>
              </a:rPr>
              <a:t> = "owners/</a:t>
            </a:r>
            <a:r>
              <a:rPr lang="en-US" sz="1400" dirty="0" err="1">
                <a:solidFill>
                  <a:srgbClr val="BFBFBF"/>
                </a:solidFill>
                <a:latin typeface="Monaco"/>
                <a:ea typeface="Monaco"/>
                <a:cs typeface="Monaco"/>
              </a:rPr>
              <a:t>find.html</a:t>
            </a:r>
            <a:r>
              <a:rPr lang="en-US" sz="1400" dirty="0">
                <a:solidFill>
                  <a:srgbClr val="BFBFBF"/>
                </a:solidFill>
                <a:latin typeface="Monaco"/>
                <a:ea typeface="Monaco"/>
                <a:cs typeface="Monaco"/>
              </a:rPr>
              <a:t>"</a:t>
            </a:r>
          </a:p>
          <a:p>
            <a:pPr marL="0" indent="0">
              <a:buNone/>
            </a:pP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static</a:t>
            </a:r>
            <a:r>
              <a:rPr lang="en-US" sz="1400" dirty="0">
                <a:solidFill>
                  <a:srgbClr val="000000"/>
                </a:solidFill>
                <a:latin typeface="Monaco"/>
                <a:ea typeface="Monaco"/>
                <a:cs typeface="Monaco"/>
              </a:rPr>
              <a:t> </a:t>
            </a:r>
            <a:r>
              <a:rPr lang="en-US" sz="1400" dirty="0">
                <a:solidFill>
                  <a:srgbClr val="0226CC"/>
                </a:solidFill>
                <a:latin typeface="Monaco"/>
                <a:ea typeface="Monaco"/>
                <a:cs typeface="Monaco"/>
              </a:rPr>
              <a:t>at</a:t>
            </a:r>
            <a:r>
              <a:rPr lang="en-US" sz="1400" dirty="0">
                <a:solidFill>
                  <a:srgbClr val="000000"/>
                </a:solidFill>
                <a:latin typeface="Monaco"/>
                <a:ea typeface="Monaco"/>
                <a:cs typeface="Monaco"/>
              </a:rPr>
              <a:t> = { </a:t>
            </a:r>
            <a:r>
              <a:rPr lang="en-US" sz="1400" u="sng" dirty="0">
                <a:solidFill>
                  <a:srgbClr val="000000"/>
                </a:solidFill>
                <a:latin typeface="Monaco"/>
                <a:ea typeface="Monaco"/>
                <a:cs typeface="Monaco"/>
              </a:rPr>
              <a:t>$</a:t>
            </a:r>
            <a:r>
              <a:rPr lang="en-US" sz="1400" dirty="0">
                <a:solidFill>
                  <a:srgbClr val="000000"/>
                </a:solidFill>
                <a:latin typeface="Monaco"/>
                <a:ea typeface="Monaco"/>
                <a:cs typeface="Monaco"/>
              </a:rPr>
              <a:t>(</a:t>
            </a:r>
            <a:r>
              <a:rPr lang="en-US" sz="1400" dirty="0">
                <a:solidFill>
                  <a:srgbClr val="FF39D6"/>
                </a:solidFill>
                <a:latin typeface="Monaco"/>
                <a:ea typeface="Monaco"/>
                <a:cs typeface="Monaco"/>
              </a:rPr>
              <a:t>"h2"</a:t>
            </a:r>
            <a:r>
              <a:rPr lang="en-US" sz="1400" dirty="0">
                <a:solidFill>
                  <a:srgbClr val="000000"/>
                </a:solidFill>
                <a:latin typeface="Monaco"/>
                <a:ea typeface="Monaco"/>
                <a:cs typeface="Monaco"/>
              </a:rPr>
              <a:t>).text() == </a:t>
            </a:r>
            <a:r>
              <a:rPr lang="en-US" sz="1400" dirty="0">
                <a:solidFill>
                  <a:srgbClr val="FF39D6"/>
                </a:solidFill>
                <a:latin typeface="Monaco"/>
                <a:ea typeface="Monaco"/>
                <a:cs typeface="Monaco"/>
              </a:rPr>
              <a:t>"Find Owners"</a:t>
            </a:r>
            <a:r>
              <a:rPr lang="en-US" sz="1400" dirty="0">
                <a:solidFill>
                  <a:srgbClr val="000000"/>
                </a:solidFill>
                <a:latin typeface="Monaco"/>
                <a:ea typeface="Monaco"/>
                <a:cs typeface="Monaco"/>
              </a:rPr>
              <a:t> }</a:t>
            </a:r>
          </a:p>
          <a:p>
            <a:pPr marL="0" indent="0">
              <a:buNone/>
            </a:pPr>
            <a:endParaRPr lang="en-US" sz="1400" dirty="0">
              <a:solidFill>
                <a:srgbClr val="000000"/>
              </a:solidFill>
              <a:latin typeface="Monaco"/>
              <a:ea typeface="Monaco"/>
              <a:cs typeface="Monaco"/>
            </a:endParaRPr>
          </a:p>
          <a:p>
            <a:pPr marL="0" indent="0">
              <a:buNone/>
            </a:pPr>
            <a:r>
              <a:rPr lang="en-US" sz="1400" dirty="0">
                <a:solidFill>
                  <a:srgbClr val="BFBFBF"/>
                </a:solidFill>
                <a:latin typeface="Monaco"/>
                <a:ea typeface="Monaco"/>
                <a:cs typeface="Monaco"/>
              </a:rPr>
              <a:t>	static content = {</a:t>
            </a:r>
          </a:p>
          <a:p>
            <a:pPr marL="0" indent="0">
              <a:buNone/>
            </a:pPr>
            <a:r>
              <a:rPr lang="en-US" sz="1400" dirty="0">
                <a:solidFill>
                  <a:srgbClr val="BFBFBF"/>
                </a:solidFill>
                <a:latin typeface="Monaco"/>
                <a:ea typeface="Monaco"/>
                <a:cs typeface="Monaco"/>
              </a:rPr>
              <a:t>		</a:t>
            </a:r>
            <a:r>
              <a:rPr lang="en-US" sz="1400" u="sng" dirty="0" err="1">
                <a:solidFill>
                  <a:srgbClr val="BFBFBF"/>
                </a:solidFill>
                <a:latin typeface="Monaco"/>
                <a:ea typeface="Monaco"/>
                <a:cs typeface="Monaco"/>
              </a:rPr>
              <a:t>lastName</a:t>
            </a:r>
            <a:r>
              <a:rPr lang="en-US" sz="1400" dirty="0">
                <a:solidFill>
                  <a:srgbClr val="BFBFBF"/>
                </a:solidFill>
                <a:latin typeface="Monaco"/>
                <a:ea typeface="Monaco"/>
                <a:cs typeface="Monaco"/>
              </a:rPr>
              <a:t> { </a:t>
            </a:r>
            <a:r>
              <a:rPr lang="en-US" sz="1400" u="sng" dirty="0">
                <a:solidFill>
                  <a:srgbClr val="BFBFBF"/>
                </a:solidFill>
                <a:latin typeface="Monaco"/>
                <a:ea typeface="Monaco"/>
                <a:cs typeface="Monaco"/>
              </a:rPr>
              <a:t>$</a:t>
            </a:r>
            <a:r>
              <a:rPr lang="en-US" sz="1400" dirty="0">
                <a:solidFill>
                  <a:srgbClr val="BFBFBF"/>
                </a:solidFill>
                <a:latin typeface="Monaco"/>
                <a:ea typeface="Monaco"/>
                <a:cs typeface="Monaco"/>
              </a:rPr>
              <a:t>("input", name: "</a:t>
            </a:r>
            <a:r>
              <a:rPr lang="en-US" sz="1400" dirty="0" err="1">
                <a:solidFill>
                  <a:srgbClr val="BFBFBF"/>
                </a:solidFill>
                <a:latin typeface="Monaco"/>
                <a:ea typeface="Monaco"/>
                <a:cs typeface="Monaco"/>
              </a:rPr>
              <a:t>lastName</a:t>
            </a:r>
            <a:r>
              <a:rPr lang="en-US" sz="1400" dirty="0">
                <a:solidFill>
                  <a:srgbClr val="BFBFBF"/>
                </a:solidFill>
                <a:latin typeface="Monaco"/>
                <a:ea typeface="Monaco"/>
                <a:cs typeface="Monaco"/>
              </a:rPr>
              <a:t>") }</a:t>
            </a:r>
          </a:p>
          <a:p>
            <a:pPr marL="0" indent="0">
              <a:buNone/>
            </a:pPr>
            <a:r>
              <a:rPr lang="en-US" sz="1400" dirty="0">
                <a:solidFill>
                  <a:srgbClr val="BFBFBF"/>
                </a:solidFill>
                <a:latin typeface="Monaco"/>
                <a:ea typeface="Monaco"/>
                <a:cs typeface="Monaco"/>
              </a:rPr>
              <a:t>		</a:t>
            </a:r>
            <a:r>
              <a:rPr lang="en-US" sz="1400" u="sng" dirty="0">
                <a:solidFill>
                  <a:srgbClr val="BFBFBF"/>
                </a:solidFill>
                <a:latin typeface="Monaco"/>
                <a:ea typeface="Monaco"/>
                <a:cs typeface="Monaco"/>
              </a:rPr>
              <a:t>search</a:t>
            </a:r>
            <a:r>
              <a:rPr lang="en-US" sz="1400" dirty="0">
                <a:solidFill>
                  <a:srgbClr val="BFBFBF"/>
                </a:solidFill>
                <a:latin typeface="Monaco"/>
                <a:ea typeface="Monaco"/>
                <a:cs typeface="Monaco"/>
              </a:rPr>
              <a:t> { </a:t>
            </a:r>
            <a:r>
              <a:rPr lang="en-US" sz="1400" u="sng" dirty="0">
                <a:solidFill>
                  <a:srgbClr val="BFBFBF"/>
                </a:solidFill>
                <a:latin typeface="Monaco"/>
                <a:ea typeface="Monaco"/>
                <a:cs typeface="Monaco"/>
              </a:rPr>
              <a:t>$</a:t>
            </a:r>
            <a:r>
              <a:rPr lang="en-US" sz="1400" dirty="0">
                <a:solidFill>
                  <a:srgbClr val="BFBFBF"/>
                </a:solidFill>
                <a:latin typeface="Monaco"/>
                <a:ea typeface="Monaco"/>
                <a:cs typeface="Monaco"/>
              </a:rPr>
              <a:t>("submit") }</a:t>
            </a:r>
          </a:p>
          <a:p>
            <a:pPr marL="0" indent="0">
              <a:buNone/>
            </a:pPr>
            <a:r>
              <a:rPr lang="en-US" sz="1400" dirty="0">
                <a:solidFill>
                  <a:srgbClr val="BFBFBF"/>
                </a:solidFill>
                <a:latin typeface="Monaco"/>
                <a:ea typeface="Monaco"/>
                <a:cs typeface="Monaco"/>
              </a:rPr>
              <a:t>	}</a:t>
            </a:r>
          </a:p>
          <a:p>
            <a:pPr marL="0" indent="0">
              <a:buNone/>
            </a:pPr>
            <a:r>
              <a:rPr lang="en-US" sz="1400" dirty="0">
                <a:solidFill>
                  <a:srgbClr val="BFBFBF"/>
                </a:solidFill>
                <a:latin typeface="Monaco"/>
                <a:ea typeface="Monaco"/>
                <a:cs typeface="Monaco"/>
              </a:rPr>
              <a:t>	</a:t>
            </a:r>
          </a:p>
          <a:p>
            <a:pPr marL="0" indent="0">
              <a:buNone/>
            </a:pPr>
            <a:r>
              <a:rPr lang="en-US" sz="1400" dirty="0">
                <a:solidFill>
                  <a:srgbClr val="BFBFBF"/>
                </a:solidFill>
                <a:latin typeface="Monaco"/>
                <a:ea typeface="Monaco"/>
                <a:cs typeface="Monaco"/>
              </a:rPr>
              <a:t>	</a:t>
            </a:r>
            <a:r>
              <a:rPr lang="en-US" sz="1400" dirty="0" err="1">
                <a:solidFill>
                  <a:srgbClr val="BFBFBF"/>
                </a:solidFill>
                <a:latin typeface="Monaco"/>
                <a:ea typeface="Monaco"/>
                <a:cs typeface="Monaco"/>
              </a:rPr>
              <a:t>def</a:t>
            </a:r>
            <a:r>
              <a:rPr lang="en-US" sz="1400" dirty="0">
                <a:solidFill>
                  <a:srgbClr val="BFBFBF"/>
                </a:solidFill>
                <a:latin typeface="Monaco"/>
                <a:ea typeface="Monaco"/>
                <a:cs typeface="Monaco"/>
              </a:rPr>
              <a:t> </a:t>
            </a:r>
            <a:r>
              <a:rPr lang="en-US" sz="1400" dirty="0" err="1">
                <a:solidFill>
                  <a:srgbClr val="BFBFBF"/>
                </a:solidFill>
                <a:latin typeface="Monaco"/>
                <a:ea typeface="Monaco"/>
                <a:cs typeface="Monaco"/>
              </a:rPr>
              <a:t>findByLastName</a:t>
            </a:r>
            <a:r>
              <a:rPr lang="en-US" sz="1400" dirty="0">
                <a:solidFill>
                  <a:srgbClr val="BFBFBF"/>
                </a:solidFill>
                <a:latin typeface="Monaco"/>
                <a:ea typeface="Monaco"/>
                <a:cs typeface="Monaco"/>
              </a:rPr>
              <a:t>(name) {</a:t>
            </a:r>
          </a:p>
          <a:p>
            <a:pPr marL="0" indent="0">
              <a:buNone/>
            </a:pPr>
            <a:r>
              <a:rPr lang="en-US" sz="1400" dirty="0">
                <a:solidFill>
                  <a:srgbClr val="BFBFBF"/>
                </a:solidFill>
                <a:latin typeface="Monaco"/>
                <a:ea typeface="Monaco"/>
                <a:cs typeface="Monaco"/>
              </a:rPr>
              <a:t>		</a:t>
            </a:r>
            <a:r>
              <a:rPr lang="en-US" sz="1400" u="sng" dirty="0" err="1">
                <a:solidFill>
                  <a:srgbClr val="BFBFBF"/>
                </a:solidFill>
                <a:latin typeface="Monaco"/>
                <a:ea typeface="Monaco"/>
                <a:cs typeface="Monaco"/>
              </a:rPr>
              <a:t>lastName</a:t>
            </a:r>
            <a:r>
              <a:rPr lang="en-US" sz="1400" dirty="0" err="1">
                <a:solidFill>
                  <a:srgbClr val="BFBFBF"/>
                </a:solidFill>
                <a:latin typeface="Monaco"/>
                <a:ea typeface="Monaco"/>
                <a:cs typeface="Monaco"/>
              </a:rPr>
              <a:t>.</a:t>
            </a:r>
            <a:r>
              <a:rPr lang="en-US" sz="1400" u="sng" dirty="0" err="1">
                <a:solidFill>
                  <a:srgbClr val="BFBFBF"/>
                </a:solidFill>
                <a:latin typeface="Monaco"/>
                <a:ea typeface="Monaco"/>
                <a:cs typeface="Monaco"/>
              </a:rPr>
              <a:t>value</a:t>
            </a:r>
            <a:r>
              <a:rPr lang="en-US" sz="1400" dirty="0">
                <a:solidFill>
                  <a:srgbClr val="BFBFBF"/>
                </a:solidFill>
                <a:latin typeface="Monaco"/>
                <a:ea typeface="Monaco"/>
                <a:cs typeface="Monaco"/>
              </a:rPr>
              <a:t>(name)</a:t>
            </a:r>
          </a:p>
          <a:p>
            <a:pPr marL="0" indent="0">
              <a:buNone/>
            </a:pPr>
            <a:r>
              <a:rPr lang="en-US" sz="1400" dirty="0">
                <a:solidFill>
                  <a:srgbClr val="BFBFBF"/>
                </a:solidFill>
                <a:latin typeface="Monaco"/>
                <a:ea typeface="Monaco"/>
                <a:cs typeface="Monaco"/>
              </a:rPr>
              <a:t>		</a:t>
            </a:r>
            <a:r>
              <a:rPr lang="en-US" sz="1400" u="sng" dirty="0" err="1">
                <a:solidFill>
                  <a:srgbClr val="BFBFBF"/>
                </a:solidFill>
                <a:latin typeface="Monaco"/>
                <a:ea typeface="Monaco"/>
                <a:cs typeface="Monaco"/>
              </a:rPr>
              <a:t>search</a:t>
            </a:r>
            <a:r>
              <a:rPr lang="en-US" sz="1400" dirty="0" err="1">
                <a:solidFill>
                  <a:srgbClr val="BFBFBF"/>
                </a:solidFill>
                <a:latin typeface="Monaco"/>
                <a:ea typeface="Monaco"/>
                <a:cs typeface="Monaco"/>
              </a:rPr>
              <a:t>.</a:t>
            </a:r>
            <a:r>
              <a:rPr lang="en-US" sz="1400" u="sng" dirty="0" err="1">
                <a:solidFill>
                  <a:srgbClr val="BFBFBF"/>
                </a:solidFill>
                <a:latin typeface="Monaco"/>
                <a:ea typeface="Monaco"/>
                <a:cs typeface="Monaco"/>
              </a:rPr>
              <a:t>click</a:t>
            </a:r>
            <a:r>
              <a:rPr lang="en-US" sz="1400" dirty="0">
                <a:solidFill>
                  <a:srgbClr val="BFBFBF"/>
                </a:solidFill>
                <a:latin typeface="Monaco"/>
                <a:ea typeface="Monaco"/>
                <a:cs typeface="Monaco"/>
              </a:rPr>
              <a:t>()</a:t>
            </a:r>
          </a:p>
          <a:p>
            <a:pPr marL="0" indent="0">
              <a:buNone/>
            </a:pPr>
            <a:r>
              <a:rPr lang="en-US" sz="1400" dirty="0">
                <a:solidFill>
                  <a:srgbClr val="BFBFBF"/>
                </a:solidFill>
                <a:latin typeface="Monaco"/>
                <a:ea typeface="Monaco"/>
                <a:cs typeface="Monaco"/>
              </a:rPr>
              <a:t>	}</a:t>
            </a:r>
          </a:p>
          <a:p>
            <a:pPr marL="0" indent="0">
              <a:buNone/>
            </a:pPr>
            <a:r>
              <a:rPr lang="en-US" sz="1400" dirty="0">
                <a:solidFill>
                  <a:srgbClr val="BFBFBF"/>
                </a:solidFill>
                <a:latin typeface="Monaco"/>
                <a:ea typeface="Monaco"/>
                <a:cs typeface="Monaco"/>
              </a:rPr>
              <a:t>}</a:t>
            </a:r>
            <a:endParaRPr lang="en-US" sz="1400" dirty="0">
              <a:solidFill>
                <a:srgbClr val="BFBFBF"/>
              </a:solidFill>
              <a:latin typeface="Calibri" charset="0"/>
              <a:ea typeface="ＭＳ Ｐゴシック" charset="0"/>
            </a:endParaRPr>
          </a:p>
        </p:txBody>
      </p:sp>
    </p:spTree>
    <p:extLst>
      <p:ext uri="{BB962C8B-B14F-4D97-AF65-F5344CB8AC3E}">
        <p14:creationId xmlns:p14="http://schemas.microsoft.com/office/powerpoint/2010/main" val="1157438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2"/>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Cambria Bold" charset="0"/>
                <a:ea typeface="ＭＳ Ｐゴシック" charset="0"/>
              </a:rPr>
              <a:t>Geb Page definition: logical </a:t>
            </a:r>
            <a:r>
              <a:rPr lang="en-US" i="1">
                <a:latin typeface="Cambria Bold" charset="0"/>
                <a:ea typeface="ＭＳ Ｐゴシック" charset="0"/>
              </a:rPr>
              <a:t>content</a:t>
            </a:r>
          </a:p>
        </p:txBody>
      </p:sp>
      <p:sp>
        <p:nvSpPr>
          <p:cNvPr id="83970" name="Content Placeholder 3"/>
          <p:cNvSpPr>
            <a:spLocks noGrp="1"/>
          </p:cNvSpPr>
          <p:nvPr>
            <p:ph type="body"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0" indent="0">
              <a:buNone/>
            </a:pPr>
            <a:r>
              <a:rPr lang="en-US" sz="1400" dirty="0">
                <a:solidFill>
                  <a:srgbClr val="BFBFBF"/>
                </a:solidFill>
                <a:latin typeface="Monaco"/>
                <a:ea typeface="Monaco"/>
                <a:cs typeface="Monaco"/>
              </a:rPr>
              <a:t>import </a:t>
            </a:r>
            <a:r>
              <a:rPr lang="en-US" sz="1400" dirty="0" err="1">
                <a:solidFill>
                  <a:srgbClr val="BFBFBF"/>
                </a:solidFill>
                <a:latin typeface="Monaco"/>
                <a:ea typeface="Monaco"/>
                <a:cs typeface="Monaco"/>
              </a:rPr>
              <a:t>geb.Page</a:t>
            </a:r>
            <a:endParaRPr lang="en-US" sz="1400" dirty="0">
              <a:solidFill>
                <a:srgbClr val="BFBFBF"/>
              </a:solidFill>
              <a:latin typeface="Monaco"/>
              <a:ea typeface="Monaco"/>
              <a:cs typeface="Monaco"/>
            </a:endParaRPr>
          </a:p>
          <a:p>
            <a:pPr marL="0" indent="0">
              <a:buNone/>
            </a:pPr>
            <a:endParaRPr lang="en-US" sz="1400" dirty="0">
              <a:solidFill>
                <a:srgbClr val="BFBFBF"/>
              </a:solidFill>
              <a:latin typeface="Monaco"/>
              <a:ea typeface="Monaco"/>
              <a:cs typeface="Monaco"/>
            </a:endParaRPr>
          </a:p>
          <a:p>
            <a:pPr marL="0" indent="0">
              <a:buNone/>
            </a:pPr>
            <a:r>
              <a:rPr lang="en-US" sz="1400" dirty="0">
                <a:solidFill>
                  <a:srgbClr val="BFBFBF"/>
                </a:solidFill>
                <a:latin typeface="Monaco"/>
                <a:ea typeface="Monaco"/>
                <a:cs typeface="Monaco"/>
              </a:rPr>
              <a:t>class </a:t>
            </a:r>
            <a:r>
              <a:rPr lang="en-US" sz="1400" dirty="0" err="1">
                <a:solidFill>
                  <a:srgbClr val="BFBFBF"/>
                </a:solidFill>
                <a:latin typeface="Monaco"/>
                <a:ea typeface="Monaco"/>
                <a:cs typeface="Monaco"/>
              </a:rPr>
              <a:t>FindOwnersPage</a:t>
            </a:r>
            <a:r>
              <a:rPr lang="en-US" sz="1400" dirty="0">
                <a:solidFill>
                  <a:srgbClr val="BFBFBF"/>
                </a:solidFill>
                <a:latin typeface="Monaco"/>
                <a:ea typeface="Monaco"/>
                <a:cs typeface="Monaco"/>
              </a:rPr>
              <a:t> extends </a:t>
            </a:r>
            <a:r>
              <a:rPr lang="en-US" sz="1400" dirty="0" err="1">
                <a:solidFill>
                  <a:srgbClr val="BFBFBF"/>
                </a:solidFill>
                <a:latin typeface="Monaco"/>
                <a:ea typeface="Monaco"/>
                <a:cs typeface="Monaco"/>
              </a:rPr>
              <a:t>PetClinicPage</a:t>
            </a:r>
            <a:r>
              <a:rPr lang="en-US" sz="1400" dirty="0">
                <a:solidFill>
                  <a:srgbClr val="BFBFBF"/>
                </a:solidFill>
                <a:latin typeface="Monaco"/>
                <a:ea typeface="Monaco"/>
                <a:cs typeface="Monaco"/>
              </a:rPr>
              <a:t> {</a:t>
            </a:r>
          </a:p>
          <a:p>
            <a:pPr marL="0" indent="0">
              <a:buNone/>
            </a:pPr>
            <a:endParaRPr lang="en-US" sz="1400" dirty="0">
              <a:solidFill>
                <a:srgbClr val="BFBFBF"/>
              </a:solidFill>
              <a:latin typeface="Monaco"/>
              <a:ea typeface="Monaco"/>
              <a:cs typeface="Monaco"/>
            </a:endParaRPr>
          </a:p>
          <a:p>
            <a:pPr marL="0" indent="0">
              <a:buNone/>
            </a:pPr>
            <a:r>
              <a:rPr lang="en-US" sz="1400" dirty="0">
                <a:solidFill>
                  <a:srgbClr val="BFBFBF"/>
                </a:solidFill>
                <a:latin typeface="Monaco"/>
                <a:ea typeface="Monaco"/>
                <a:cs typeface="Monaco"/>
              </a:rPr>
              <a:t>	static </a:t>
            </a:r>
            <a:r>
              <a:rPr lang="en-US" sz="1400" dirty="0" err="1">
                <a:solidFill>
                  <a:srgbClr val="BFBFBF"/>
                </a:solidFill>
                <a:latin typeface="Monaco"/>
                <a:ea typeface="Monaco"/>
                <a:cs typeface="Monaco"/>
              </a:rPr>
              <a:t>url</a:t>
            </a:r>
            <a:r>
              <a:rPr lang="en-US" sz="1400" dirty="0">
                <a:solidFill>
                  <a:srgbClr val="BFBFBF"/>
                </a:solidFill>
                <a:latin typeface="Monaco"/>
                <a:ea typeface="Monaco"/>
                <a:cs typeface="Monaco"/>
              </a:rPr>
              <a:t> = "owners/</a:t>
            </a:r>
            <a:r>
              <a:rPr lang="en-US" sz="1400" dirty="0" err="1">
                <a:solidFill>
                  <a:srgbClr val="BFBFBF"/>
                </a:solidFill>
                <a:latin typeface="Monaco"/>
                <a:ea typeface="Monaco"/>
                <a:cs typeface="Monaco"/>
              </a:rPr>
              <a:t>find.html</a:t>
            </a:r>
            <a:r>
              <a:rPr lang="en-US" sz="1400" dirty="0">
                <a:solidFill>
                  <a:srgbClr val="BFBFBF"/>
                </a:solidFill>
                <a:latin typeface="Monaco"/>
                <a:ea typeface="Monaco"/>
                <a:cs typeface="Monaco"/>
              </a:rPr>
              <a:t>"</a:t>
            </a:r>
          </a:p>
          <a:p>
            <a:pPr marL="0" indent="0">
              <a:buNone/>
            </a:pPr>
            <a:endParaRPr lang="en-US" sz="1400" dirty="0">
              <a:solidFill>
                <a:srgbClr val="BFBFBF"/>
              </a:solidFill>
              <a:latin typeface="Monaco"/>
              <a:ea typeface="Monaco"/>
              <a:cs typeface="Monaco"/>
            </a:endParaRPr>
          </a:p>
          <a:p>
            <a:pPr marL="0" indent="0">
              <a:buNone/>
            </a:pPr>
            <a:r>
              <a:rPr lang="en-US" sz="1400" dirty="0">
                <a:solidFill>
                  <a:srgbClr val="BFBFBF"/>
                </a:solidFill>
                <a:latin typeface="Monaco"/>
                <a:ea typeface="Monaco"/>
                <a:cs typeface="Monaco"/>
              </a:rPr>
              <a:t>	static at = { </a:t>
            </a:r>
            <a:r>
              <a:rPr lang="en-US" sz="1400" u="sng" dirty="0">
                <a:solidFill>
                  <a:srgbClr val="BFBFBF"/>
                </a:solidFill>
                <a:latin typeface="Monaco"/>
                <a:ea typeface="Monaco"/>
                <a:cs typeface="Monaco"/>
              </a:rPr>
              <a:t>$</a:t>
            </a:r>
            <a:r>
              <a:rPr lang="en-US" sz="1400" dirty="0">
                <a:solidFill>
                  <a:srgbClr val="BFBFBF"/>
                </a:solidFill>
                <a:latin typeface="Monaco"/>
                <a:ea typeface="Monaco"/>
                <a:cs typeface="Monaco"/>
              </a:rPr>
              <a:t>("h2").text() == "Find Owners" }</a:t>
            </a:r>
          </a:p>
          <a:p>
            <a:pPr marL="0" indent="0">
              <a:buNone/>
            </a:pPr>
            <a:endParaRPr lang="en-US" sz="1400" dirty="0">
              <a:solidFill>
                <a:srgbClr val="BFBFBF"/>
              </a:solidFill>
              <a:latin typeface="Monaco"/>
              <a:ea typeface="Monaco"/>
              <a:cs typeface="Monaco"/>
            </a:endParaRP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static</a:t>
            </a:r>
            <a:r>
              <a:rPr lang="en-US" sz="1400" dirty="0">
                <a:solidFill>
                  <a:srgbClr val="000000"/>
                </a:solidFill>
                <a:latin typeface="Monaco"/>
                <a:ea typeface="Monaco"/>
                <a:cs typeface="Monaco"/>
              </a:rPr>
              <a:t> </a:t>
            </a:r>
            <a:r>
              <a:rPr lang="en-US" sz="1400" dirty="0">
                <a:solidFill>
                  <a:srgbClr val="0226CC"/>
                </a:solidFill>
                <a:latin typeface="Monaco"/>
                <a:ea typeface="Monaco"/>
                <a:cs typeface="Monaco"/>
              </a:rPr>
              <a:t>content</a:t>
            </a:r>
            <a:r>
              <a:rPr lang="en-US" sz="1400" dirty="0">
                <a:solidFill>
                  <a:srgbClr val="000000"/>
                </a:solidFill>
                <a:latin typeface="Monaco"/>
                <a:ea typeface="Monaco"/>
                <a:cs typeface="Monaco"/>
              </a:rPr>
              <a:t> = {</a:t>
            </a:r>
          </a:p>
          <a:p>
            <a:pPr marL="0" indent="0">
              <a:buNone/>
            </a:pPr>
            <a:r>
              <a:rPr lang="en-US" sz="1400" dirty="0">
                <a:solidFill>
                  <a:srgbClr val="000000"/>
                </a:solidFill>
                <a:latin typeface="Monaco"/>
                <a:ea typeface="Monaco"/>
                <a:cs typeface="Monaco"/>
              </a:rPr>
              <a:t>		</a:t>
            </a:r>
            <a:r>
              <a:rPr lang="en-US" sz="1400" u="sng" dirty="0" err="1">
                <a:solidFill>
                  <a:srgbClr val="000000"/>
                </a:solidFill>
                <a:latin typeface="Monaco"/>
                <a:ea typeface="Monaco"/>
                <a:cs typeface="Monaco"/>
              </a:rPr>
              <a:t>lastName</a:t>
            </a:r>
            <a:r>
              <a:rPr lang="en-US" sz="1400" dirty="0">
                <a:solidFill>
                  <a:srgbClr val="000000"/>
                </a:solidFill>
                <a:latin typeface="Monaco"/>
                <a:ea typeface="Monaco"/>
                <a:cs typeface="Monaco"/>
              </a:rPr>
              <a:t> { </a:t>
            </a:r>
            <a:r>
              <a:rPr lang="en-US" sz="1400" u="sng" dirty="0">
                <a:solidFill>
                  <a:srgbClr val="000000"/>
                </a:solidFill>
                <a:latin typeface="Monaco"/>
                <a:ea typeface="Monaco"/>
                <a:cs typeface="Monaco"/>
              </a:rPr>
              <a:t>$</a:t>
            </a:r>
            <a:r>
              <a:rPr lang="en-US" sz="1400" dirty="0">
                <a:solidFill>
                  <a:srgbClr val="000000"/>
                </a:solidFill>
                <a:latin typeface="Monaco"/>
                <a:ea typeface="Monaco"/>
                <a:cs typeface="Monaco"/>
              </a:rPr>
              <a:t>(</a:t>
            </a:r>
            <a:r>
              <a:rPr lang="en-US" sz="1400" dirty="0">
                <a:solidFill>
                  <a:srgbClr val="FF39D6"/>
                </a:solidFill>
                <a:latin typeface="Monaco"/>
                <a:ea typeface="Monaco"/>
                <a:cs typeface="Monaco"/>
              </a:rPr>
              <a:t>"input"</a:t>
            </a:r>
            <a:r>
              <a:rPr lang="en-US" sz="1400" dirty="0">
                <a:solidFill>
                  <a:srgbClr val="000000"/>
                </a:solidFill>
                <a:latin typeface="Monaco"/>
                <a:ea typeface="Monaco"/>
                <a:cs typeface="Monaco"/>
              </a:rPr>
              <a:t>, name: </a:t>
            </a:r>
            <a:r>
              <a:rPr lang="en-US" sz="1400" dirty="0">
                <a:solidFill>
                  <a:srgbClr val="FF39D6"/>
                </a:solidFill>
                <a:latin typeface="Monaco"/>
                <a:ea typeface="Monaco"/>
                <a:cs typeface="Monaco"/>
              </a:rPr>
              <a:t>"</a:t>
            </a:r>
            <a:r>
              <a:rPr lang="en-US" sz="1400" dirty="0" err="1">
                <a:solidFill>
                  <a:srgbClr val="FF39D6"/>
                </a:solidFill>
                <a:latin typeface="Monaco"/>
                <a:ea typeface="Monaco"/>
                <a:cs typeface="Monaco"/>
              </a:rPr>
              <a:t>lastName</a:t>
            </a:r>
            <a:r>
              <a:rPr lang="en-US" sz="1400" dirty="0">
                <a:solidFill>
                  <a:srgbClr val="FF39D6"/>
                </a:solidFill>
                <a:latin typeface="Monaco"/>
                <a:ea typeface="Monaco"/>
                <a:cs typeface="Monaco"/>
              </a:rPr>
              <a:t>"</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u="sng" dirty="0">
                <a:solidFill>
                  <a:srgbClr val="000000"/>
                </a:solidFill>
                <a:latin typeface="Monaco"/>
                <a:ea typeface="Monaco"/>
                <a:cs typeface="Monaco"/>
              </a:rPr>
              <a:t>search</a:t>
            </a:r>
            <a:r>
              <a:rPr lang="en-US" sz="1400" dirty="0">
                <a:solidFill>
                  <a:srgbClr val="000000"/>
                </a:solidFill>
                <a:latin typeface="Monaco"/>
                <a:ea typeface="Monaco"/>
                <a:cs typeface="Monaco"/>
              </a:rPr>
              <a:t> { </a:t>
            </a:r>
            <a:r>
              <a:rPr lang="en-US" sz="1400" u="sng" dirty="0">
                <a:solidFill>
                  <a:srgbClr val="000000"/>
                </a:solidFill>
                <a:latin typeface="Monaco"/>
                <a:ea typeface="Monaco"/>
                <a:cs typeface="Monaco"/>
              </a:rPr>
              <a:t>$</a:t>
            </a:r>
            <a:r>
              <a:rPr lang="en-US" sz="1400" dirty="0">
                <a:solidFill>
                  <a:srgbClr val="000000"/>
                </a:solidFill>
                <a:latin typeface="Monaco"/>
                <a:ea typeface="Monaco"/>
                <a:cs typeface="Monaco"/>
              </a:rPr>
              <a:t>(</a:t>
            </a:r>
            <a:r>
              <a:rPr lang="en-US" sz="1400" dirty="0">
                <a:solidFill>
                  <a:srgbClr val="FF39D6"/>
                </a:solidFill>
                <a:latin typeface="Monaco"/>
                <a:ea typeface="Monaco"/>
                <a:cs typeface="Monaco"/>
              </a:rPr>
              <a:t>"submit"</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p>
          <a:p>
            <a:pPr marL="0" indent="0">
              <a:buNone/>
            </a:pPr>
            <a:r>
              <a:rPr lang="en-US" sz="1400" dirty="0">
                <a:solidFill>
                  <a:srgbClr val="BFBFBF"/>
                </a:solidFill>
                <a:latin typeface="Monaco"/>
                <a:ea typeface="Monaco"/>
                <a:cs typeface="Monaco"/>
              </a:rPr>
              <a:t>	</a:t>
            </a:r>
            <a:r>
              <a:rPr lang="en-US" sz="1400" dirty="0" err="1">
                <a:solidFill>
                  <a:srgbClr val="BFBFBF"/>
                </a:solidFill>
                <a:latin typeface="Monaco"/>
                <a:ea typeface="Monaco"/>
                <a:cs typeface="Monaco"/>
              </a:rPr>
              <a:t>def</a:t>
            </a:r>
            <a:r>
              <a:rPr lang="en-US" sz="1400" dirty="0">
                <a:solidFill>
                  <a:srgbClr val="BFBFBF"/>
                </a:solidFill>
                <a:latin typeface="Monaco"/>
                <a:ea typeface="Monaco"/>
                <a:cs typeface="Monaco"/>
              </a:rPr>
              <a:t> </a:t>
            </a:r>
            <a:r>
              <a:rPr lang="en-US" sz="1400" dirty="0" err="1">
                <a:solidFill>
                  <a:srgbClr val="BFBFBF"/>
                </a:solidFill>
                <a:latin typeface="Monaco"/>
                <a:ea typeface="Monaco"/>
                <a:cs typeface="Monaco"/>
              </a:rPr>
              <a:t>findByLastName</a:t>
            </a:r>
            <a:r>
              <a:rPr lang="en-US" sz="1400" dirty="0">
                <a:solidFill>
                  <a:srgbClr val="BFBFBF"/>
                </a:solidFill>
                <a:latin typeface="Monaco"/>
                <a:ea typeface="Monaco"/>
                <a:cs typeface="Monaco"/>
              </a:rPr>
              <a:t>(name) {</a:t>
            </a:r>
          </a:p>
          <a:p>
            <a:pPr marL="0" indent="0">
              <a:buNone/>
            </a:pPr>
            <a:r>
              <a:rPr lang="en-US" sz="1400" dirty="0">
                <a:solidFill>
                  <a:srgbClr val="BFBFBF"/>
                </a:solidFill>
                <a:latin typeface="Monaco"/>
                <a:ea typeface="Monaco"/>
                <a:cs typeface="Monaco"/>
              </a:rPr>
              <a:t>		</a:t>
            </a:r>
            <a:r>
              <a:rPr lang="en-US" sz="1400" u="sng" dirty="0" err="1">
                <a:solidFill>
                  <a:srgbClr val="BFBFBF"/>
                </a:solidFill>
                <a:latin typeface="Monaco"/>
                <a:ea typeface="Monaco"/>
                <a:cs typeface="Monaco"/>
              </a:rPr>
              <a:t>lastName</a:t>
            </a:r>
            <a:r>
              <a:rPr lang="en-US" sz="1400" dirty="0" err="1">
                <a:solidFill>
                  <a:srgbClr val="BFBFBF"/>
                </a:solidFill>
                <a:latin typeface="Monaco"/>
                <a:ea typeface="Monaco"/>
                <a:cs typeface="Monaco"/>
              </a:rPr>
              <a:t>.</a:t>
            </a:r>
            <a:r>
              <a:rPr lang="en-US" sz="1400" u="sng" dirty="0" err="1">
                <a:solidFill>
                  <a:srgbClr val="BFBFBF"/>
                </a:solidFill>
                <a:latin typeface="Monaco"/>
                <a:ea typeface="Monaco"/>
                <a:cs typeface="Monaco"/>
              </a:rPr>
              <a:t>value</a:t>
            </a:r>
            <a:r>
              <a:rPr lang="en-US" sz="1400" dirty="0">
                <a:solidFill>
                  <a:srgbClr val="BFBFBF"/>
                </a:solidFill>
                <a:latin typeface="Monaco"/>
                <a:ea typeface="Monaco"/>
                <a:cs typeface="Monaco"/>
              </a:rPr>
              <a:t>(name)</a:t>
            </a:r>
          </a:p>
          <a:p>
            <a:pPr marL="0" indent="0">
              <a:buNone/>
            </a:pPr>
            <a:r>
              <a:rPr lang="en-US" sz="1400" dirty="0">
                <a:solidFill>
                  <a:srgbClr val="BFBFBF"/>
                </a:solidFill>
                <a:latin typeface="Monaco"/>
                <a:ea typeface="Monaco"/>
                <a:cs typeface="Monaco"/>
              </a:rPr>
              <a:t>		</a:t>
            </a:r>
            <a:r>
              <a:rPr lang="en-US" sz="1400" u="sng" dirty="0" err="1">
                <a:solidFill>
                  <a:srgbClr val="BFBFBF"/>
                </a:solidFill>
                <a:latin typeface="Monaco"/>
                <a:ea typeface="Monaco"/>
                <a:cs typeface="Monaco"/>
              </a:rPr>
              <a:t>search</a:t>
            </a:r>
            <a:r>
              <a:rPr lang="en-US" sz="1400" dirty="0" err="1">
                <a:solidFill>
                  <a:srgbClr val="BFBFBF"/>
                </a:solidFill>
                <a:latin typeface="Monaco"/>
                <a:ea typeface="Monaco"/>
                <a:cs typeface="Monaco"/>
              </a:rPr>
              <a:t>.</a:t>
            </a:r>
            <a:r>
              <a:rPr lang="en-US" sz="1400" u="sng" dirty="0" err="1">
                <a:solidFill>
                  <a:srgbClr val="BFBFBF"/>
                </a:solidFill>
                <a:latin typeface="Monaco"/>
                <a:ea typeface="Monaco"/>
                <a:cs typeface="Monaco"/>
              </a:rPr>
              <a:t>click</a:t>
            </a:r>
            <a:r>
              <a:rPr lang="en-US" sz="1400" dirty="0">
                <a:solidFill>
                  <a:srgbClr val="BFBFBF"/>
                </a:solidFill>
                <a:latin typeface="Monaco"/>
                <a:ea typeface="Monaco"/>
                <a:cs typeface="Monaco"/>
              </a:rPr>
              <a:t>()</a:t>
            </a:r>
          </a:p>
          <a:p>
            <a:pPr marL="0" indent="0">
              <a:buNone/>
            </a:pPr>
            <a:r>
              <a:rPr lang="en-US" sz="1400" dirty="0">
                <a:solidFill>
                  <a:srgbClr val="BFBFBF"/>
                </a:solidFill>
                <a:latin typeface="Monaco"/>
                <a:ea typeface="Monaco"/>
                <a:cs typeface="Monaco"/>
              </a:rPr>
              <a:t>	}</a:t>
            </a:r>
          </a:p>
          <a:p>
            <a:pPr marL="0" indent="0">
              <a:buNone/>
            </a:pPr>
            <a:r>
              <a:rPr lang="en-US" sz="1400" dirty="0">
                <a:solidFill>
                  <a:srgbClr val="BFBFBF"/>
                </a:solidFill>
                <a:latin typeface="Monaco"/>
                <a:ea typeface="Monaco"/>
                <a:cs typeface="Monaco"/>
              </a:rPr>
              <a:t>}</a:t>
            </a:r>
            <a:endParaRPr lang="en-US" sz="1400" dirty="0">
              <a:solidFill>
                <a:srgbClr val="BFBFBF"/>
              </a:solidFill>
              <a:latin typeface="Calibri" charset="0"/>
              <a:ea typeface="ＭＳ Ｐゴシック" charset="0"/>
            </a:endParaRPr>
          </a:p>
        </p:txBody>
      </p:sp>
    </p:spTree>
    <p:extLst>
      <p:ext uri="{BB962C8B-B14F-4D97-AF65-F5344CB8AC3E}">
        <p14:creationId xmlns:p14="http://schemas.microsoft.com/office/powerpoint/2010/main" val="2942392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2"/>
          <p:cNvSpPr>
            <a:spLocks noGrp="1"/>
          </p:cNvSpPr>
          <p:nvPr>
            <p:ph type="title"/>
          </p:nvPr>
        </p:nvSpPr>
        <p:spPr bwMode="auto">
          <a:xfrm>
            <a:off x="457200" y="274638"/>
            <a:ext cx="8435975"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Cambria Bold" charset="0"/>
                <a:ea typeface="ＭＳ Ｐゴシック" charset="0"/>
              </a:rPr>
              <a:t>Geb Page definition: </a:t>
            </a:r>
            <a:r>
              <a:rPr lang="en-US" i="1">
                <a:latin typeface="Cambria Bold" charset="0"/>
                <a:ea typeface="ＭＳ Ｐゴシック" charset="0"/>
              </a:rPr>
              <a:t>actions</a:t>
            </a:r>
          </a:p>
        </p:txBody>
      </p:sp>
      <p:sp>
        <p:nvSpPr>
          <p:cNvPr id="84994" name="Content Placeholder 3"/>
          <p:cNvSpPr>
            <a:spLocks noGrp="1"/>
          </p:cNvSpPr>
          <p:nvPr>
            <p:ph idx="1"/>
          </p:nvPr>
        </p:nvSpPr>
        <p:spPr bwMode="auto">
          <a:xfrm>
            <a:off x="457200" y="1600200"/>
            <a:ext cx="8229600" cy="48529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0" indent="0">
              <a:buNone/>
            </a:pPr>
            <a:r>
              <a:rPr lang="en-US" sz="1400" dirty="0">
                <a:solidFill>
                  <a:srgbClr val="BFBFBF"/>
                </a:solidFill>
                <a:latin typeface="Monaco"/>
                <a:ea typeface="Monaco"/>
                <a:cs typeface="Monaco"/>
              </a:rPr>
              <a:t>import </a:t>
            </a:r>
            <a:r>
              <a:rPr lang="en-US" sz="1400" dirty="0" err="1">
                <a:solidFill>
                  <a:srgbClr val="BFBFBF"/>
                </a:solidFill>
                <a:latin typeface="Monaco"/>
                <a:ea typeface="Monaco"/>
                <a:cs typeface="Monaco"/>
              </a:rPr>
              <a:t>geb.Page</a:t>
            </a:r>
            <a:endParaRPr lang="en-US" sz="1400" dirty="0">
              <a:solidFill>
                <a:srgbClr val="BFBFBF"/>
              </a:solidFill>
              <a:latin typeface="Monaco"/>
              <a:ea typeface="Monaco"/>
              <a:cs typeface="Monaco"/>
            </a:endParaRPr>
          </a:p>
          <a:p>
            <a:pPr marL="0" indent="0">
              <a:buNone/>
            </a:pPr>
            <a:endParaRPr lang="en-US" sz="1400" dirty="0">
              <a:solidFill>
                <a:srgbClr val="BFBFBF"/>
              </a:solidFill>
              <a:latin typeface="Monaco"/>
              <a:ea typeface="Monaco"/>
              <a:cs typeface="Monaco"/>
            </a:endParaRPr>
          </a:p>
          <a:p>
            <a:pPr marL="0" indent="0">
              <a:buNone/>
            </a:pPr>
            <a:r>
              <a:rPr lang="en-US" sz="1400" dirty="0">
                <a:solidFill>
                  <a:srgbClr val="BFBFBF"/>
                </a:solidFill>
                <a:latin typeface="Monaco"/>
                <a:ea typeface="Monaco"/>
                <a:cs typeface="Monaco"/>
              </a:rPr>
              <a:t>class </a:t>
            </a:r>
            <a:r>
              <a:rPr lang="en-US" sz="1400" dirty="0" err="1">
                <a:solidFill>
                  <a:srgbClr val="BFBFBF"/>
                </a:solidFill>
                <a:latin typeface="Monaco"/>
                <a:ea typeface="Monaco"/>
                <a:cs typeface="Monaco"/>
              </a:rPr>
              <a:t>FindOwnersPage</a:t>
            </a:r>
            <a:r>
              <a:rPr lang="en-US" sz="1400" dirty="0">
                <a:solidFill>
                  <a:srgbClr val="BFBFBF"/>
                </a:solidFill>
                <a:latin typeface="Monaco"/>
                <a:ea typeface="Monaco"/>
                <a:cs typeface="Monaco"/>
              </a:rPr>
              <a:t> extends </a:t>
            </a:r>
            <a:r>
              <a:rPr lang="en-US" sz="1400" dirty="0" err="1">
                <a:solidFill>
                  <a:srgbClr val="BFBFBF"/>
                </a:solidFill>
                <a:latin typeface="Monaco"/>
                <a:ea typeface="Monaco"/>
                <a:cs typeface="Monaco"/>
              </a:rPr>
              <a:t>PetClinicPage</a:t>
            </a:r>
            <a:r>
              <a:rPr lang="en-US" sz="1400" dirty="0">
                <a:solidFill>
                  <a:srgbClr val="BFBFBF"/>
                </a:solidFill>
                <a:latin typeface="Monaco"/>
                <a:ea typeface="Monaco"/>
                <a:cs typeface="Monaco"/>
              </a:rPr>
              <a:t> {</a:t>
            </a:r>
          </a:p>
          <a:p>
            <a:pPr marL="0" indent="0">
              <a:buNone/>
            </a:pPr>
            <a:endParaRPr lang="en-US" sz="1400" dirty="0">
              <a:solidFill>
                <a:srgbClr val="BFBFBF"/>
              </a:solidFill>
              <a:latin typeface="Monaco"/>
              <a:ea typeface="Monaco"/>
              <a:cs typeface="Monaco"/>
            </a:endParaRPr>
          </a:p>
          <a:p>
            <a:pPr marL="0" indent="0">
              <a:buNone/>
            </a:pPr>
            <a:r>
              <a:rPr lang="en-US" sz="1400" dirty="0">
                <a:solidFill>
                  <a:srgbClr val="BFBFBF"/>
                </a:solidFill>
                <a:latin typeface="Monaco"/>
                <a:ea typeface="Monaco"/>
                <a:cs typeface="Monaco"/>
              </a:rPr>
              <a:t>	static </a:t>
            </a:r>
            <a:r>
              <a:rPr lang="en-US" sz="1400" dirty="0" err="1">
                <a:solidFill>
                  <a:srgbClr val="BFBFBF"/>
                </a:solidFill>
                <a:latin typeface="Monaco"/>
                <a:ea typeface="Monaco"/>
                <a:cs typeface="Monaco"/>
              </a:rPr>
              <a:t>url</a:t>
            </a:r>
            <a:r>
              <a:rPr lang="en-US" sz="1400" dirty="0">
                <a:solidFill>
                  <a:srgbClr val="BFBFBF"/>
                </a:solidFill>
                <a:latin typeface="Monaco"/>
                <a:ea typeface="Monaco"/>
                <a:cs typeface="Monaco"/>
              </a:rPr>
              <a:t> = "owners/</a:t>
            </a:r>
            <a:r>
              <a:rPr lang="en-US" sz="1400" dirty="0" err="1">
                <a:solidFill>
                  <a:srgbClr val="BFBFBF"/>
                </a:solidFill>
                <a:latin typeface="Monaco"/>
                <a:ea typeface="Monaco"/>
                <a:cs typeface="Monaco"/>
              </a:rPr>
              <a:t>find.html</a:t>
            </a:r>
            <a:r>
              <a:rPr lang="en-US" sz="1400" dirty="0">
                <a:solidFill>
                  <a:srgbClr val="BFBFBF"/>
                </a:solidFill>
                <a:latin typeface="Monaco"/>
                <a:ea typeface="Monaco"/>
                <a:cs typeface="Monaco"/>
              </a:rPr>
              <a:t>"</a:t>
            </a:r>
          </a:p>
          <a:p>
            <a:pPr marL="0" indent="0">
              <a:buNone/>
            </a:pPr>
            <a:endParaRPr lang="en-US" sz="1400" dirty="0">
              <a:solidFill>
                <a:srgbClr val="BFBFBF"/>
              </a:solidFill>
              <a:latin typeface="Monaco"/>
              <a:ea typeface="Monaco"/>
              <a:cs typeface="Monaco"/>
            </a:endParaRPr>
          </a:p>
          <a:p>
            <a:pPr marL="0" indent="0">
              <a:buNone/>
            </a:pPr>
            <a:r>
              <a:rPr lang="en-US" sz="1400" dirty="0">
                <a:solidFill>
                  <a:srgbClr val="BFBFBF"/>
                </a:solidFill>
                <a:latin typeface="Monaco"/>
                <a:ea typeface="Monaco"/>
                <a:cs typeface="Monaco"/>
              </a:rPr>
              <a:t>	static at = { </a:t>
            </a:r>
            <a:r>
              <a:rPr lang="en-US" sz="1400" u="sng" dirty="0">
                <a:solidFill>
                  <a:srgbClr val="BFBFBF"/>
                </a:solidFill>
                <a:latin typeface="Monaco"/>
                <a:ea typeface="Monaco"/>
                <a:cs typeface="Monaco"/>
              </a:rPr>
              <a:t>$</a:t>
            </a:r>
            <a:r>
              <a:rPr lang="en-US" sz="1400" dirty="0">
                <a:solidFill>
                  <a:srgbClr val="BFBFBF"/>
                </a:solidFill>
                <a:latin typeface="Monaco"/>
                <a:ea typeface="Monaco"/>
                <a:cs typeface="Monaco"/>
              </a:rPr>
              <a:t>("h2").text() == "Find Owners" }</a:t>
            </a:r>
          </a:p>
          <a:p>
            <a:pPr marL="0" indent="0">
              <a:buNone/>
            </a:pPr>
            <a:endParaRPr lang="en-US" sz="1400" dirty="0">
              <a:solidFill>
                <a:srgbClr val="BFBFBF"/>
              </a:solidFill>
              <a:latin typeface="Monaco"/>
              <a:ea typeface="Monaco"/>
              <a:cs typeface="Monaco"/>
            </a:endParaRPr>
          </a:p>
          <a:p>
            <a:pPr marL="0" indent="0">
              <a:buNone/>
            </a:pPr>
            <a:r>
              <a:rPr lang="en-US" sz="1400" dirty="0">
                <a:solidFill>
                  <a:srgbClr val="BFBFBF"/>
                </a:solidFill>
                <a:latin typeface="Monaco"/>
                <a:ea typeface="Monaco"/>
                <a:cs typeface="Monaco"/>
              </a:rPr>
              <a:t>	static content = {</a:t>
            </a:r>
          </a:p>
          <a:p>
            <a:pPr marL="0" indent="0">
              <a:buNone/>
            </a:pPr>
            <a:r>
              <a:rPr lang="en-US" sz="1400" dirty="0">
                <a:solidFill>
                  <a:srgbClr val="BFBFBF"/>
                </a:solidFill>
                <a:latin typeface="Monaco"/>
                <a:ea typeface="Monaco"/>
                <a:cs typeface="Monaco"/>
              </a:rPr>
              <a:t>		</a:t>
            </a:r>
            <a:r>
              <a:rPr lang="en-US" sz="1400" u="sng" dirty="0" err="1">
                <a:solidFill>
                  <a:srgbClr val="BFBFBF"/>
                </a:solidFill>
                <a:latin typeface="Monaco"/>
                <a:ea typeface="Monaco"/>
                <a:cs typeface="Monaco"/>
              </a:rPr>
              <a:t>lastName</a:t>
            </a:r>
            <a:r>
              <a:rPr lang="en-US" sz="1400" dirty="0">
                <a:solidFill>
                  <a:srgbClr val="BFBFBF"/>
                </a:solidFill>
                <a:latin typeface="Monaco"/>
                <a:ea typeface="Monaco"/>
                <a:cs typeface="Monaco"/>
              </a:rPr>
              <a:t> { </a:t>
            </a:r>
            <a:r>
              <a:rPr lang="en-US" sz="1400" u="sng" dirty="0">
                <a:solidFill>
                  <a:srgbClr val="BFBFBF"/>
                </a:solidFill>
                <a:latin typeface="Monaco"/>
                <a:ea typeface="Monaco"/>
                <a:cs typeface="Monaco"/>
              </a:rPr>
              <a:t>$</a:t>
            </a:r>
            <a:r>
              <a:rPr lang="en-US" sz="1400" dirty="0">
                <a:solidFill>
                  <a:srgbClr val="BFBFBF"/>
                </a:solidFill>
                <a:latin typeface="Monaco"/>
                <a:ea typeface="Monaco"/>
                <a:cs typeface="Monaco"/>
              </a:rPr>
              <a:t>("input", name: "</a:t>
            </a:r>
            <a:r>
              <a:rPr lang="en-US" sz="1400" dirty="0" err="1">
                <a:solidFill>
                  <a:srgbClr val="BFBFBF"/>
                </a:solidFill>
                <a:latin typeface="Monaco"/>
                <a:ea typeface="Monaco"/>
                <a:cs typeface="Monaco"/>
              </a:rPr>
              <a:t>lastName</a:t>
            </a:r>
            <a:r>
              <a:rPr lang="en-US" sz="1400" dirty="0">
                <a:solidFill>
                  <a:srgbClr val="BFBFBF"/>
                </a:solidFill>
                <a:latin typeface="Monaco"/>
                <a:ea typeface="Monaco"/>
                <a:cs typeface="Monaco"/>
              </a:rPr>
              <a:t>") }</a:t>
            </a:r>
          </a:p>
          <a:p>
            <a:pPr marL="0" indent="0">
              <a:buNone/>
            </a:pPr>
            <a:r>
              <a:rPr lang="en-US" sz="1400" dirty="0">
                <a:solidFill>
                  <a:srgbClr val="BFBFBF"/>
                </a:solidFill>
                <a:latin typeface="Monaco"/>
                <a:ea typeface="Monaco"/>
                <a:cs typeface="Monaco"/>
              </a:rPr>
              <a:t>		</a:t>
            </a:r>
            <a:r>
              <a:rPr lang="en-US" sz="1400" u="sng" dirty="0">
                <a:solidFill>
                  <a:srgbClr val="BFBFBF"/>
                </a:solidFill>
                <a:latin typeface="Monaco"/>
                <a:ea typeface="Monaco"/>
                <a:cs typeface="Monaco"/>
              </a:rPr>
              <a:t>search</a:t>
            </a:r>
            <a:r>
              <a:rPr lang="en-US" sz="1400" dirty="0">
                <a:solidFill>
                  <a:srgbClr val="BFBFBF"/>
                </a:solidFill>
                <a:latin typeface="Monaco"/>
                <a:ea typeface="Monaco"/>
                <a:cs typeface="Monaco"/>
              </a:rPr>
              <a:t> { </a:t>
            </a:r>
            <a:r>
              <a:rPr lang="en-US" sz="1400" u="sng" dirty="0">
                <a:solidFill>
                  <a:srgbClr val="BFBFBF"/>
                </a:solidFill>
                <a:latin typeface="Monaco"/>
                <a:ea typeface="Monaco"/>
                <a:cs typeface="Monaco"/>
              </a:rPr>
              <a:t>$</a:t>
            </a:r>
            <a:r>
              <a:rPr lang="en-US" sz="1400" dirty="0">
                <a:solidFill>
                  <a:srgbClr val="BFBFBF"/>
                </a:solidFill>
                <a:latin typeface="Monaco"/>
                <a:ea typeface="Monaco"/>
                <a:cs typeface="Monaco"/>
              </a:rPr>
              <a:t>("submit") }</a:t>
            </a:r>
          </a:p>
          <a:p>
            <a:pPr marL="0" indent="0">
              <a:buNone/>
            </a:pPr>
            <a:r>
              <a:rPr lang="en-US" sz="1400" dirty="0">
                <a:solidFill>
                  <a:srgbClr val="BFBFBF"/>
                </a:solidFill>
                <a:latin typeface="Monaco"/>
                <a:ea typeface="Monaco"/>
                <a:cs typeface="Monaco"/>
              </a:rPr>
              <a:t>	}</a:t>
            </a:r>
          </a:p>
          <a:p>
            <a:pPr marL="0" indent="0">
              <a:buNone/>
            </a:pP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dirty="0" err="1">
                <a:solidFill>
                  <a:srgbClr val="A9438B"/>
                </a:solidFill>
                <a:latin typeface="Monaco"/>
                <a:ea typeface="Monaco"/>
                <a:cs typeface="Monaco"/>
              </a:rPr>
              <a:t>def</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findByLastName</a:t>
            </a:r>
            <a:r>
              <a:rPr lang="en-US" sz="1400" dirty="0">
                <a:solidFill>
                  <a:srgbClr val="000000"/>
                </a:solidFill>
                <a:latin typeface="Monaco"/>
                <a:ea typeface="Monaco"/>
                <a:cs typeface="Monaco"/>
              </a:rPr>
              <a:t>(name) {</a:t>
            </a:r>
          </a:p>
          <a:p>
            <a:pPr marL="0" indent="0">
              <a:buNone/>
            </a:pPr>
            <a:r>
              <a:rPr lang="en-US" sz="1400" dirty="0">
                <a:solidFill>
                  <a:srgbClr val="000000"/>
                </a:solidFill>
                <a:latin typeface="Monaco"/>
                <a:ea typeface="Monaco"/>
                <a:cs typeface="Monaco"/>
              </a:rPr>
              <a:t>		</a:t>
            </a:r>
            <a:r>
              <a:rPr lang="en-US" sz="1400" u="sng" dirty="0" err="1">
                <a:solidFill>
                  <a:srgbClr val="000000"/>
                </a:solidFill>
                <a:latin typeface="Monaco"/>
                <a:ea typeface="Monaco"/>
                <a:cs typeface="Monaco"/>
              </a:rPr>
              <a:t>lastName</a:t>
            </a:r>
            <a:r>
              <a:rPr lang="en-US" sz="1400" dirty="0" err="1">
                <a:solidFill>
                  <a:srgbClr val="000000"/>
                </a:solidFill>
                <a:latin typeface="Monaco"/>
                <a:ea typeface="Monaco"/>
                <a:cs typeface="Monaco"/>
              </a:rPr>
              <a:t>.</a:t>
            </a:r>
            <a:r>
              <a:rPr lang="en-US" sz="1400" u="sng" dirty="0" err="1">
                <a:solidFill>
                  <a:srgbClr val="000000"/>
                </a:solidFill>
                <a:latin typeface="Monaco"/>
                <a:ea typeface="Monaco"/>
                <a:cs typeface="Monaco"/>
              </a:rPr>
              <a:t>value</a:t>
            </a:r>
            <a:r>
              <a:rPr lang="en-US" sz="1400" dirty="0">
                <a:solidFill>
                  <a:srgbClr val="000000"/>
                </a:solidFill>
                <a:latin typeface="Monaco"/>
                <a:ea typeface="Monaco"/>
                <a:cs typeface="Monaco"/>
              </a:rPr>
              <a:t>(name)</a:t>
            </a:r>
          </a:p>
          <a:p>
            <a:pPr marL="0" indent="0">
              <a:buNone/>
            </a:pPr>
            <a:r>
              <a:rPr lang="en-US" sz="1400" dirty="0">
                <a:solidFill>
                  <a:srgbClr val="000000"/>
                </a:solidFill>
                <a:latin typeface="Monaco"/>
                <a:ea typeface="Monaco"/>
                <a:cs typeface="Monaco"/>
              </a:rPr>
              <a:t>		</a:t>
            </a:r>
            <a:r>
              <a:rPr lang="en-US" sz="1400" u="sng" dirty="0" err="1">
                <a:solidFill>
                  <a:srgbClr val="000000"/>
                </a:solidFill>
                <a:latin typeface="Monaco"/>
                <a:ea typeface="Monaco"/>
                <a:cs typeface="Monaco"/>
              </a:rPr>
              <a:t>search</a:t>
            </a:r>
            <a:r>
              <a:rPr lang="en-US" sz="1400" dirty="0" err="1">
                <a:solidFill>
                  <a:srgbClr val="000000"/>
                </a:solidFill>
                <a:latin typeface="Monaco"/>
                <a:ea typeface="Monaco"/>
                <a:cs typeface="Monaco"/>
              </a:rPr>
              <a:t>.</a:t>
            </a:r>
            <a:r>
              <a:rPr lang="en-US" sz="1400" u="sng" dirty="0" err="1">
                <a:solidFill>
                  <a:srgbClr val="000000"/>
                </a:solidFill>
                <a:latin typeface="Monaco"/>
                <a:ea typeface="Monaco"/>
                <a:cs typeface="Monaco"/>
              </a:rPr>
              <a:t>click</a:t>
            </a:r>
            <a:r>
              <a:rPr lang="en-US" sz="1400" dirty="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	}</a:t>
            </a:r>
          </a:p>
          <a:p>
            <a:pPr marL="0" indent="0">
              <a:buNone/>
            </a:pPr>
            <a:r>
              <a:rPr lang="en-US" sz="1400" dirty="0">
                <a:solidFill>
                  <a:srgbClr val="BFBFBF"/>
                </a:solidFill>
                <a:latin typeface="Monaco"/>
                <a:ea typeface="Monaco"/>
                <a:cs typeface="Monaco"/>
              </a:rPr>
              <a:t>}</a:t>
            </a:r>
            <a:endParaRPr lang="en-US" sz="1400" dirty="0">
              <a:solidFill>
                <a:srgbClr val="BFBFBF"/>
              </a:solidFill>
              <a:latin typeface="Calibri" charset="0"/>
              <a:ea typeface="ＭＳ Ｐゴシック" charset="0"/>
            </a:endParaRPr>
          </a:p>
        </p:txBody>
      </p:sp>
    </p:spTree>
    <p:extLst>
      <p:ext uri="{BB962C8B-B14F-4D97-AF65-F5344CB8AC3E}">
        <p14:creationId xmlns:p14="http://schemas.microsoft.com/office/powerpoint/2010/main" val="19296804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Rectangle 2"/>
          <p:cNvSpPr>
            <a:spLocks noGrp="1" noChangeArrowheads="1"/>
          </p:cNvSpPr>
          <p:nvPr>
            <p:ph type="ctrTitle"/>
          </p:nvPr>
        </p:nvSpPr>
        <p:spPr/>
        <p:txBody>
          <a:bodyPr/>
          <a:lstStyle/>
          <a:p>
            <a:r>
              <a:rPr lang="sv-SE"/>
              <a:t>Resources</a:t>
            </a:r>
          </a:p>
        </p:txBody>
      </p:sp>
      <p:sp>
        <p:nvSpPr>
          <p:cNvPr id="2" name="Text Placeholder 1"/>
          <p:cNvSpPr>
            <a:spLocks noGrp="1"/>
          </p:cNvSpPr>
          <p:nvPr>
            <p:ph type="body" sz="quarter" idx="13"/>
          </p:nvPr>
        </p:nvSpPr>
        <p:spPr/>
        <p:txBody>
          <a:bodyPr/>
          <a:lstStyle/>
          <a:p>
            <a:endParaRPr lang="en-US"/>
          </a:p>
        </p:txBody>
      </p:sp>
      <p:pic>
        <p:nvPicPr>
          <p:cNvPr id="7198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25" y="2159000"/>
            <a:ext cx="2725738" cy="272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198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0550" y="3633788"/>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198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2413" y="763588"/>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160162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type="ctrTitle"/>
          </p:nvPr>
        </p:nvSpPr>
        <p:spPr>
          <a:ln/>
        </p:spPr>
        <p:txBody>
          <a:bodyPr rIns="116994"/>
          <a:lstStyle/>
          <a:p>
            <a:pPr marL="40182"/>
            <a:r>
              <a:rPr lang="en-US"/>
              <a:t>Questions</a:t>
            </a:r>
          </a:p>
        </p:txBody>
      </p:sp>
      <p:pic>
        <p:nvPicPr>
          <p:cNvPr id="33796"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183" y="1116211"/>
            <a:ext cx="3423419" cy="4623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Tree>
    <p:extLst>
      <p:ext uri="{BB962C8B-B14F-4D97-AF65-F5344CB8AC3E}">
        <p14:creationId xmlns:p14="http://schemas.microsoft.com/office/powerpoint/2010/main" val="1420974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ctrTitle"/>
          </p:nvPr>
        </p:nvSpPr>
        <p:spPr>
          <a:ln/>
        </p:spPr>
        <p:txBody>
          <a:bodyPr rIns="116994"/>
          <a:lstStyle/>
          <a:p>
            <a:pPr marL="40182"/>
            <a:r>
              <a:rPr lang="en-US"/>
              <a:t>Optional embellishments</a:t>
            </a:r>
          </a:p>
        </p:txBody>
      </p:sp>
      <p:sp>
        <p:nvSpPr>
          <p:cNvPr id="12292" name="Rectangle 4"/>
          <p:cNvSpPr>
            <a:spLocks noGrp="1" noChangeArrowheads="1"/>
          </p:cNvSpPr>
          <p:nvPr>
            <p:ph type="body" sz="quarter" idx="13"/>
          </p:nvPr>
        </p:nvSpPr>
        <p:spPr>
          <a:ln/>
        </p:spPr>
        <p:txBody>
          <a:bodyPr rIns="116994"/>
          <a:lstStyle/>
          <a:p>
            <a:r>
              <a:rPr lang="en-US"/>
              <a:t>Parentheses, return statements and semicolons are optional, as long as the result is unambiguous</a:t>
            </a:r>
          </a:p>
        </p:txBody>
      </p:sp>
      <p:sp>
        <p:nvSpPr>
          <p:cNvPr id="12293" name="Rectangle 5"/>
          <p:cNvSpPr>
            <a:spLocks/>
          </p:cNvSpPr>
          <p:nvPr/>
        </p:nvSpPr>
        <p:spPr bwMode="auto">
          <a:xfrm>
            <a:off x="971600" y="2708920"/>
            <a:ext cx="6840760" cy="29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600" dirty="0">
                <a:solidFill>
                  <a:srgbClr val="7F0055"/>
                </a:solidFill>
                <a:latin typeface="Monaco" charset="0"/>
                <a:cs typeface="Monaco" charset="0"/>
                <a:sym typeface="Monaco" charset="0"/>
              </a:rPr>
              <a:t>public</a:t>
            </a:r>
            <a:r>
              <a:rPr lang="en-US" sz="1600" dirty="0">
                <a:solidFill>
                  <a:schemeClr val="tx1"/>
                </a:solidFill>
                <a:latin typeface="Monaco" charset="0"/>
                <a:cs typeface="Monaco" charset="0"/>
                <a:sym typeface="Monaco" charset="0"/>
              </a:rPr>
              <a:t> </a:t>
            </a:r>
            <a:r>
              <a:rPr lang="en-US" sz="1600" dirty="0">
                <a:solidFill>
                  <a:srgbClr val="7F0055"/>
                </a:solidFill>
                <a:latin typeface="Monaco" charset="0"/>
                <a:cs typeface="Monaco" charset="0"/>
                <a:sym typeface="Monaco" charset="0"/>
              </a:rPr>
              <a:t>class</a:t>
            </a:r>
            <a:r>
              <a:rPr lang="en-US" sz="1600" dirty="0">
                <a:solidFill>
                  <a:schemeClr val="tx1"/>
                </a:solidFill>
                <a:latin typeface="Monaco" charset="0"/>
                <a:cs typeface="Monaco" charset="0"/>
                <a:sym typeface="Monaco" charset="0"/>
              </a:rPr>
              <a:t> </a:t>
            </a:r>
            <a:r>
              <a:rPr lang="en-US" sz="1600" dirty="0" err="1">
                <a:solidFill>
                  <a:schemeClr val="tx1"/>
                </a:solidFill>
                <a:latin typeface="Monaco" charset="0"/>
                <a:cs typeface="Monaco" charset="0"/>
                <a:sym typeface="Monaco" charset="0"/>
              </a:rPr>
              <a:t>HelloWorld</a:t>
            </a:r>
            <a:r>
              <a:rPr lang="en-US" sz="1600" dirty="0">
                <a:solidFill>
                  <a:schemeClr val="tx1"/>
                </a:solidFill>
                <a:latin typeface="Monaco" charset="0"/>
                <a:cs typeface="Monaco" charset="0"/>
                <a:sym typeface="Monaco" charset="0"/>
              </a:rPr>
              <a:t> {</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sz="1600" dirty="0">
              <a:solidFill>
                <a:schemeClr val="tx1"/>
              </a:solidFill>
              <a:cs typeface="Arial" charset="0"/>
            </a:endParaRP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600" dirty="0">
                <a:solidFill>
                  <a:schemeClr val="tx1"/>
                </a:solidFill>
                <a:latin typeface="Monaco" charset="0"/>
                <a:cs typeface="Monaco" charset="0"/>
                <a:sym typeface="Monaco" charset="0"/>
              </a:rPr>
              <a:t>    </a:t>
            </a:r>
            <a:r>
              <a:rPr lang="en-US" sz="1600" dirty="0">
                <a:solidFill>
                  <a:srgbClr val="7F0055"/>
                </a:solidFill>
                <a:latin typeface="Monaco" charset="0"/>
                <a:cs typeface="Monaco" charset="0"/>
                <a:sym typeface="Monaco" charset="0"/>
              </a:rPr>
              <a:t>public</a:t>
            </a:r>
            <a:r>
              <a:rPr lang="en-US" sz="1600" dirty="0">
                <a:solidFill>
                  <a:schemeClr val="tx1"/>
                </a:solidFill>
                <a:latin typeface="Monaco" charset="0"/>
                <a:cs typeface="Monaco" charset="0"/>
                <a:sym typeface="Monaco" charset="0"/>
              </a:rPr>
              <a:t> String </a:t>
            </a:r>
            <a:r>
              <a:rPr lang="en-US" sz="1600" dirty="0" err="1">
                <a:solidFill>
                  <a:schemeClr val="tx1"/>
                </a:solidFill>
                <a:latin typeface="Monaco" charset="0"/>
                <a:cs typeface="Monaco" charset="0"/>
                <a:sym typeface="Monaco" charset="0"/>
              </a:rPr>
              <a:t>sayHello</a:t>
            </a:r>
            <a:r>
              <a:rPr lang="en-US" sz="1600" dirty="0">
                <a:solidFill>
                  <a:schemeClr val="tx1"/>
                </a:solidFill>
                <a:latin typeface="Monaco" charset="0"/>
                <a:cs typeface="Monaco" charset="0"/>
                <a:sym typeface="Monaco" charset="0"/>
              </a:rPr>
              <a:t>() {</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600" dirty="0">
                <a:solidFill>
                  <a:schemeClr val="tx1"/>
                </a:solidFill>
                <a:latin typeface="Monaco" charset="0"/>
                <a:cs typeface="Monaco" charset="0"/>
                <a:sym typeface="Monaco" charset="0"/>
              </a:rPr>
              <a:t>        </a:t>
            </a:r>
            <a:r>
              <a:rPr lang="en-US" sz="1600" dirty="0">
                <a:solidFill>
                  <a:srgbClr val="2A00FF"/>
                </a:solidFill>
                <a:latin typeface="Monaco" charset="0"/>
                <a:cs typeface="Monaco" charset="0"/>
                <a:sym typeface="Monaco" charset="0"/>
              </a:rPr>
              <a:t>"Hello!"</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600" dirty="0">
                <a:solidFill>
                  <a:schemeClr val="tx1"/>
                </a:solidFill>
                <a:latin typeface="Monaco" charset="0"/>
                <a:cs typeface="Monaco" charset="0"/>
                <a:sym typeface="Monaco" charset="0"/>
              </a:rPr>
              <a:t>    }</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600" dirty="0">
                <a:solidFill>
                  <a:schemeClr val="tx1"/>
                </a:solidFill>
                <a:latin typeface="Monaco" charset="0"/>
                <a:cs typeface="Monaco" charset="0"/>
                <a:sym typeface="Monaco" charset="0"/>
              </a:rPr>
              <a:t>    </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600" dirty="0">
                <a:solidFill>
                  <a:schemeClr val="tx1"/>
                </a:solidFill>
                <a:latin typeface="Monaco" charset="0"/>
                <a:cs typeface="Monaco" charset="0"/>
                <a:sym typeface="Monaco" charset="0"/>
              </a:rPr>
              <a:t>    </a:t>
            </a:r>
            <a:r>
              <a:rPr lang="en-US" sz="1600" dirty="0">
                <a:solidFill>
                  <a:srgbClr val="7F0055"/>
                </a:solidFill>
                <a:latin typeface="Monaco" charset="0"/>
                <a:cs typeface="Monaco" charset="0"/>
                <a:sym typeface="Monaco" charset="0"/>
              </a:rPr>
              <a:t>public</a:t>
            </a:r>
            <a:r>
              <a:rPr lang="en-US" sz="1600" dirty="0">
                <a:solidFill>
                  <a:schemeClr val="tx1"/>
                </a:solidFill>
                <a:latin typeface="Monaco" charset="0"/>
                <a:cs typeface="Monaco" charset="0"/>
                <a:sym typeface="Monaco" charset="0"/>
              </a:rPr>
              <a:t> </a:t>
            </a:r>
            <a:r>
              <a:rPr lang="en-US" sz="1600" dirty="0">
                <a:solidFill>
                  <a:srgbClr val="7F0055"/>
                </a:solidFill>
                <a:latin typeface="Monaco" charset="0"/>
                <a:cs typeface="Monaco" charset="0"/>
                <a:sym typeface="Monaco" charset="0"/>
              </a:rPr>
              <a:t>static</a:t>
            </a:r>
            <a:r>
              <a:rPr lang="en-US" sz="1600" dirty="0">
                <a:solidFill>
                  <a:schemeClr val="tx1"/>
                </a:solidFill>
                <a:latin typeface="Monaco" charset="0"/>
                <a:cs typeface="Monaco" charset="0"/>
                <a:sym typeface="Monaco" charset="0"/>
              </a:rPr>
              <a:t> </a:t>
            </a:r>
            <a:r>
              <a:rPr lang="en-US" sz="1600" dirty="0">
                <a:solidFill>
                  <a:srgbClr val="7F0055"/>
                </a:solidFill>
                <a:latin typeface="Monaco" charset="0"/>
                <a:cs typeface="Monaco" charset="0"/>
                <a:sym typeface="Monaco" charset="0"/>
              </a:rPr>
              <a:t>void</a:t>
            </a:r>
            <a:r>
              <a:rPr lang="en-US" sz="1600" dirty="0">
                <a:solidFill>
                  <a:schemeClr val="tx1"/>
                </a:solidFill>
                <a:latin typeface="Monaco" charset="0"/>
                <a:cs typeface="Monaco" charset="0"/>
                <a:sym typeface="Monaco" charset="0"/>
              </a:rPr>
              <a:t> main(String[] </a:t>
            </a:r>
            <a:r>
              <a:rPr lang="en-US" sz="1600" dirty="0" err="1">
                <a:solidFill>
                  <a:schemeClr val="tx1"/>
                </a:solidFill>
                <a:latin typeface="Monaco" charset="0"/>
                <a:cs typeface="Monaco" charset="0"/>
                <a:sym typeface="Monaco" charset="0"/>
              </a:rPr>
              <a:t>args</a:t>
            </a:r>
            <a:r>
              <a:rPr lang="en-US" sz="1600" dirty="0">
                <a:solidFill>
                  <a:schemeClr val="tx1"/>
                </a:solidFill>
                <a:latin typeface="Monaco" charset="0"/>
                <a:cs typeface="Monaco" charset="0"/>
                <a:sym typeface="Monaco" charset="0"/>
              </a:rPr>
              <a:t>) {</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600" dirty="0">
                <a:solidFill>
                  <a:schemeClr val="tx1"/>
                </a:solidFill>
                <a:latin typeface="Monaco" charset="0"/>
                <a:cs typeface="Monaco" charset="0"/>
                <a:sym typeface="Monaco" charset="0"/>
              </a:rPr>
              <a:t>        </a:t>
            </a:r>
            <a:r>
              <a:rPr lang="en-US" sz="1600" dirty="0" err="1">
                <a:solidFill>
                  <a:schemeClr val="tx1"/>
                </a:solidFill>
                <a:latin typeface="Monaco" charset="0"/>
                <a:cs typeface="Monaco" charset="0"/>
                <a:sym typeface="Monaco" charset="0"/>
              </a:rPr>
              <a:t>HelloWorld</a:t>
            </a:r>
            <a:r>
              <a:rPr lang="en-US" sz="1600" dirty="0">
                <a:solidFill>
                  <a:schemeClr val="tx1"/>
                </a:solidFill>
                <a:latin typeface="Monaco" charset="0"/>
                <a:cs typeface="Monaco" charset="0"/>
                <a:sym typeface="Monaco" charset="0"/>
              </a:rPr>
              <a:t> </a:t>
            </a:r>
            <a:r>
              <a:rPr lang="en-US" sz="1600" dirty="0" err="1">
                <a:solidFill>
                  <a:schemeClr val="tx1"/>
                </a:solidFill>
                <a:latin typeface="Monaco" charset="0"/>
                <a:cs typeface="Monaco" charset="0"/>
                <a:sym typeface="Monaco" charset="0"/>
              </a:rPr>
              <a:t>helloWorld</a:t>
            </a:r>
            <a:r>
              <a:rPr lang="en-US" sz="1600" dirty="0">
                <a:solidFill>
                  <a:schemeClr val="tx1"/>
                </a:solidFill>
                <a:latin typeface="Monaco" charset="0"/>
                <a:cs typeface="Monaco" charset="0"/>
                <a:sym typeface="Monaco" charset="0"/>
              </a:rPr>
              <a:t> = </a:t>
            </a:r>
            <a:r>
              <a:rPr lang="en-US" sz="1600" dirty="0">
                <a:solidFill>
                  <a:srgbClr val="7F0055"/>
                </a:solidFill>
                <a:latin typeface="Monaco" charset="0"/>
                <a:cs typeface="Monaco" charset="0"/>
                <a:sym typeface="Monaco" charset="0"/>
              </a:rPr>
              <a:t>new</a:t>
            </a:r>
            <a:r>
              <a:rPr lang="en-US" sz="1600" dirty="0">
                <a:solidFill>
                  <a:schemeClr val="tx1"/>
                </a:solidFill>
                <a:latin typeface="Monaco" charset="0"/>
                <a:cs typeface="Monaco" charset="0"/>
                <a:sym typeface="Monaco" charset="0"/>
              </a:rPr>
              <a:t> </a:t>
            </a:r>
            <a:r>
              <a:rPr lang="en-US" sz="1600" dirty="0" err="1">
                <a:solidFill>
                  <a:schemeClr val="tx1"/>
                </a:solidFill>
                <a:latin typeface="Monaco" charset="0"/>
                <a:cs typeface="Monaco" charset="0"/>
                <a:sym typeface="Monaco" charset="0"/>
              </a:rPr>
              <a:t>HelloWorld</a:t>
            </a:r>
            <a:r>
              <a:rPr lang="en-US" sz="1600" dirty="0">
                <a:solidFill>
                  <a:schemeClr val="tx1"/>
                </a:solidFill>
                <a:latin typeface="Monaco" charset="0"/>
                <a:cs typeface="Monaco" charset="0"/>
                <a:sym typeface="Monaco" charset="0"/>
              </a:rPr>
              <a:t>()</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600" dirty="0" smtClean="0">
                <a:solidFill>
                  <a:schemeClr val="tx1"/>
                </a:solidFill>
                <a:latin typeface="Monaco" charset="0"/>
                <a:cs typeface="Monaco" charset="0"/>
                <a:sym typeface="Monaco" charset="0"/>
              </a:rPr>
              <a:t>        </a:t>
            </a:r>
            <a:r>
              <a:rPr lang="en-US" sz="1600" dirty="0" err="1" smtClean="0">
                <a:solidFill>
                  <a:schemeClr val="tx1"/>
                </a:solidFill>
                <a:latin typeface="Monaco" charset="0"/>
                <a:cs typeface="Monaco" charset="0"/>
                <a:sym typeface="Monaco" charset="0"/>
              </a:rPr>
              <a:t>println</a:t>
            </a:r>
            <a:r>
              <a:rPr lang="en-US" sz="1600" dirty="0" smtClean="0">
                <a:solidFill>
                  <a:schemeClr val="tx1"/>
                </a:solidFill>
                <a:latin typeface="Monaco" charset="0"/>
                <a:cs typeface="Monaco" charset="0"/>
                <a:sym typeface="Monaco" charset="0"/>
              </a:rPr>
              <a:t> </a:t>
            </a:r>
            <a:r>
              <a:rPr lang="en-US" sz="1600" dirty="0" err="1">
                <a:solidFill>
                  <a:schemeClr val="tx1"/>
                </a:solidFill>
                <a:latin typeface="Monaco" charset="0"/>
                <a:cs typeface="Monaco" charset="0"/>
                <a:sym typeface="Monaco" charset="0"/>
              </a:rPr>
              <a:t>helloWorld.sayHello</a:t>
            </a:r>
            <a:r>
              <a:rPr lang="en-US" sz="1600" dirty="0">
                <a:solidFill>
                  <a:schemeClr val="tx1"/>
                </a:solidFill>
                <a:latin typeface="Monaco" charset="0"/>
                <a:cs typeface="Monaco" charset="0"/>
                <a:sym typeface="Monaco" charset="0"/>
              </a:rPr>
              <a:t>()</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600" dirty="0">
                <a:solidFill>
                  <a:schemeClr val="tx1"/>
                </a:solidFill>
                <a:latin typeface="Monaco" charset="0"/>
                <a:cs typeface="Monaco" charset="0"/>
                <a:sym typeface="Monaco" charset="0"/>
              </a:rPr>
              <a:t>    }</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600" dirty="0">
                <a:solidFill>
                  <a:schemeClr val="tx1"/>
                </a:solidFill>
                <a:latin typeface="Monaco" charset="0"/>
                <a:cs typeface="Monaco" charset="0"/>
                <a:sym typeface="Monaco" charset="0"/>
              </a:rPr>
              <a:t>}</a:t>
            </a:r>
          </a:p>
        </p:txBody>
      </p:sp>
    </p:spTree>
    <p:extLst>
      <p:ext uri="{BB962C8B-B14F-4D97-AF65-F5344CB8AC3E}">
        <p14:creationId xmlns:p14="http://schemas.microsoft.com/office/powerpoint/2010/main" val="2072265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ctrTitle"/>
          </p:nvPr>
        </p:nvSpPr>
        <p:spPr>
          <a:ln/>
        </p:spPr>
        <p:txBody>
          <a:bodyPr rIns="116994"/>
          <a:lstStyle/>
          <a:p>
            <a:pPr marL="40182"/>
            <a:r>
              <a:rPr lang="en-US"/>
              <a:t>Other syntactic sugar</a:t>
            </a:r>
          </a:p>
        </p:txBody>
      </p:sp>
      <p:sp>
        <p:nvSpPr>
          <p:cNvPr id="29700" name="Rectangle 4"/>
          <p:cNvSpPr>
            <a:spLocks noGrp="1" noChangeArrowheads="1"/>
          </p:cNvSpPr>
          <p:nvPr>
            <p:ph type="body" sz="quarter" idx="13"/>
          </p:nvPr>
        </p:nvSpPr>
        <p:spPr>
          <a:ln/>
        </p:spPr>
        <p:txBody>
          <a:bodyPr rIns="116994"/>
          <a:lstStyle/>
          <a:p>
            <a:pPr>
              <a:lnSpc>
                <a:spcPct val="90000"/>
              </a:lnSpc>
            </a:pPr>
            <a:r>
              <a:rPr lang="en-US"/>
              <a:t>Named parameters to constructors</a:t>
            </a:r>
          </a:p>
          <a:p>
            <a:pPr>
              <a:lnSpc>
                <a:spcPct val="90000"/>
              </a:lnSpc>
              <a:buFont typeface="Arial" charset="0"/>
              <a:buNone/>
            </a:pPr>
            <a:r>
              <a:rPr lang="en-US" sz="1500">
                <a:latin typeface="Monaco" charset="0"/>
                <a:cs typeface="Monaco" charset="0"/>
                <a:sym typeface="Monaco" charset="0"/>
              </a:rPr>
              <a:t>Employee e = new Employee(name:'Björn', phone:'0733-519173')</a:t>
            </a:r>
            <a:endParaRPr lang="en-US" sz="1500">
              <a:latin typeface="Monaco" charset="0"/>
              <a:sym typeface="Monaco" charset="0"/>
            </a:endParaRPr>
          </a:p>
          <a:p>
            <a:pPr>
              <a:lnSpc>
                <a:spcPct val="90000"/>
              </a:lnSpc>
            </a:pPr>
            <a:r>
              <a:rPr lang="en-US"/>
              <a:t>The Safe Dereferencing operator ?.</a:t>
            </a:r>
          </a:p>
          <a:p>
            <a:pPr>
              <a:lnSpc>
                <a:spcPct val="90000"/>
              </a:lnSpc>
              <a:buFont typeface="Arial" charset="0"/>
              <a:buNone/>
            </a:pPr>
            <a:r>
              <a:rPr lang="en-US" sz="1500">
                <a:latin typeface="Monaco" charset="0"/>
                <a:cs typeface="Monaco" charset="0"/>
                <a:sym typeface="Monaco" charset="0"/>
              </a:rPr>
              <a:t>def list = ["groovy", null, "ruby", null, "c"]</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list.each { println it?.toUpperCase() }</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 equivalent to</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list.each { if (it != null) println it.toUpperCase()</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            else println null }</a:t>
            </a:r>
            <a:endParaRPr lang="en-US" sz="1500">
              <a:latin typeface="Monaco" charset="0"/>
              <a:sym typeface="Monaco" charset="0"/>
            </a:endParaRPr>
          </a:p>
          <a:p>
            <a:pPr>
              <a:lnSpc>
                <a:spcPct val="90000"/>
              </a:lnSpc>
            </a:pPr>
            <a:r>
              <a:rPr lang="en-US"/>
              <a:t>The Spread operator *.</a:t>
            </a:r>
          </a:p>
          <a:p>
            <a:pPr>
              <a:lnSpc>
                <a:spcPct val="90000"/>
              </a:lnSpc>
              <a:buFont typeface="Arial" charset="0"/>
              <a:buNone/>
            </a:pPr>
            <a:r>
              <a:rPr lang="en-US" sz="1500">
                <a:latin typeface="Monaco" charset="0"/>
                <a:cs typeface="Monaco" charset="0"/>
                <a:sym typeface="Monaco" charset="0"/>
              </a:rPr>
              <a:t>def list = ["groovy", "ruby", "c"]</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list*.toUpperCase().each { println it }</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 equivalent to</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list.collect{ item -&gt; item.toUpperCase() }.each { println it }</a:t>
            </a:r>
            <a:endParaRPr lang="en-US" sz="1500">
              <a:latin typeface="Monaco" charset="0"/>
              <a:sym typeface="Monaco" charset="0"/>
            </a:endParaRPr>
          </a:p>
        </p:txBody>
      </p:sp>
    </p:spTree>
    <p:extLst>
      <p:ext uri="{BB962C8B-B14F-4D97-AF65-F5344CB8AC3E}">
        <p14:creationId xmlns:p14="http://schemas.microsoft.com/office/powerpoint/2010/main" val="2196003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ctrTitle"/>
          </p:nvPr>
        </p:nvSpPr>
        <p:spPr>
          <a:ln/>
        </p:spPr>
        <p:txBody>
          <a:bodyPr rIns="116994"/>
          <a:lstStyle/>
          <a:p>
            <a:pPr marL="40182"/>
            <a:r>
              <a:rPr lang="en-US"/>
              <a:t>Optional import statements</a:t>
            </a:r>
          </a:p>
        </p:txBody>
      </p:sp>
      <p:sp>
        <p:nvSpPr>
          <p:cNvPr id="13316" name="Rectangle 4"/>
          <p:cNvSpPr>
            <a:spLocks noGrp="1" noChangeArrowheads="1"/>
          </p:cNvSpPr>
          <p:nvPr>
            <p:ph type="body" sz="quarter" idx="13"/>
          </p:nvPr>
        </p:nvSpPr>
        <p:spPr>
          <a:ln/>
        </p:spPr>
        <p:txBody>
          <a:bodyPr rIns="116994"/>
          <a:lstStyle/>
          <a:p>
            <a:r>
              <a:rPr lang="en-US" dirty="0"/>
              <a:t>Import statements are optional for the following packages:</a:t>
            </a:r>
          </a:p>
          <a:p>
            <a:pPr lvl="1"/>
            <a:r>
              <a:rPr lang="en-US" sz="2000" dirty="0" err="1">
                <a:latin typeface="Courier New Bold" charset="0"/>
                <a:cs typeface="Courier New Bold" charset="0"/>
                <a:sym typeface="Courier New Bold" charset="0"/>
              </a:rPr>
              <a:t>groovy.lang</a:t>
            </a:r>
            <a:r>
              <a:rPr lang="en-US" sz="2000" dirty="0">
                <a:latin typeface="Courier New Bold" charset="0"/>
                <a:cs typeface="Courier New Bold" charset="0"/>
                <a:sym typeface="Courier New Bold" charset="0"/>
              </a:rPr>
              <a:t>.*</a:t>
            </a:r>
            <a:endParaRPr lang="en-US" sz="2000" dirty="0">
              <a:latin typeface="Courier New Bold" charset="0"/>
              <a:ea typeface="ヒラギノ角ゴ ProN W6" charset="0"/>
              <a:cs typeface="ヒラギノ角ゴ ProN W6" charset="0"/>
              <a:sym typeface="Courier New Bold" charset="0"/>
            </a:endParaRPr>
          </a:p>
          <a:p>
            <a:pPr lvl="1"/>
            <a:r>
              <a:rPr lang="en-US" sz="2000" dirty="0" err="1">
                <a:latin typeface="Courier New Bold" charset="0"/>
                <a:cs typeface="Courier New Bold" charset="0"/>
                <a:sym typeface="Courier New Bold" charset="0"/>
              </a:rPr>
              <a:t>groovy.util</a:t>
            </a:r>
            <a:r>
              <a:rPr lang="en-US" sz="2000" dirty="0">
                <a:latin typeface="Courier New Bold" charset="0"/>
                <a:cs typeface="Courier New Bold" charset="0"/>
                <a:sym typeface="Courier New Bold" charset="0"/>
              </a:rPr>
              <a:t>.*</a:t>
            </a:r>
            <a:endParaRPr lang="en-US" sz="2000" dirty="0">
              <a:latin typeface="Courier New Bold" charset="0"/>
              <a:ea typeface="ヒラギノ角ゴ ProN W6" charset="0"/>
              <a:cs typeface="ヒラギノ角ゴ ProN W6" charset="0"/>
              <a:sym typeface="Courier New Bold" charset="0"/>
            </a:endParaRPr>
          </a:p>
          <a:p>
            <a:pPr lvl="1"/>
            <a:r>
              <a:rPr lang="en-US" sz="2000" dirty="0" err="1">
                <a:latin typeface="Courier New Bold" charset="0"/>
                <a:cs typeface="Courier New Bold" charset="0"/>
                <a:sym typeface="Courier New Bold" charset="0"/>
              </a:rPr>
              <a:t>java.lang</a:t>
            </a:r>
            <a:r>
              <a:rPr lang="en-US" sz="2000" dirty="0">
                <a:latin typeface="Courier New Bold" charset="0"/>
                <a:cs typeface="Courier New Bold" charset="0"/>
                <a:sym typeface="Courier New Bold" charset="0"/>
              </a:rPr>
              <a:t>.*</a:t>
            </a:r>
            <a:endParaRPr lang="en-US" sz="2000" dirty="0">
              <a:latin typeface="Courier New Bold" charset="0"/>
              <a:ea typeface="ヒラギノ角ゴ ProN W6" charset="0"/>
              <a:cs typeface="ヒラギノ角ゴ ProN W6" charset="0"/>
              <a:sym typeface="Courier New Bold" charset="0"/>
            </a:endParaRPr>
          </a:p>
          <a:p>
            <a:pPr lvl="1"/>
            <a:r>
              <a:rPr lang="en-US" sz="2000" dirty="0" err="1">
                <a:latin typeface="Courier New Bold" charset="0"/>
                <a:cs typeface="Courier New Bold" charset="0"/>
                <a:sym typeface="Courier New Bold" charset="0"/>
              </a:rPr>
              <a:t>java.util</a:t>
            </a:r>
            <a:r>
              <a:rPr lang="en-US" sz="2000" dirty="0">
                <a:latin typeface="Courier New Bold" charset="0"/>
                <a:cs typeface="Courier New Bold" charset="0"/>
                <a:sym typeface="Courier New Bold" charset="0"/>
              </a:rPr>
              <a:t>.*</a:t>
            </a:r>
            <a:endParaRPr lang="en-US" sz="2000" dirty="0">
              <a:latin typeface="Courier New Bold" charset="0"/>
              <a:ea typeface="ヒラギノ角ゴ ProN W6" charset="0"/>
              <a:cs typeface="ヒラギノ角ゴ ProN W6" charset="0"/>
              <a:sym typeface="Courier New Bold" charset="0"/>
            </a:endParaRPr>
          </a:p>
          <a:p>
            <a:pPr lvl="1"/>
            <a:r>
              <a:rPr lang="en-US" sz="2000" dirty="0" err="1">
                <a:latin typeface="Courier New Bold" charset="0"/>
                <a:cs typeface="Courier New Bold" charset="0"/>
                <a:sym typeface="Courier New Bold" charset="0"/>
              </a:rPr>
              <a:t>java.net</a:t>
            </a:r>
            <a:r>
              <a:rPr lang="en-US" sz="2000" dirty="0">
                <a:latin typeface="Courier New Bold" charset="0"/>
                <a:cs typeface="Courier New Bold" charset="0"/>
                <a:sym typeface="Courier New Bold" charset="0"/>
              </a:rPr>
              <a:t>.*</a:t>
            </a:r>
            <a:endParaRPr lang="en-US" sz="2000" dirty="0">
              <a:latin typeface="Courier New Bold" charset="0"/>
              <a:ea typeface="ヒラギノ角ゴ ProN W6" charset="0"/>
              <a:cs typeface="ヒラギノ角ゴ ProN W6" charset="0"/>
              <a:sym typeface="Courier New Bold" charset="0"/>
            </a:endParaRPr>
          </a:p>
          <a:p>
            <a:pPr lvl="1"/>
            <a:r>
              <a:rPr lang="en-US" sz="2000" dirty="0" err="1">
                <a:latin typeface="Courier New Bold" charset="0"/>
                <a:cs typeface="Courier New Bold" charset="0"/>
                <a:sym typeface="Courier New Bold" charset="0"/>
              </a:rPr>
              <a:t>java.io</a:t>
            </a:r>
            <a:r>
              <a:rPr lang="en-US" sz="2000" dirty="0">
                <a:latin typeface="Courier New Bold" charset="0"/>
                <a:cs typeface="Courier New Bold" charset="0"/>
                <a:sym typeface="Courier New Bold" charset="0"/>
              </a:rPr>
              <a:t>.*</a:t>
            </a:r>
            <a:endParaRPr lang="en-US" sz="2000" dirty="0">
              <a:latin typeface="Courier New Bold" charset="0"/>
              <a:ea typeface="ヒラギノ角ゴ ProN W6" charset="0"/>
              <a:cs typeface="ヒラギノ角ゴ ProN W6" charset="0"/>
              <a:sym typeface="Courier New Bold" charset="0"/>
            </a:endParaRPr>
          </a:p>
          <a:p>
            <a:pPr lvl="1"/>
            <a:r>
              <a:rPr lang="en-US" sz="2000" dirty="0" err="1">
                <a:latin typeface="Courier New Bold" charset="0"/>
                <a:cs typeface="Courier New Bold" charset="0"/>
                <a:sym typeface="Courier New Bold" charset="0"/>
              </a:rPr>
              <a:t>java.math.BigDecimal</a:t>
            </a:r>
            <a:r>
              <a:rPr lang="en-US" sz="2000" dirty="0">
                <a:latin typeface="Courier New Bold" charset="0"/>
                <a:cs typeface="Courier New Bold" charset="0"/>
                <a:sym typeface="Courier New Bold" charset="0"/>
              </a:rPr>
              <a:t>, </a:t>
            </a:r>
            <a:r>
              <a:rPr lang="en-US" sz="2000" dirty="0" err="1">
                <a:latin typeface="Courier New Bold" charset="0"/>
                <a:cs typeface="Courier New Bold" charset="0"/>
                <a:sym typeface="Courier New Bold" charset="0"/>
              </a:rPr>
              <a:t>java.math.BigInteger</a:t>
            </a:r>
            <a:endParaRPr lang="en-US" sz="2000" dirty="0">
              <a:latin typeface="Courier New Bold" charset="0"/>
              <a:ea typeface="ヒラギノ角ゴ ProN W6" charset="0"/>
              <a:cs typeface="ヒラギノ角ゴ ProN W6" charset="0"/>
              <a:sym typeface="Courier New Bold" charset="0"/>
            </a:endParaRPr>
          </a:p>
        </p:txBody>
      </p:sp>
    </p:spTree>
    <p:extLst>
      <p:ext uri="{BB962C8B-B14F-4D97-AF65-F5344CB8AC3E}">
        <p14:creationId xmlns:p14="http://schemas.microsoft.com/office/powerpoint/2010/main" val="2817330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ctrTitle"/>
          </p:nvPr>
        </p:nvSpPr>
        <p:spPr>
          <a:ln/>
        </p:spPr>
        <p:txBody>
          <a:bodyPr rIns="116994"/>
          <a:lstStyle/>
          <a:p>
            <a:pPr marL="40182"/>
            <a:r>
              <a:rPr lang="en-US"/>
              <a:t>Classes and free scripts</a:t>
            </a:r>
          </a:p>
        </p:txBody>
      </p:sp>
      <p:sp>
        <p:nvSpPr>
          <p:cNvPr id="14340" name="Rectangle 4"/>
          <p:cNvSpPr>
            <a:spLocks noGrp="1" noChangeArrowheads="1"/>
          </p:cNvSpPr>
          <p:nvPr>
            <p:ph type="body" sz="quarter" idx="13"/>
          </p:nvPr>
        </p:nvSpPr>
        <p:spPr>
          <a:ln/>
        </p:spPr>
        <p:txBody>
          <a:bodyPr rIns="116994"/>
          <a:lstStyle/>
          <a:p>
            <a:r>
              <a:rPr lang="en-US"/>
              <a:t>Everything in Groovy must be a class.</a:t>
            </a:r>
          </a:p>
          <a:p>
            <a:r>
              <a:rPr lang="en-US"/>
              <a:t>If Groovy code is not within an explicit class (a.k.a. a free script), it is automatically placed within a new, anonymous class derived from </a:t>
            </a:r>
            <a:r>
              <a:rPr lang="en-US" sz="2700">
                <a:latin typeface="Courier New Bold" charset="0"/>
                <a:cs typeface="Courier New Bold" charset="0"/>
                <a:sym typeface="Courier New Bold" charset="0"/>
              </a:rPr>
              <a:t>groovy.lang.Script</a:t>
            </a:r>
            <a:endParaRPr lang="en-US" sz="2700">
              <a:latin typeface="Courier New Bold" charset="0"/>
              <a:ea typeface="ヒラギノ角ゴ ProN W6" charset="0"/>
              <a:cs typeface="ヒラギノ角ゴ ProN W6" charset="0"/>
              <a:sym typeface="Courier New Bold" charset="0"/>
            </a:endParaRPr>
          </a:p>
        </p:txBody>
      </p:sp>
    </p:spTree>
    <p:extLst>
      <p:ext uri="{BB962C8B-B14F-4D97-AF65-F5344CB8AC3E}">
        <p14:creationId xmlns:p14="http://schemas.microsoft.com/office/powerpoint/2010/main" val="3555756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ctrTitle"/>
          </p:nvPr>
        </p:nvSpPr>
        <p:spPr>
          <a:ln/>
        </p:spPr>
        <p:txBody>
          <a:bodyPr rIns="39199" anchor="ctr"/>
          <a:lstStyle/>
          <a:p>
            <a:pPr marL="39066">
              <a:tabLst>
                <a:tab pos="35717" algn="l"/>
                <a:tab pos="955443" algn="l"/>
                <a:tab pos="1866238" algn="l"/>
                <a:tab pos="2777034" algn="l"/>
                <a:tab pos="3696759" algn="l"/>
                <a:tab pos="4607555" algn="l"/>
                <a:tab pos="5527280" algn="l"/>
                <a:tab pos="6438076" algn="l"/>
                <a:tab pos="7348872" algn="l"/>
                <a:tab pos="8268597" algn="l"/>
                <a:tab pos="9179392" algn="l"/>
                <a:tab pos="10099117" algn="l"/>
                <a:tab pos="10375928" algn="l"/>
              </a:tabLst>
            </a:pPr>
            <a:r>
              <a:rPr lang="en-US" dirty="0"/>
              <a:t>Groovy Beans: Properties</a:t>
            </a:r>
          </a:p>
        </p:txBody>
      </p:sp>
      <p:sp>
        <p:nvSpPr>
          <p:cNvPr id="15364" name="Rectangle 4"/>
          <p:cNvSpPr>
            <a:spLocks noGrp="1" noChangeArrowheads="1"/>
          </p:cNvSpPr>
          <p:nvPr>
            <p:ph type="body" sz="quarter" idx="13"/>
          </p:nvPr>
        </p:nvSpPr>
        <p:spPr>
          <a:ln/>
        </p:spPr>
        <p:txBody>
          <a:bodyPr lIns="0" tIns="0" rIns="0" bIns="0"/>
          <a:lstStyle/>
          <a:p>
            <a:pPr marL="241093">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2400" dirty="0"/>
              <a:t>In Groovy, a JavaBean have true properties</a:t>
            </a:r>
          </a:p>
          <a:p>
            <a:pPr marL="522368" lvl="1">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2000" dirty="0"/>
              <a:t>Syntax support for property access</a:t>
            </a:r>
          </a:p>
          <a:p>
            <a:pPr marL="522368" lvl="1">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2000" dirty="0"/>
              <a:t>Corresponding getter and setter method generated automatically </a:t>
            </a:r>
            <a:endParaRPr lang="en-US" dirty="0"/>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dirty="0"/>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smtClean="0">
                <a:solidFill>
                  <a:srgbClr val="7F0055"/>
                </a:solidFill>
                <a:latin typeface="Monaco" charset="0"/>
                <a:cs typeface="Monaco" charset="0"/>
                <a:sym typeface="Monaco" charset="0"/>
              </a:rPr>
              <a:t>public</a:t>
            </a:r>
            <a:r>
              <a:rPr lang="en-US" sz="1300" dirty="0" smtClean="0">
                <a:latin typeface="Monaco" charset="0"/>
                <a:cs typeface="Monaco" charset="0"/>
                <a:sym typeface="Monaco" charset="0"/>
              </a:rPr>
              <a:t> </a:t>
            </a:r>
            <a:r>
              <a:rPr lang="en-US" sz="1300" dirty="0">
                <a:solidFill>
                  <a:srgbClr val="7F0055"/>
                </a:solidFill>
                <a:latin typeface="Monaco" charset="0"/>
                <a:cs typeface="Monaco" charset="0"/>
                <a:sym typeface="Monaco" charset="0"/>
              </a:rPr>
              <a:t>class</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String </a:t>
            </a:r>
            <a:r>
              <a:rPr lang="en-US" sz="1300" dirty="0">
                <a:solidFill>
                  <a:srgbClr val="0000C0"/>
                </a:solidFill>
                <a:latin typeface="Monaco" charset="0"/>
                <a:cs typeface="Monaco" charset="0"/>
                <a:sym typeface="Monaco" charset="0"/>
              </a:rPr>
              <a:t>name</a:t>
            </a:r>
            <a:endParaRPr lang="en-US" sz="1300" dirty="0">
              <a:solidFill>
                <a:srgbClr val="0000C0"/>
              </a:solidFill>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String </a:t>
            </a:r>
            <a:r>
              <a:rPr lang="en-US" sz="1300" dirty="0" err="1">
                <a:latin typeface="Monaco" charset="0"/>
                <a:cs typeface="Monaco" charset="0"/>
                <a:sym typeface="Monaco" charset="0"/>
              </a:rPr>
              <a:t>sayHello</a:t>
            </a:r>
            <a:r>
              <a:rPr lang="en-US" sz="1300" dirty="0">
                <a:latin typeface="Monaco" charset="0"/>
                <a:cs typeface="Monaco" charset="0"/>
                <a:sym typeface="Monaco" charset="0"/>
              </a:rPr>
              <a:t>() {</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return</a:t>
            </a:r>
            <a:r>
              <a:rPr lang="en-US" sz="1300" dirty="0">
                <a:latin typeface="Monaco" charset="0"/>
                <a:cs typeface="Monaco" charset="0"/>
                <a:sym typeface="Monaco" charset="0"/>
              </a:rPr>
              <a:t> </a:t>
            </a:r>
            <a:r>
              <a:rPr lang="en-US" sz="1300" dirty="0">
                <a:solidFill>
                  <a:srgbClr val="2A00FF"/>
                </a:solidFill>
                <a:latin typeface="Monaco" charset="0"/>
                <a:cs typeface="Monaco" charset="0"/>
                <a:sym typeface="Monaco" charset="0"/>
              </a:rPr>
              <a:t>"Hello, "</a:t>
            </a:r>
            <a:r>
              <a:rPr lang="en-US" sz="1300" dirty="0">
                <a:latin typeface="Monaco" charset="0"/>
                <a:cs typeface="Monaco" charset="0"/>
                <a:sym typeface="Monaco" charset="0"/>
              </a:rPr>
              <a:t> + name + </a:t>
            </a:r>
            <a:r>
              <a:rPr lang="en-US" sz="1300" dirty="0">
                <a:solidFill>
                  <a:srgbClr val="2A00FF"/>
                </a:solidFill>
                <a:latin typeface="Monaco" charset="0"/>
                <a:cs typeface="Monaco" charset="0"/>
                <a:sym typeface="Monaco" charset="0"/>
              </a:rPr>
              <a:t>"!"</a:t>
            </a:r>
            <a:endParaRPr lang="en-US" sz="1300" dirty="0">
              <a:solidFill>
                <a:srgbClr val="2A00FF"/>
              </a:solidFill>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static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void</a:t>
            </a:r>
            <a:r>
              <a:rPr lang="en-US" sz="1300" dirty="0">
                <a:latin typeface="Monaco" charset="0"/>
                <a:cs typeface="Monaco" charset="0"/>
                <a:sym typeface="Monaco" charset="0"/>
              </a:rPr>
              <a:t> main(String[] </a:t>
            </a:r>
            <a:r>
              <a:rPr lang="en-US" sz="1300" dirty="0" err="1">
                <a:latin typeface="Monaco" charset="0"/>
                <a:cs typeface="Monaco" charset="0"/>
                <a:sym typeface="Monaco" charset="0"/>
              </a:rPr>
              <a:t>args</a:t>
            </a:r>
            <a:r>
              <a:rPr lang="en-US" sz="1300" dirty="0">
                <a:latin typeface="Monaco" charset="0"/>
                <a:cs typeface="Monaco" charset="0"/>
                <a:sym typeface="Monaco" charset="0"/>
              </a:rPr>
              <a:t>) {</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 </a:t>
            </a:r>
            <a:r>
              <a:rPr lang="en-US" sz="1300" dirty="0">
                <a:solidFill>
                  <a:srgbClr val="7F0055"/>
                </a:solidFill>
                <a:latin typeface="Monaco" charset="0"/>
                <a:cs typeface="Monaco" charset="0"/>
                <a:sym typeface="Monaco" charset="0"/>
              </a:rPr>
              <a:t>new</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400" dirty="0">
                <a:solidFill>
                  <a:srgbClr val="4D9072"/>
                </a:solidFill>
                <a:latin typeface="Monaco"/>
                <a:ea typeface="Monaco"/>
                <a:cs typeface="Monaco"/>
              </a:rPr>
              <a:t>// </a:t>
            </a:r>
            <a:r>
              <a:rPr lang="en-US" sz="1400" dirty="0" err="1">
                <a:solidFill>
                  <a:srgbClr val="4D9072"/>
                </a:solidFill>
                <a:latin typeface="Monaco"/>
                <a:ea typeface="Monaco"/>
                <a:cs typeface="Monaco"/>
              </a:rPr>
              <a:t>helloWorld.setName</a:t>
            </a:r>
            <a:r>
              <a:rPr lang="en-US" sz="1400" dirty="0">
                <a:solidFill>
                  <a:srgbClr val="4D9072"/>
                </a:solidFill>
                <a:latin typeface="Monaco"/>
                <a:ea typeface="Monaco"/>
                <a:cs typeface="Monaco"/>
              </a:rPr>
              <a:t>("</a:t>
            </a:r>
            <a:r>
              <a:rPr lang="en-US" sz="1400" u="sng" dirty="0">
                <a:solidFill>
                  <a:srgbClr val="4D9072"/>
                </a:solidFill>
                <a:latin typeface="Monaco"/>
                <a:ea typeface="Monaco"/>
                <a:cs typeface="Monaco"/>
              </a:rPr>
              <a:t>Groovy</a:t>
            </a:r>
            <a:r>
              <a:rPr lang="en-US" sz="1400" dirty="0">
                <a:solidFill>
                  <a:srgbClr val="4D9072"/>
                </a:solidFill>
                <a:latin typeface="Monaco"/>
                <a:ea typeface="Monaco"/>
                <a:cs typeface="Monaco"/>
              </a:rPr>
              <a:t>"</a:t>
            </a:r>
            <a:r>
              <a:rPr lang="en-US" sz="1400" dirty="0" smtClean="0">
                <a:solidFill>
                  <a:srgbClr val="4D9072"/>
                </a:solidFill>
                <a:latin typeface="Monaco"/>
                <a:ea typeface="Monaco"/>
                <a:cs typeface="Monaco"/>
              </a:rPr>
              <a:t>)</a:t>
            </a: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smtClean="0">
                <a:latin typeface="Monaco" charset="0"/>
                <a:cs typeface="Monaco" charset="0"/>
                <a:sym typeface="Monaco" charset="0"/>
              </a:rPr>
              <a:t>        </a:t>
            </a:r>
            <a:r>
              <a:rPr lang="en-US" sz="1300" dirty="0" err="1">
                <a:latin typeface="Monaco" charset="0"/>
                <a:cs typeface="Monaco" charset="0"/>
                <a:sym typeface="Monaco" charset="0"/>
              </a:rPr>
              <a:t>helloWorld.name</a:t>
            </a:r>
            <a:r>
              <a:rPr lang="en-US" sz="1300" dirty="0">
                <a:latin typeface="Monaco" charset="0"/>
                <a:cs typeface="Monaco" charset="0"/>
                <a:sym typeface="Monaco" charset="0"/>
              </a:rPr>
              <a:t> = </a:t>
            </a:r>
            <a:r>
              <a:rPr lang="en-US" sz="1300" dirty="0">
                <a:solidFill>
                  <a:srgbClr val="2A00FF"/>
                </a:solidFill>
                <a:latin typeface="Monaco" charset="0"/>
                <a:cs typeface="Monaco" charset="0"/>
                <a:sym typeface="Monaco" charset="0"/>
              </a:rPr>
              <a:t>"Groovy"</a:t>
            </a:r>
            <a:endParaRPr lang="en-US" sz="1300" dirty="0">
              <a:solidFill>
                <a:srgbClr val="2A00FF"/>
              </a:solidFill>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smtClean="0">
                <a:latin typeface="Monaco" charset="0"/>
                <a:cs typeface="Monaco" charset="0"/>
                <a:sym typeface="Monaco" charset="0"/>
              </a:rPr>
              <a:t>println</a:t>
            </a:r>
            <a:r>
              <a:rPr lang="en-US" sz="1300" dirty="0">
                <a:latin typeface="Monaco" charset="0"/>
                <a:cs typeface="Monaco" charset="0"/>
                <a:sym typeface="Monaco" charset="0"/>
              </a:rPr>
              <a:t>(</a:t>
            </a:r>
            <a:r>
              <a:rPr lang="en-US" sz="1300" dirty="0" err="1">
                <a:latin typeface="Monaco" charset="0"/>
                <a:cs typeface="Monaco" charset="0"/>
                <a:sym typeface="Monaco" charset="0"/>
              </a:rPr>
              <a:t>helloWorld.sayHello</a:t>
            </a:r>
            <a:r>
              <a:rPr lang="en-US" sz="1300" dirty="0">
                <a:latin typeface="Monaco" charset="0"/>
                <a:cs typeface="Monaco" charset="0"/>
                <a:sym typeface="Monaco" charset="0"/>
              </a:rPr>
              <a:t>());</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a:t>
            </a:r>
            <a:endParaRPr lang="en-US" sz="1300" dirty="0">
              <a:latin typeface="Monaco" charset="0"/>
              <a:sym typeface="Monaco" charset="0"/>
            </a:endParaRPr>
          </a:p>
        </p:txBody>
      </p:sp>
    </p:spTree>
    <p:extLst>
      <p:ext uri="{BB962C8B-B14F-4D97-AF65-F5344CB8AC3E}">
        <p14:creationId xmlns:p14="http://schemas.microsoft.com/office/powerpoint/2010/main" val="251405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ctrTitle"/>
          </p:nvPr>
        </p:nvSpPr>
        <p:spPr>
          <a:ln/>
        </p:spPr>
        <p:txBody>
          <a:bodyPr rIns="116994"/>
          <a:lstStyle/>
          <a:p>
            <a:pPr marL="40182"/>
            <a:r>
              <a:rPr lang="en-US" dirty="0"/>
              <a:t>Groovy Beans: </a:t>
            </a:r>
            <a:r>
              <a:rPr lang="en-US" dirty="0" smtClean="0"/>
              <a:t>Named Parameters</a:t>
            </a:r>
            <a:endParaRPr lang="en-US" dirty="0"/>
          </a:p>
        </p:txBody>
      </p:sp>
      <p:sp>
        <p:nvSpPr>
          <p:cNvPr id="29700" name="Rectangle 4"/>
          <p:cNvSpPr>
            <a:spLocks noGrp="1" noChangeArrowheads="1"/>
          </p:cNvSpPr>
          <p:nvPr>
            <p:ph type="body" sz="quarter" idx="13"/>
          </p:nvPr>
        </p:nvSpPr>
        <p:spPr>
          <a:ln/>
        </p:spPr>
        <p:txBody>
          <a:bodyPr rIns="116994"/>
          <a:lstStyle/>
          <a:p>
            <a:pPr>
              <a:lnSpc>
                <a:spcPct val="90000"/>
              </a:lnSpc>
            </a:pPr>
            <a:r>
              <a:rPr lang="en-US" dirty="0"/>
              <a:t>Named parameters </a:t>
            </a:r>
            <a:r>
              <a:rPr lang="en-US" dirty="0" smtClean="0"/>
              <a:t>for constructors, which sets the corresponding JavaBeans properties</a:t>
            </a:r>
          </a:p>
          <a:p>
            <a:pPr>
              <a:lnSpc>
                <a:spcPct val="90000"/>
              </a:lnSpc>
            </a:pPr>
            <a:endParaRPr lang="en-US" dirty="0"/>
          </a:p>
          <a:p>
            <a:pPr>
              <a:lnSpc>
                <a:spcPct val="90000"/>
              </a:lnSpc>
              <a:buNone/>
            </a:pPr>
            <a:r>
              <a:rPr lang="en-US" sz="1600" dirty="0">
                <a:solidFill>
                  <a:srgbClr val="000000"/>
                </a:solidFill>
                <a:latin typeface="Monaco"/>
                <a:ea typeface="Monaco"/>
                <a:cs typeface="Monaco"/>
              </a:rPr>
              <a:t>Visit v = </a:t>
            </a:r>
            <a:r>
              <a:rPr lang="en-US" sz="1600" dirty="0">
                <a:solidFill>
                  <a:srgbClr val="A9438B"/>
                </a:solidFill>
                <a:latin typeface="Monaco"/>
                <a:ea typeface="Monaco"/>
                <a:cs typeface="Monaco"/>
              </a:rPr>
              <a:t>new</a:t>
            </a:r>
            <a:r>
              <a:rPr lang="en-US" sz="1600" dirty="0">
                <a:solidFill>
                  <a:srgbClr val="000000"/>
                </a:solidFill>
                <a:latin typeface="Monaco"/>
                <a:ea typeface="Monaco"/>
                <a:cs typeface="Monaco"/>
              </a:rPr>
              <a:t> Visit(</a:t>
            </a:r>
            <a:r>
              <a:rPr lang="en-US" sz="1600" dirty="0" err="1">
                <a:solidFill>
                  <a:srgbClr val="0226CC"/>
                </a:solidFill>
                <a:latin typeface="Monaco"/>
                <a:ea typeface="Monaco"/>
                <a:cs typeface="Monaco"/>
              </a:rPr>
              <a:t>description</a:t>
            </a:r>
            <a:r>
              <a:rPr lang="en-US" sz="1600" dirty="0" err="1">
                <a:solidFill>
                  <a:srgbClr val="000000"/>
                </a:solidFill>
                <a:latin typeface="Monaco"/>
                <a:ea typeface="Monaco"/>
                <a:cs typeface="Monaco"/>
              </a:rPr>
              <a:t>:</a:t>
            </a:r>
            <a:r>
              <a:rPr lang="en-US" sz="1600" dirty="0" err="1">
                <a:solidFill>
                  <a:srgbClr val="FF39D6"/>
                </a:solidFill>
                <a:latin typeface="Monaco"/>
                <a:ea typeface="Monaco"/>
                <a:cs typeface="Monaco"/>
              </a:rPr>
              <a:t>'Broken</a:t>
            </a:r>
            <a:r>
              <a:rPr lang="en-US" sz="1600" dirty="0">
                <a:solidFill>
                  <a:srgbClr val="FF39D6"/>
                </a:solidFill>
                <a:latin typeface="Monaco"/>
                <a:ea typeface="Monaco"/>
                <a:cs typeface="Monaco"/>
              </a:rPr>
              <a:t> tail'</a:t>
            </a:r>
            <a:r>
              <a:rPr lang="en-US" sz="1600" dirty="0">
                <a:solidFill>
                  <a:srgbClr val="000000"/>
                </a:solidFill>
                <a:latin typeface="Monaco"/>
                <a:ea typeface="Monaco"/>
                <a:cs typeface="Monaco"/>
              </a:rPr>
              <a:t>, </a:t>
            </a:r>
            <a:r>
              <a:rPr lang="en-US" sz="1600" dirty="0">
                <a:solidFill>
                  <a:srgbClr val="0226CC"/>
                </a:solidFill>
                <a:latin typeface="Monaco"/>
                <a:ea typeface="Monaco"/>
                <a:cs typeface="Monaco"/>
              </a:rPr>
              <a:t>price</a:t>
            </a:r>
            <a:r>
              <a:rPr lang="en-US" sz="1600" dirty="0">
                <a:solidFill>
                  <a:srgbClr val="000000"/>
                </a:solidFill>
                <a:latin typeface="Monaco"/>
                <a:ea typeface="Monaco"/>
                <a:cs typeface="Monaco"/>
              </a:rPr>
              <a:t>: </a:t>
            </a:r>
            <a:r>
              <a:rPr lang="en-US" sz="1600" dirty="0">
                <a:solidFill>
                  <a:srgbClr val="D94700"/>
                </a:solidFill>
                <a:latin typeface="Monaco"/>
                <a:ea typeface="Monaco"/>
                <a:cs typeface="Monaco"/>
              </a:rPr>
              <a:t>480.00</a:t>
            </a:r>
            <a:r>
              <a:rPr lang="en-US" sz="1600" dirty="0">
                <a:solidFill>
                  <a:srgbClr val="000000"/>
                </a:solidFill>
                <a:latin typeface="Monaco"/>
                <a:ea typeface="Monaco"/>
                <a:cs typeface="Monaco"/>
              </a:rPr>
              <a:t>)</a:t>
            </a:r>
            <a:endParaRPr lang="en-US" sz="1500" dirty="0">
              <a:latin typeface="Monaco" charset="0"/>
              <a:cs typeface="Monaco" charset="0"/>
              <a:sym typeface="Monaco" charset="0"/>
            </a:endParaRPr>
          </a:p>
          <a:p>
            <a:pPr>
              <a:lnSpc>
                <a:spcPct val="90000"/>
              </a:lnSpc>
              <a:buFont typeface="Arial" charset="0"/>
              <a:buNone/>
            </a:pPr>
            <a:endParaRPr lang="en-US" sz="1500" dirty="0" smtClean="0">
              <a:latin typeface="Monaco" charset="0"/>
              <a:sym typeface="Monaco" charset="0"/>
            </a:endParaRPr>
          </a:p>
          <a:p>
            <a:pPr marL="0" indent="0">
              <a:lnSpc>
                <a:spcPct val="90000"/>
              </a:lnSpc>
              <a:buNone/>
            </a:pPr>
            <a:r>
              <a:rPr lang="en-US" dirty="0"/>
              <a:t>i</a:t>
            </a:r>
            <a:r>
              <a:rPr lang="en-US" dirty="0" smtClean="0"/>
              <a:t>nstead of</a:t>
            </a:r>
            <a:endParaRPr lang="en-US" dirty="0"/>
          </a:p>
          <a:p>
            <a:pPr>
              <a:lnSpc>
                <a:spcPct val="90000"/>
              </a:lnSpc>
            </a:pPr>
            <a:endParaRPr lang="en-US" dirty="0"/>
          </a:p>
          <a:p>
            <a:pPr marL="0" indent="0">
              <a:buNone/>
            </a:pPr>
            <a:r>
              <a:rPr lang="en-US" sz="1600" dirty="0">
                <a:solidFill>
                  <a:srgbClr val="000000"/>
                </a:solidFill>
                <a:latin typeface="Monaco"/>
                <a:ea typeface="Monaco"/>
                <a:cs typeface="Monaco"/>
              </a:rPr>
              <a:t>Visit v = </a:t>
            </a:r>
            <a:r>
              <a:rPr lang="en-US" sz="1600" dirty="0">
                <a:solidFill>
                  <a:srgbClr val="A9438B"/>
                </a:solidFill>
                <a:latin typeface="Monaco"/>
                <a:ea typeface="Monaco"/>
                <a:cs typeface="Monaco"/>
              </a:rPr>
              <a:t>new</a:t>
            </a:r>
            <a:r>
              <a:rPr lang="en-US" sz="1600" dirty="0">
                <a:solidFill>
                  <a:srgbClr val="000000"/>
                </a:solidFill>
                <a:latin typeface="Monaco"/>
                <a:ea typeface="Monaco"/>
                <a:cs typeface="Monaco"/>
              </a:rPr>
              <a:t> Visit()</a:t>
            </a:r>
          </a:p>
          <a:p>
            <a:pPr marL="0" indent="0">
              <a:buNone/>
            </a:pPr>
            <a:r>
              <a:rPr lang="en-US" sz="1600" dirty="0" err="1">
                <a:solidFill>
                  <a:srgbClr val="000000"/>
                </a:solidFill>
                <a:latin typeface="Monaco"/>
                <a:ea typeface="Monaco"/>
                <a:cs typeface="Monaco"/>
              </a:rPr>
              <a:t>v.</a:t>
            </a:r>
            <a:r>
              <a:rPr lang="en-US" sz="1600" dirty="0" err="1">
                <a:solidFill>
                  <a:srgbClr val="0226CC"/>
                </a:solidFill>
                <a:latin typeface="Monaco"/>
                <a:ea typeface="Monaco"/>
                <a:cs typeface="Monaco"/>
              </a:rPr>
              <a:t>description</a:t>
            </a:r>
            <a:r>
              <a:rPr lang="en-US" sz="1600" dirty="0">
                <a:solidFill>
                  <a:srgbClr val="000000"/>
                </a:solidFill>
                <a:latin typeface="Monaco"/>
                <a:ea typeface="Monaco"/>
                <a:cs typeface="Monaco"/>
              </a:rPr>
              <a:t> = </a:t>
            </a:r>
            <a:r>
              <a:rPr lang="en-US" sz="1600" dirty="0">
                <a:solidFill>
                  <a:srgbClr val="FF39D6"/>
                </a:solidFill>
                <a:latin typeface="Monaco"/>
                <a:ea typeface="Monaco"/>
                <a:cs typeface="Monaco"/>
              </a:rPr>
              <a:t>'Broken tail'</a:t>
            </a:r>
            <a:endParaRPr lang="en-US" sz="1600" dirty="0">
              <a:solidFill>
                <a:srgbClr val="000000"/>
              </a:solidFill>
              <a:latin typeface="Monaco"/>
              <a:ea typeface="Monaco"/>
              <a:cs typeface="Monaco"/>
            </a:endParaRPr>
          </a:p>
          <a:p>
            <a:pPr marL="0" indent="0">
              <a:buNone/>
            </a:pPr>
            <a:r>
              <a:rPr lang="en-US" sz="1600" dirty="0" err="1">
                <a:solidFill>
                  <a:srgbClr val="000000"/>
                </a:solidFill>
                <a:latin typeface="Monaco"/>
                <a:ea typeface="Monaco"/>
                <a:cs typeface="Monaco"/>
              </a:rPr>
              <a:t>v.</a:t>
            </a:r>
            <a:r>
              <a:rPr lang="en-US" sz="1600" dirty="0" err="1">
                <a:solidFill>
                  <a:srgbClr val="0226CC"/>
                </a:solidFill>
                <a:latin typeface="Monaco"/>
                <a:ea typeface="Monaco"/>
                <a:cs typeface="Monaco"/>
              </a:rPr>
              <a:t>price</a:t>
            </a:r>
            <a:r>
              <a:rPr lang="en-US" sz="1600" dirty="0">
                <a:solidFill>
                  <a:srgbClr val="000000"/>
                </a:solidFill>
                <a:latin typeface="Monaco"/>
                <a:ea typeface="Monaco"/>
                <a:cs typeface="Monaco"/>
              </a:rPr>
              <a:t> = </a:t>
            </a:r>
            <a:r>
              <a:rPr lang="en-US" sz="1600" dirty="0">
                <a:solidFill>
                  <a:srgbClr val="D94700"/>
                </a:solidFill>
                <a:latin typeface="Monaco"/>
                <a:ea typeface="Monaco"/>
                <a:cs typeface="Monaco"/>
              </a:rPr>
              <a:t>480.00</a:t>
            </a:r>
            <a:endParaRPr lang="en-US" sz="1500" dirty="0">
              <a:latin typeface="Monaco" charset="0"/>
              <a:cs typeface="Monaco" charset="0"/>
              <a:sym typeface="Monaco" charset="0"/>
            </a:endParaRPr>
          </a:p>
          <a:p>
            <a:pPr marL="0" indent="0">
              <a:lnSpc>
                <a:spcPct val="90000"/>
              </a:lnSpc>
              <a:buNone/>
            </a:pPr>
            <a:endParaRPr lang="en-US" dirty="0"/>
          </a:p>
        </p:txBody>
      </p:sp>
    </p:spTree>
    <p:extLst>
      <p:ext uri="{BB962C8B-B14F-4D97-AF65-F5344CB8AC3E}">
        <p14:creationId xmlns:p14="http://schemas.microsoft.com/office/powerpoint/2010/main" val="239549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ctrTitle"/>
          </p:nvPr>
        </p:nvSpPr>
        <p:spPr>
          <a:ln/>
        </p:spPr>
        <p:txBody>
          <a:bodyPr rIns="116994"/>
          <a:lstStyle/>
          <a:p>
            <a:pPr marL="40182"/>
            <a:r>
              <a:rPr lang="en-US"/>
              <a:t>Logistics</a:t>
            </a: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99" y="1347267"/>
            <a:ext cx="7733109" cy="40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round/>
                <a:headEnd/>
                <a:tailEnd/>
              </a14:hiddenLine>
            </a:ext>
          </a:extLst>
        </p:spPr>
      </p:pic>
    </p:spTree>
    <p:extLst>
      <p:ext uri="{BB962C8B-B14F-4D97-AF65-F5344CB8AC3E}">
        <p14:creationId xmlns:p14="http://schemas.microsoft.com/office/powerpoint/2010/main" val="3693401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ctrTitle"/>
          </p:nvPr>
        </p:nvSpPr>
        <p:spPr>
          <a:ln/>
        </p:spPr>
        <p:txBody>
          <a:bodyPr rIns="116994"/>
          <a:lstStyle/>
          <a:p>
            <a:pPr marL="40182"/>
            <a:r>
              <a:rPr lang="en-US"/>
              <a:t>Groovy Strings (GStrings)</a:t>
            </a:r>
          </a:p>
        </p:txBody>
      </p:sp>
      <p:sp>
        <p:nvSpPr>
          <p:cNvPr id="16388" name="Rectangle 4"/>
          <p:cNvSpPr>
            <a:spLocks noGrp="1" noChangeArrowheads="1"/>
          </p:cNvSpPr>
          <p:nvPr>
            <p:ph type="body" sz="quarter" idx="13"/>
          </p:nvPr>
        </p:nvSpPr>
        <p:spPr>
          <a:ln/>
        </p:spPr>
        <p:txBody>
          <a:bodyPr rIns="116994"/>
          <a:lstStyle/>
          <a:p>
            <a:r>
              <a:rPr lang="en-US" sz="2700" dirty="0"/>
              <a:t>Variable interpolation in strings using </a:t>
            </a:r>
            <a:r>
              <a:rPr lang="en-US" sz="2700" dirty="0">
                <a:latin typeface="Monaco"/>
                <a:cs typeface="Monaco"/>
              </a:rPr>
              <a:t>$</a:t>
            </a:r>
            <a:r>
              <a:rPr lang="en-US" sz="2700" dirty="0"/>
              <a:t> notation:</a:t>
            </a:r>
            <a:r>
              <a:rPr lang="en-US" sz="2700" dirty="0">
                <a:latin typeface="ＭＳ Ｐゴシック" charset="0"/>
                <a:ea typeface="ＭＳ Ｐゴシック" charset="0"/>
                <a:cs typeface="ＭＳ Ｐゴシック" charset="0"/>
                <a:sym typeface="ＭＳ Ｐゴシック" charset="0"/>
              </a:rPr>
              <a:t/>
            </a:r>
            <a:br>
              <a:rPr lang="en-US" sz="2700" dirty="0">
                <a:latin typeface="ＭＳ Ｐゴシック" charset="0"/>
                <a:ea typeface="ＭＳ Ｐゴシック" charset="0"/>
                <a:cs typeface="ＭＳ Ｐゴシック" charset="0"/>
                <a:sym typeface="ＭＳ Ｐゴシック" charset="0"/>
              </a:rPr>
            </a:br>
            <a:r>
              <a:rPr lang="en-US" sz="2000" dirty="0" err="1">
                <a:solidFill>
                  <a:srgbClr val="A9438B"/>
                </a:solidFill>
                <a:latin typeface="Monaco"/>
                <a:ea typeface="Monaco"/>
                <a:cs typeface="Monaco"/>
              </a:rPr>
              <a:t>int</a:t>
            </a:r>
            <a:r>
              <a:rPr lang="en-US" sz="2000" dirty="0">
                <a:solidFill>
                  <a:srgbClr val="000000"/>
                </a:solidFill>
                <a:latin typeface="Monaco"/>
                <a:ea typeface="Monaco"/>
                <a:cs typeface="Monaco"/>
              </a:rPr>
              <a:t> age = </a:t>
            </a:r>
            <a:r>
              <a:rPr lang="en-US" sz="2000" dirty="0" smtClean="0">
                <a:solidFill>
                  <a:srgbClr val="D94700"/>
                </a:solidFill>
                <a:latin typeface="Monaco"/>
                <a:ea typeface="Monaco"/>
                <a:cs typeface="Monaco"/>
              </a:rPr>
              <a:t>20</a:t>
            </a:r>
            <a:r>
              <a:rPr lang="en-US" sz="2000" dirty="0">
                <a:solidFill>
                  <a:srgbClr val="000000"/>
                </a:solidFill>
                <a:latin typeface="Monaco"/>
                <a:ea typeface="Monaco"/>
                <a:cs typeface="Monaco"/>
              </a:rPr>
              <a:t/>
            </a:r>
            <a:br>
              <a:rPr lang="en-US" sz="2000" dirty="0">
                <a:solidFill>
                  <a:srgbClr val="000000"/>
                </a:solidFill>
                <a:latin typeface="Monaco"/>
                <a:ea typeface="Monaco"/>
                <a:cs typeface="Monaco"/>
              </a:rPr>
            </a:br>
            <a:r>
              <a:rPr lang="en-US" sz="2000" dirty="0" err="1" smtClean="0">
                <a:solidFill>
                  <a:srgbClr val="000000"/>
                </a:solidFill>
                <a:latin typeface="Monaco"/>
                <a:ea typeface="Monaco"/>
                <a:cs typeface="Monaco"/>
              </a:rPr>
              <a:t>println</a:t>
            </a:r>
            <a:r>
              <a:rPr lang="en-US" sz="2000" dirty="0" smtClean="0">
                <a:solidFill>
                  <a:srgbClr val="000000"/>
                </a:solidFill>
                <a:latin typeface="Monaco"/>
                <a:ea typeface="Monaco"/>
                <a:cs typeface="Monaco"/>
              </a:rPr>
              <a:t> </a:t>
            </a:r>
            <a:r>
              <a:rPr lang="en-US" sz="2000" dirty="0">
                <a:solidFill>
                  <a:srgbClr val="FF39D6"/>
                </a:solidFill>
                <a:latin typeface="Monaco"/>
                <a:ea typeface="Monaco"/>
                <a:cs typeface="Monaco"/>
              </a:rPr>
              <a:t>"Age: ${age</a:t>
            </a:r>
            <a:r>
              <a:rPr lang="en-US" sz="2000" dirty="0" smtClean="0">
                <a:solidFill>
                  <a:srgbClr val="FF39D6"/>
                </a:solidFill>
                <a:latin typeface="Monaco"/>
                <a:ea typeface="Monaco"/>
                <a:cs typeface="Monaco"/>
              </a:rPr>
              <a:t>}"</a:t>
            </a:r>
          </a:p>
          <a:p>
            <a:r>
              <a:rPr lang="sv-SE" sz="2700" dirty="0" smtClean="0">
                <a:latin typeface="Arial"/>
              </a:rPr>
              <a:t>"</a:t>
            </a:r>
            <a:r>
              <a:rPr lang="en-US" sz="2700" dirty="0" smtClean="0"/>
              <a:t> </a:t>
            </a:r>
            <a:r>
              <a:rPr lang="en-US" sz="2700" dirty="0"/>
              <a:t>enclosed strings performs variable interpolation</a:t>
            </a:r>
            <a:r>
              <a:rPr lang="en-US" sz="2700" dirty="0" smtClean="0"/>
              <a:t>,</a:t>
            </a:r>
            <a:br>
              <a:rPr lang="en-US" sz="2700" dirty="0" smtClean="0"/>
            </a:br>
            <a:r>
              <a:rPr lang="en-US" sz="2700" dirty="0" smtClean="0"/>
              <a:t> </a:t>
            </a:r>
            <a:r>
              <a:rPr lang="sv-SE" sz="2700" dirty="0" smtClean="0">
                <a:latin typeface="Arial"/>
              </a:rPr>
              <a:t>'</a:t>
            </a:r>
            <a:r>
              <a:rPr lang="en-US" sz="2700" dirty="0" smtClean="0"/>
              <a:t> </a:t>
            </a:r>
            <a:r>
              <a:rPr lang="en-US" sz="2700" dirty="0"/>
              <a:t>enclosed strings </a:t>
            </a:r>
            <a:r>
              <a:rPr lang="en-US" sz="2700" dirty="0" err="1" smtClean="0"/>
              <a:t>doesn</a:t>
            </a:r>
            <a:r>
              <a:rPr lang="sv-SE" sz="2700" dirty="0" smtClean="0">
                <a:latin typeface="Arial"/>
              </a:rPr>
              <a:t>’</a:t>
            </a:r>
            <a:r>
              <a:rPr lang="en-US" sz="2700" dirty="0" smtClean="0"/>
              <a:t>t</a:t>
            </a:r>
            <a:r>
              <a:rPr lang="en-US" sz="2700" dirty="0"/>
              <a:t>:</a:t>
            </a:r>
            <a:r>
              <a:rPr lang="en-US" dirty="0">
                <a:latin typeface="ＭＳ Ｐゴシック" charset="0"/>
                <a:ea typeface="ＭＳ Ｐゴシック" charset="0"/>
                <a:cs typeface="ＭＳ Ｐゴシック" charset="0"/>
                <a:sym typeface="ＭＳ Ｐゴシック" charset="0"/>
              </a:rPr>
              <a:t/>
            </a:r>
            <a:br>
              <a:rPr lang="en-US" dirty="0">
                <a:latin typeface="ＭＳ Ｐゴシック" charset="0"/>
                <a:ea typeface="ＭＳ Ｐゴシック" charset="0"/>
                <a:cs typeface="ＭＳ Ｐゴシック" charset="0"/>
                <a:sym typeface="ＭＳ Ｐゴシック" charset="0"/>
              </a:rPr>
            </a:br>
            <a:r>
              <a:rPr lang="en-US" sz="2000" dirty="0" err="1">
                <a:solidFill>
                  <a:srgbClr val="000000"/>
                </a:solidFill>
                <a:latin typeface="Monaco"/>
                <a:ea typeface="Monaco"/>
                <a:cs typeface="Monaco"/>
              </a:rPr>
              <a:t>println</a:t>
            </a:r>
            <a:r>
              <a:rPr lang="en-US" sz="2000" dirty="0">
                <a:solidFill>
                  <a:srgbClr val="000000"/>
                </a:solidFill>
                <a:latin typeface="Monaco"/>
                <a:ea typeface="Monaco"/>
                <a:cs typeface="Monaco"/>
              </a:rPr>
              <a:t> </a:t>
            </a:r>
            <a:r>
              <a:rPr lang="en-US" sz="2000" dirty="0">
                <a:solidFill>
                  <a:srgbClr val="FF39D6"/>
                </a:solidFill>
                <a:latin typeface="Monaco"/>
                <a:ea typeface="Monaco"/>
                <a:cs typeface="Monaco"/>
              </a:rPr>
              <a:t>'Literal ${value</a:t>
            </a:r>
            <a:r>
              <a:rPr lang="en-US" sz="2000" dirty="0" smtClean="0">
                <a:solidFill>
                  <a:srgbClr val="FF39D6"/>
                </a:solidFill>
                <a:latin typeface="Monaco"/>
                <a:ea typeface="Monaco"/>
                <a:cs typeface="Monaco"/>
              </a:rPr>
              <a:t>}'</a:t>
            </a:r>
          </a:p>
          <a:p>
            <a:r>
              <a:rPr lang="sv-SE" sz="2700" dirty="0" smtClean="0">
                <a:latin typeface="Arial"/>
              </a:rPr>
              <a:t>""</a:t>
            </a:r>
            <a:r>
              <a:rPr lang="sv-SE" sz="2700" dirty="0">
                <a:latin typeface="Arial"/>
              </a:rPr>
              <a:t>"</a:t>
            </a:r>
            <a:r>
              <a:rPr lang="en-US" sz="2700" dirty="0" smtClean="0"/>
              <a:t> </a:t>
            </a:r>
            <a:r>
              <a:rPr lang="en-US" sz="2700" dirty="0"/>
              <a:t>for multiline strings:</a:t>
            </a:r>
            <a:r>
              <a:rPr lang="en-US" sz="2700" dirty="0">
                <a:latin typeface="ＭＳ Ｐゴシック" charset="0"/>
                <a:ea typeface="ＭＳ Ｐゴシック" charset="0"/>
                <a:cs typeface="ＭＳ Ｐゴシック" charset="0"/>
                <a:sym typeface="ＭＳ Ｐゴシック" charset="0"/>
              </a:rPr>
              <a:t/>
            </a:r>
            <a:br>
              <a:rPr lang="en-US" sz="2700" dirty="0">
                <a:latin typeface="ＭＳ Ｐゴシック" charset="0"/>
                <a:ea typeface="ＭＳ Ｐゴシック" charset="0"/>
                <a:cs typeface="ＭＳ Ｐゴシック" charset="0"/>
                <a:sym typeface="ＭＳ Ｐゴシック" charset="0"/>
              </a:rPr>
            </a:br>
            <a:r>
              <a:rPr lang="en-US" sz="2000" dirty="0" err="1">
                <a:solidFill>
                  <a:srgbClr val="000000"/>
                </a:solidFill>
                <a:latin typeface="Monaco"/>
                <a:ea typeface="Monaco"/>
                <a:cs typeface="Monaco"/>
              </a:rPr>
              <a:t>println</a:t>
            </a:r>
            <a:r>
              <a:rPr lang="en-US" sz="2000" dirty="0">
                <a:solidFill>
                  <a:srgbClr val="000000"/>
                </a:solidFill>
                <a:latin typeface="Monaco"/>
                <a:ea typeface="Monaco"/>
                <a:cs typeface="Monaco"/>
              </a:rPr>
              <a:t> </a:t>
            </a:r>
            <a:r>
              <a:rPr lang="en-US" sz="2000" dirty="0">
                <a:solidFill>
                  <a:srgbClr val="FF39D6"/>
                </a:solidFill>
                <a:latin typeface="Monaco"/>
                <a:ea typeface="Monaco"/>
                <a:cs typeface="Monaco"/>
              </a:rPr>
              <a:t>"""This is </a:t>
            </a:r>
            <a:r>
              <a:rPr lang="en-US" sz="2000" dirty="0" smtClean="0">
                <a:solidFill>
                  <a:srgbClr val="FF39D6"/>
                </a:solidFill>
                <a:latin typeface="Monaco"/>
                <a:ea typeface="Monaco"/>
                <a:cs typeface="Monaco"/>
              </a:rPr>
              <a:t>a</a:t>
            </a:r>
            <a:r>
              <a:rPr lang="en-US" sz="2000" dirty="0" smtClean="0">
                <a:solidFill>
                  <a:srgbClr val="000000"/>
                </a:solidFill>
                <a:latin typeface="Monaco"/>
                <a:ea typeface="Monaco"/>
                <a:cs typeface="Monaco"/>
              </a:rPr>
              <a:t/>
            </a:r>
            <a:br>
              <a:rPr lang="en-US" sz="2000" dirty="0" smtClean="0">
                <a:solidFill>
                  <a:srgbClr val="000000"/>
                </a:solidFill>
                <a:latin typeface="Monaco"/>
                <a:ea typeface="Monaco"/>
                <a:cs typeface="Monaco"/>
              </a:rPr>
            </a:br>
            <a:r>
              <a:rPr lang="en-US" sz="2000" dirty="0" smtClean="0">
                <a:solidFill>
                  <a:srgbClr val="FF39D6"/>
                </a:solidFill>
                <a:latin typeface="Monaco"/>
                <a:ea typeface="Monaco"/>
                <a:cs typeface="Monaco"/>
              </a:rPr>
              <a:t>string </a:t>
            </a:r>
            <a:r>
              <a:rPr lang="en-US" sz="2000" dirty="0">
                <a:solidFill>
                  <a:srgbClr val="FF39D6"/>
                </a:solidFill>
                <a:latin typeface="Monaco"/>
                <a:ea typeface="Monaco"/>
                <a:cs typeface="Monaco"/>
              </a:rPr>
              <a:t>that </a:t>
            </a:r>
            <a:r>
              <a:rPr lang="en-US" sz="2000" dirty="0" smtClean="0">
                <a:solidFill>
                  <a:srgbClr val="FF39D6"/>
                </a:solidFill>
                <a:latin typeface="Monaco"/>
                <a:ea typeface="Monaco"/>
                <a:cs typeface="Monaco"/>
              </a:rPr>
              <a:t>spans</a:t>
            </a:r>
            <a:r>
              <a:rPr lang="en-US" sz="2000" dirty="0" smtClean="0">
                <a:solidFill>
                  <a:srgbClr val="000000"/>
                </a:solidFill>
                <a:latin typeface="Monaco"/>
                <a:ea typeface="Monaco"/>
                <a:cs typeface="Monaco"/>
              </a:rPr>
              <a:t/>
            </a:r>
            <a:br>
              <a:rPr lang="en-US" sz="2000" dirty="0" smtClean="0">
                <a:solidFill>
                  <a:srgbClr val="000000"/>
                </a:solidFill>
                <a:latin typeface="Monaco"/>
                <a:ea typeface="Monaco"/>
                <a:cs typeface="Monaco"/>
              </a:rPr>
            </a:br>
            <a:r>
              <a:rPr lang="en-US" sz="2000" dirty="0" smtClean="0">
                <a:solidFill>
                  <a:srgbClr val="FF39D6"/>
                </a:solidFill>
                <a:latin typeface="Monaco"/>
                <a:ea typeface="Monaco"/>
                <a:cs typeface="Monaco"/>
              </a:rPr>
              <a:t>several </a:t>
            </a:r>
            <a:r>
              <a:rPr lang="en-US" sz="2000" dirty="0">
                <a:solidFill>
                  <a:srgbClr val="FF39D6"/>
                </a:solidFill>
                <a:latin typeface="Monaco"/>
                <a:ea typeface="Monaco"/>
                <a:cs typeface="Monaco"/>
              </a:rPr>
              <a:t>rows"""</a:t>
            </a:r>
            <a:endParaRPr lang="en-US" sz="2000" dirty="0">
              <a:latin typeface="Courier New Bold" charset="0"/>
              <a:ea typeface="ヒラギノ角ゴ ProN W6" charset="0"/>
              <a:cs typeface="ヒラギノ角ゴ ProN W6" charset="0"/>
              <a:sym typeface="Courier New Bold" charset="0"/>
            </a:endParaRPr>
          </a:p>
        </p:txBody>
      </p:sp>
    </p:spTree>
    <p:extLst>
      <p:ext uri="{BB962C8B-B14F-4D97-AF65-F5344CB8AC3E}">
        <p14:creationId xmlns:p14="http://schemas.microsoft.com/office/powerpoint/2010/main" val="3171337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ctrTitle"/>
          </p:nvPr>
        </p:nvSpPr>
        <p:spPr>
          <a:ln/>
        </p:spPr>
        <p:txBody>
          <a:bodyPr rIns="116994"/>
          <a:lstStyle/>
          <a:p>
            <a:pPr marL="40182"/>
            <a:r>
              <a:rPr lang="en-US"/>
              <a:t>Lists, Maps and Ranges</a:t>
            </a:r>
          </a:p>
        </p:txBody>
      </p:sp>
      <p:sp>
        <p:nvSpPr>
          <p:cNvPr id="17412" name="Rectangle 4"/>
          <p:cNvSpPr>
            <a:spLocks noGrp="1" noChangeArrowheads="1"/>
          </p:cNvSpPr>
          <p:nvPr>
            <p:ph type="body" sz="quarter" idx="13"/>
          </p:nvPr>
        </p:nvSpPr>
        <p:spPr>
          <a:xfrm>
            <a:off x="685800" y="1556792"/>
            <a:ext cx="8350696" cy="4680520"/>
          </a:xfrm>
          <a:ln/>
        </p:spPr>
        <p:txBody>
          <a:bodyPr rIns="116994"/>
          <a:lstStyle/>
          <a:p>
            <a:r>
              <a:rPr lang="en-US" dirty="0"/>
              <a:t>Lists</a:t>
            </a:r>
          </a:p>
          <a:p>
            <a:pPr marL="400050" lvl="1" indent="0">
              <a:buNone/>
            </a:pPr>
            <a:r>
              <a:rPr lang="en-US" sz="1600" dirty="0">
                <a:solidFill>
                  <a:srgbClr val="000000"/>
                </a:solidFill>
                <a:latin typeface="Monaco"/>
                <a:ea typeface="Monaco"/>
                <a:cs typeface="Monaco"/>
              </a:rPr>
              <a:t>List list = [</a:t>
            </a:r>
            <a:r>
              <a:rPr lang="en-US" sz="1600" dirty="0">
                <a:solidFill>
                  <a:srgbClr val="D94700"/>
                </a:solidFill>
                <a:latin typeface="Monaco"/>
                <a:ea typeface="Monaco"/>
                <a:cs typeface="Monaco"/>
              </a:rPr>
              <a:t>1</a:t>
            </a:r>
            <a:r>
              <a:rPr lang="en-US" sz="1600" dirty="0">
                <a:solidFill>
                  <a:srgbClr val="000000"/>
                </a:solidFill>
                <a:latin typeface="Monaco"/>
                <a:ea typeface="Monaco"/>
                <a:cs typeface="Monaco"/>
              </a:rPr>
              <a:t>,</a:t>
            </a:r>
            <a:r>
              <a:rPr lang="en-US" sz="1600" dirty="0">
                <a:solidFill>
                  <a:srgbClr val="D94700"/>
                </a:solidFill>
                <a:latin typeface="Monaco"/>
                <a:ea typeface="Monaco"/>
                <a:cs typeface="Monaco"/>
              </a:rPr>
              <a:t>2</a:t>
            </a:r>
            <a:r>
              <a:rPr lang="en-US" sz="1600" dirty="0">
                <a:solidFill>
                  <a:srgbClr val="000000"/>
                </a:solidFill>
                <a:latin typeface="Monaco"/>
                <a:ea typeface="Monaco"/>
                <a:cs typeface="Monaco"/>
              </a:rPr>
              <a:t>,</a:t>
            </a:r>
            <a:r>
              <a:rPr lang="en-US" sz="1600" dirty="0">
                <a:solidFill>
                  <a:srgbClr val="D94700"/>
                </a:solidFill>
                <a:latin typeface="Monaco"/>
                <a:ea typeface="Monaco"/>
                <a:cs typeface="Monaco"/>
              </a:rPr>
              <a:t>3</a:t>
            </a:r>
            <a:r>
              <a:rPr lang="en-US" sz="1600" dirty="0">
                <a:solidFill>
                  <a:srgbClr val="000000"/>
                </a:solidFill>
                <a:latin typeface="Monaco"/>
                <a:ea typeface="Monaco"/>
                <a:cs typeface="Monaco"/>
              </a:rPr>
              <a:t>,</a:t>
            </a:r>
            <a:r>
              <a:rPr lang="en-US" sz="1600" dirty="0">
                <a:solidFill>
                  <a:srgbClr val="D94700"/>
                </a:solidFill>
                <a:latin typeface="Monaco"/>
                <a:ea typeface="Monaco"/>
                <a:cs typeface="Monaco"/>
              </a:rPr>
              <a:t>4</a:t>
            </a:r>
            <a:r>
              <a:rPr lang="en-US" sz="1600" dirty="0">
                <a:solidFill>
                  <a:srgbClr val="000000"/>
                </a:solidFill>
                <a:latin typeface="Monaco"/>
                <a:ea typeface="Monaco"/>
                <a:cs typeface="Monaco"/>
              </a:rPr>
              <a:t>,</a:t>
            </a:r>
            <a:r>
              <a:rPr lang="en-US" sz="1600" dirty="0">
                <a:solidFill>
                  <a:srgbClr val="D94700"/>
                </a:solidFill>
                <a:latin typeface="Monaco"/>
                <a:ea typeface="Monaco"/>
                <a:cs typeface="Monaco"/>
              </a:rPr>
              <a:t>5</a:t>
            </a:r>
            <a:r>
              <a:rPr lang="en-US" sz="1600" dirty="0">
                <a:solidFill>
                  <a:srgbClr val="000000"/>
                </a:solidFill>
                <a:latin typeface="Monaco"/>
                <a:ea typeface="Monaco"/>
                <a:cs typeface="Monaco"/>
              </a:rPr>
              <a:t>]</a:t>
            </a:r>
          </a:p>
          <a:p>
            <a:pPr marL="400050" lvl="1" indent="0">
              <a:buNone/>
            </a:pPr>
            <a:r>
              <a:rPr lang="en-US" sz="1600" dirty="0" err="1">
                <a:solidFill>
                  <a:srgbClr val="000000"/>
                </a:solidFill>
                <a:latin typeface="Monaco"/>
                <a:ea typeface="Monaco"/>
                <a:cs typeface="Monaco"/>
              </a:rPr>
              <a:t>println</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"first element is ${list[</a:t>
            </a:r>
            <a:r>
              <a:rPr lang="en-US" sz="1600" dirty="0">
                <a:solidFill>
                  <a:srgbClr val="D94700"/>
                </a:solidFill>
                <a:latin typeface="Monaco"/>
                <a:ea typeface="Monaco"/>
                <a:cs typeface="Monaco"/>
              </a:rPr>
              <a:t>0</a:t>
            </a:r>
            <a:r>
              <a:rPr lang="en-US" sz="1600" dirty="0">
                <a:solidFill>
                  <a:srgbClr val="FF39D6"/>
                </a:solidFill>
                <a:latin typeface="Monaco"/>
                <a:ea typeface="Monaco"/>
                <a:cs typeface="Monaco"/>
              </a:rPr>
              <a:t>]}"</a:t>
            </a:r>
            <a:endParaRPr lang="en-US" sz="1600" dirty="0">
              <a:solidFill>
                <a:srgbClr val="000000"/>
              </a:solidFill>
              <a:latin typeface="Monaco"/>
              <a:ea typeface="Monaco"/>
              <a:cs typeface="Monaco"/>
            </a:endParaRPr>
          </a:p>
          <a:p>
            <a:pPr marL="400050" lvl="1" indent="0">
              <a:buNone/>
            </a:pPr>
            <a:r>
              <a:rPr lang="en-US" sz="1600" dirty="0" err="1">
                <a:solidFill>
                  <a:srgbClr val="000000"/>
                </a:solidFill>
                <a:latin typeface="Monaco"/>
                <a:ea typeface="Monaco"/>
                <a:cs typeface="Monaco"/>
              </a:rPr>
              <a:t>println</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"last element is ${list[</a:t>
            </a:r>
            <a:r>
              <a:rPr lang="en-US" sz="1600" dirty="0">
                <a:solidFill>
                  <a:srgbClr val="D94700"/>
                </a:solidFill>
                <a:latin typeface="Monaco"/>
                <a:ea typeface="Monaco"/>
                <a:cs typeface="Monaco"/>
              </a:rPr>
              <a:t>-</a:t>
            </a:r>
            <a:r>
              <a:rPr lang="en-US" sz="1600" dirty="0">
                <a:solidFill>
                  <a:srgbClr val="FF39D6"/>
                </a:solidFill>
                <a:latin typeface="Monaco"/>
                <a:ea typeface="Monaco"/>
                <a:cs typeface="Monaco"/>
              </a:rPr>
              <a:t>1]</a:t>
            </a:r>
            <a:r>
              <a:rPr lang="en-US" sz="1600" dirty="0" smtClean="0">
                <a:solidFill>
                  <a:srgbClr val="FF39D6"/>
                </a:solidFill>
                <a:latin typeface="Monaco"/>
                <a:ea typeface="Monaco"/>
                <a:cs typeface="Monaco"/>
              </a:rPr>
              <a:t>}”</a:t>
            </a:r>
          </a:p>
          <a:p>
            <a:pPr marL="400050" lvl="1" indent="0">
              <a:buNone/>
            </a:pPr>
            <a:r>
              <a:rPr lang="en-US" sz="1600" dirty="0">
                <a:solidFill>
                  <a:srgbClr val="000000"/>
                </a:solidFill>
                <a:latin typeface="Monaco"/>
                <a:ea typeface="Monaco"/>
                <a:cs typeface="Monaco"/>
              </a:rPr>
              <a:t>list </a:t>
            </a:r>
            <a:r>
              <a:rPr lang="en-US" sz="1600" dirty="0" smtClean="0">
                <a:solidFill>
                  <a:srgbClr val="000000"/>
                </a:solidFill>
                <a:latin typeface="Monaco"/>
                <a:ea typeface="Monaco"/>
                <a:cs typeface="Monaco"/>
              </a:rPr>
              <a:t>&lt;&lt; </a:t>
            </a:r>
            <a:r>
              <a:rPr lang="en-US" sz="1600" dirty="0" smtClean="0">
                <a:solidFill>
                  <a:srgbClr val="D94700"/>
                </a:solidFill>
                <a:latin typeface="Monaco"/>
                <a:ea typeface="Monaco"/>
                <a:cs typeface="Monaco"/>
              </a:rPr>
              <a:t>6</a:t>
            </a:r>
            <a:br>
              <a:rPr lang="en-US" sz="1600" dirty="0" smtClean="0">
                <a:solidFill>
                  <a:srgbClr val="D94700"/>
                </a:solidFill>
                <a:latin typeface="Monaco"/>
                <a:ea typeface="Monaco"/>
                <a:cs typeface="Monaco"/>
              </a:rPr>
            </a:br>
            <a:r>
              <a:rPr lang="en-US" sz="1600" dirty="0">
                <a:solidFill>
                  <a:srgbClr val="000000"/>
                </a:solidFill>
                <a:latin typeface="Monaco"/>
                <a:ea typeface="Monaco"/>
                <a:cs typeface="Monaco"/>
              </a:rPr>
              <a:t>List </a:t>
            </a:r>
            <a:r>
              <a:rPr lang="en-US" sz="1600" dirty="0" err="1" smtClean="0">
                <a:solidFill>
                  <a:srgbClr val="000000"/>
                </a:solidFill>
                <a:latin typeface="Monaco"/>
                <a:ea typeface="Monaco"/>
                <a:cs typeface="Monaco"/>
              </a:rPr>
              <a:t>sublist</a:t>
            </a:r>
            <a:r>
              <a:rPr lang="en-US" sz="1600" dirty="0" smtClean="0">
                <a:solidFill>
                  <a:srgbClr val="000000"/>
                </a:solidFill>
                <a:latin typeface="Monaco"/>
                <a:ea typeface="Monaco"/>
                <a:cs typeface="Monaco"/>
              </a:rPr>
              <a:t> </a:t>
            </a:r>
            <a:r>
              <a:rPr lang="en-US" sz="1600" smtClean="0">
                <a:solidFill>
                  <a:srgbClr val="000000"/>
                </a:solidFill>
                <a:latin typeface="Monaco"/>
                <a:ea typeface="Monaco"/>
                <a:cs typeface="Monaco"/>
              </a:rPr>
              <a:t>= list[2..4] </a:t>
            </a:r>
            <a:endParaRPr lang="en-US" sz="1600" dirty="0" smtClean="0">
              <a:solidFill>
                <a:srgbClr val="FF39D6"/>
              </a:solidFill>
              <a:latin typeface="Monaco"/>
              <a:ea typeface="Monaco"/>
              <a:cs typeface="Monaco"/>
            </a:endParaRPr>
          </a:p>
          <a:p>
            <a:r>
              <a:rPr lang="en-US" dirty="0" smtClean="0"/>
              <a:t>Maps</a:t>
            </a:r>
            <a:endParaRPr lang="en-US" sz="1800" dirty="0" smtClean="0">
              <a:latin typeface="Monaco" charset="0"/>
              <a:cs typeface="Monaco" charset="0"/>
              <a:sym typeface="Monaco" charset="0"/>
            </a:endParaRPr>
          </a:p>
          <a:p>
            <a:pPr marL="400050" lvl="1" indent="0">
              <a:buNone/>
            </a:pPr>
            <a:r>
              <a:rPr lang="en-US" sz="1600" dirty="0">
                <a:solidFill>
                  <a:srgbClr val="000000"/>
                </a:solidFill>
                <a:latin typeface="Monaco"/>
                <a:ea typeface="Monaco"/>
                <a:cs typeface="Monaco"/>
              </a:rPr>
              <a:t>Map frameworks = [</a:t>
            </a:r>
            <a:r>
              <a:rPr lang="en-US" sz="1600" dirty="0" err="1">
                <a:solidFill>
                  <a:srgbClr val="000000"/>
                </a:solidFill>
                <a:latin typeface="Monaco"/>
                <a:ea typeface="Monaco"/>
                <a:cs typeface="Monaco"/>
              </a:rPr>
              <a:t>groovy:</a:t>
            </a:r>
            <a:r>
              <a:rPr lang="en-US" sz="1600" dirty="0" err="1">
                <a:solidFill>
                  <a:srgbClr val="FF39D6"/>
                </a:solidFill>
                <a:latin typeface="Monaco"/>
                <a:ea typeface="Monaco"/>
                <a:cs typeface="Monaco"/>
              </a:rPr>
              <a:t>"Grails</a:t>
            </a:r>
            <a:r>
              <a:rPr lang="en-US" sz="1600" dirty="0">
                <a:solidFill>
                  <a:srgbClr val="FF39D6"/>
                </a:solidFill>
                <a:latin typeface="Monaco"/>
                <a:ea typeface="Monaco"/>
                <a:cs typeface="Monaco"/>
              </a:rPr>
              <a:t>"</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ruby:</a:t>
            </a:r>
            <a:r>
              <a:rPr lang="en-US" sz="1600" dirty="0" err="1">
                <a:solidFill>
                  <a:srgbClr val="FF39D6"/>
                </a:solidFill>
                <a:latin typeface="Monaco"/>
                <a:ea typeface="Monaco"/>
                <a:cs typeface="Monaco"/>
              </a:rPr>
              <a:t>"Rails</a:t>
            </a:r>
            <a:r>
              <a:rPr lang="en-US" sz="1600" dirty="0">
                <a:solidFill>
                  <a:srgbClr val="FF39D6"/>
                </a:solidFill>
                <a:latin typeface="Monaco"/>
                <a:ea typeface="Monaco"/>
                <a:cs typeface="Monaco"/>
              </a:rPr>
              <a:t>"</a:t>
            </a:r>
            <a:r>
              <a:rPr lang="en-US" sz="1600" dirty="0">
                <a:solidFill>
                  <a:srgbClr val="000000"/>
                </a:solidFill>
                <a:latin typeface="Monaco"/>
                <a:ea typeface="Monaco"/>
                <a:cs typeface="Monaco"/>
              </a:rPr>
              <a:t>]</a:t>
            </a:r>
          </a:p>
          <a:p>
            <a:pPr marL="400050" lvl="1" indent="0">
              <a:buNone/>
            </a:pPr>
            <a:r>
              <a:rPr lang="en-US" sz="1600" dirty="0" err="1">
                <a:solidFill>
                  <a:srgbClr val="000000"/>
                </a:solidFill>
                <a:latin typeface="Monaco"/>
                <a:ea typeface="Monaco"/>
                <a:cs typeface="Monaco"/>
              </a:rPr>
              <a:t>println</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"""The groovy framework is</a:t>
            </a:r>
            <a:endParaRPr lang="en-US" sz="1600" dirty="0">
              <a:solidFill>
                <a:srgbClr val="000000"/>
              </a:solidFill>
              <a:latin typeface="Monaco"/>
              <a:ea typeface="Monaco"/>
              <a:cs typeface="Monaco"/>
            </a:endParaRPr>
          </a:p>
          <a:p>
            <a:pPr marL="400050" lvl="1" indent="0">
              <a:buNone/>
            </a:pPr>
            <a:r>
              <a:rPr lang="en-US" sz="1600" dirty="0">
                <a:solidFill>
                  <a:srgbClr val="FF39D6"/>
                </a:solidFill>
                <a:latin typeface="Monaco"/>
                <a:ea typeface="Monaco"/>
                <a:cs typeface="Monaco"/>
              </a:rPr>
              <a:t>${frameworks['groovy']}"""</a:t>
            </a:r>
            <a:endParaRPr lang="en-US" sz="1600" dirty="0">
              <a:latin typeface="Monaco" charset="0"/>
              <a:sym typeface="Monaco" charset="0"/>
            </a:endParaRPr>
          </a:p>
          <a:p>
            <a:r>
              <a:rPr lang="en-US" dirty="0"/>
              <a:t>Ranges</a:t>
            </a:r>
          </a:p>
          <a:p>
            <a:pPr marL="400050" lvl="1" indent="0">
              <a:buNone/>
            </a:pPr>
            <a:r>
              <a:rPr lang="en-US" sz="1600" dirty="0">
                <a:solidFill>
                  <a:srgbClr val="A9438B"/>
                </a:solidFill>
                <a:latin typeface="Monaco"/>
                <a:ea typeface="Monaco"/>
                <a:cs typeface="Monaco"/>
              </a:rPr>
              <a:t>for</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i</a:t>
            </a:r>
            <a:r>
              <a:rPr lang="en-US" sz="1600" dirty="0">
                <a:solidFill>
                  <a:srgbClr val="000000"/>
                </a:solidFill>
                <a:latin typeface="Monaco"/>
                <a:ea typeface="Monaco"/>
                <a:cs typeface="Monaco"/>
              </a:rPr>
              <a:t> </a:t>
            </a:r>
            <a:r>
              <a:rPr lang="en-US" sz="1600" dirty="0">
                <a:solidFill>
                  <a:srgbClr val="A9438B"/>
                </a:solidFill>
                <a:latin typeface="Monaco"/>
                <a:ea typeface="Monaco"/>
                <a:cs typeface="Monaco"/>
              </a:rPr>
              <a:t>in</a:t>
            </a:r>
            <a:r>
              <a:rPr lang="en-US" sz="1600" dirty="0">
                <a:solidFill>
                  <a:srgbClr val="000000"/>
                </a:solidFill>
                <a:latin typeface="Monaco"/>
                <a:ea typeface="Monaco"/>
                <a:cs typeface="Monaco"/>
              </a:rPr>
              <a:t> </a:t>
            </a:r>
            <a:r>
              <a:rPr lang="en-US" sz="1600" dirty="0">
                <a:solidFill>
                  <a:srgbClr val="D94700"/>
                </a:solidFill>
                <a:latin typeface="Monaco"/>
                <a:ea typeface="Monaco"/>
                <a:cs typeface="Monaco"/>
              </a:rPr>
              <a:t>1</a:t>
            </a:r>
            <a:r>
              <a:rPr lang="en-US" sz="1600" dirty="0">
                <a:solidFill>
                  <a:srgbClr val="000000"/>
                </a:solidFill>
                <a:latin typeface="Monaco"/>
                <a:ea typeface="Monaco"/>
                <a:cs typeface="Monaco"/>
              </a:rPr>
              <a:t>..</a:t>
            </a:r>
            <a:r>
              <a:rPr lang="en-US" sz="1600" dirty="0">
                <a:solidFill>
                  <a:srgbClr val="D94700"/>
                </a:solidFill>
                <a:latin typeface="Monaco"/>
                <a:ea typeface="Monaco"/>
                <a:cs typeface="Monaco"/>
              </a:rPr>
              <a:t>10</a:t>
            </a:r>
            <a:r>
              <a:rPr lang="en-US" sz="1600" dirty="0">
                <a:solidFill>
                  <a:srgbClr val="000000"/>
                </a:solidFill>
                <a:latin typeface="Monaco"/>
                <a:ea typeface="Monaco"/>
                <a:cs typeface="Monaco"/>
              </a:rPr>
              <a:t>) {</a:t>
            </a:r>
          </a:p>
          <a:p>
            <a:pPr marL="400050" lvl="1" indent="0">
              <a:buNone/>
            </a:pP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println</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a:t>
            </a:r>
            <a:r>
              <a:rPr lang="en-US" sz="1600" dirty="0" err="1">
                <a:solidFill>
                  <a:srgbClr val="FF39D6"/>
                </a:solidFill>
                <a:latin typeface="Monaco"/>
                <a:ea typeface="Monaco"/>
                <a:cs typeface="Monaco"/>
              </a:rPr>
              <a:t>i</a:t>
            </a:r>
            <a:r>
              <a:rPr lang="en-US" sz="1600" dirty="0">
                <a:solidFill>
                  <a:srgbClr val="FF39D6"/>
                </a:solidFill>
                <a:latin typeface="Monaco"/>
                <a:ea typeface="Monaco"/>
                <a:cs typeface="Monaco"/>
              </a:rPr>
              <a:t>"</a:t>
            </a:r>
            <a:endParaRPr lang="en-US" sz="1600" dirty="0">
              <a:solidFill>
                <a:srgbClr val="000000"/>
              </a:solidFill>
              <a:latin typeface="Monaco"/>
              <a:ea typeface="Monaco"/>
              <a:cs typeface="Monaco"/>
            </a:endParaRPr>
          </a:p>
          <a:p>
            <a:pPr marL="400050" lvl="1" indent="0">
              <a:buNone/>
            </a:pPr>
            <a:r>
              <a:rPr lang="en-US" sz="1600" dirty="0">
                <a:solidFill>
                  <a:srgbClr val="000000"/>
                </a:solidFill>
                <a:latin typeface="Monaco"/>
                <a:ea typeface="Monaco"/>
                <a:cs typeface="Monaco"/>
              </a:rPr>
              <a:t>}</a:t>
            </a:r>
            <a:endParaRPr lang="en-US" sz="1600" dirty="0">
              <a:latin typeface="Monaco" charset="0"/>
              <a:sym typeface="Monaco" charset="0"/>
            </a:endParaRPr>
          </a:p>
        </p:txBody>
      </p:sp>
    </p:spTree>
    <p:extLst>
      <p:ext uri="{BB962C8B-B14F-4D97-AF65-F5344CB8AC3E}">
        <p14:creationId xmlns:p14="http://schemas.microsoft.com/office/powerpoint/2010/main" val="3735783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ln/>
        </p:spPr>
        <p:txBody>
          <a:bodyPr rIns="116994"/>
          <a:lstStyle/>
          <a:p>
            <a:pPr marL="40182"/>
            <a:r>
              <a:rPr lang="en-US"/>
              <a:t>Running Groovy</a:t>
            </a:r>
          </a:p>
        </p:txBody>
      </p:sp>
      <p:sp>
        <p:nvSpPr>
          <p:cNvPr id="18436" name="Rectangle 4"/>
          <p:cNvSpPr>
            <a:spLocks noGrp="1" noChangeArrowheads="1"/>
          </p:cNvSpPr>
          <p:nvPr>
            <p:ph type="body" sz="quarter" idx="13"/>
          </p:nvPr>
        </p:nvSpPr>
        <p:spPr>
          <a:ln/>
        </p:spPr>
        <p:txBody>
          <a:bodyPr rIns="116994"/>
          <a:lstStyle/>
          <a:p>
            <a:r>
              <a:rPr lang="en-US" dirty="0"/>
              <a:t>Using </a:t>
            </a:r>
            <a:r>
              <a:rPr lang="en-US" dirty="0" err="1"/>
              <a:t>groovysh</a:t>
            </a:r>
            <a:endParaRPr lang="en-US" dirty="0"/>
          </a:p>
          <a:p>
            <a:r>
              <a:rPr lang="en-US" dirty="0"/>
              <a:t>Using </a:t>
            </a:r>
            <a:r>
              <a:rPr lang="en-US" dirty="0" err="1"/>
              <a:t>groovyConsole</a:t>
            </a:r>
            <a:endParaRPr lang="en-US" dirty="0"/>
          </a:p>
          <a:p>
            <a:r>
              <a:rPr lang="en-US" dirty="0"/>
              <a:t>Using dynamic compiling with </a:t>
            </a:r>
            <a:r>
              <a:rPr lang="en-US" dirty="0">
                <a:latin typeface="Monaco" charset="0"/>
                <a:cs typeface="Monaco" charset="0"/>
                <a:sym typeface="Monaco" charset="0"/>
              </a:rPr>
              <a:t>groovy</a:t>
            </a:r>
            <a:r>
              <a:rPr lang="en-US" dirty="0"/>
              <a:t>:</a:t>
            </a:r>
            <a:r>
              <a:rPr lang="en-US" dirty="0">
                <a:latin typeface="ＭＳ Ｐゴシック" charset="0"/>
                <a:ea typeface="ＭＳ Ｐゴシック" charset="0"/>
                <a:cs typeface="ＭＳ Ｐゴシック" charset="0"/>
                <a:sym typeface="ＭＳ Ｐゴシック" charset="0"/>
              </a:rPr>
              <a:t/>
            </a:r>
            <a:br>
              <a:rPr lang="en-US" dirty="0">
                <a:latin typeface="ＭＳ Ｐゴシック" charset="0"/>
                <a:ea typeface="ＭＳ Ｐゴシック" charset="0"/>
                <a:cs typeface="ＭＳ Ｐゴシック" charset="0"/>
                <a:sym typeface="ＭＳ Ｐゴシック" charset="0"/>
              </a:rPr>
            </a:br>
            <a:r>
              <a:rPr lang="en-US" sz="1600" dirty="0">
                <a:latin typeface="Monaco" charset="0"/>
                <a:cs typeface="Monaco" charset="0"/>
                <a:sym typeface="Monaco" charset="0"/>
              </a:rPr>
              <a:t>c:&gt; groovy </a:t>
            </a:r>
            <a:r>
              <a:rPr lang="en-US" sz="1600" dirty="0" err="1">
                <a:latin typeface="Monaco" charset="0"/>
                <a:cs typeface="Monaco" charset="0"/>
                <a:sym typeface="Monaco" charset="0"/>
              </a:rPr>
              <a:t>HelloWorld.groovy</a:t>
            </a:r>
            <a:endParaRPr lang="en-US" sz="1600" dirty="0">
              <a:latin typeface="Monaco" charset="0"/>
              <a:sym typeface="Monaco" charset="0"/>
            </a:endParaRPr>
          </a:p>
          <a:p>
            <a:r>
              <a:rPr lang="en-US" dirty="0" smtClean="0"/>
              <a:t>Using the </a:t>
            </a:r>
            <a:r>
              <a:rPr lang="en-US" dirty="0" err="1" smtClean="0">
                <a:latin typeface="Monaco" charset="0"/>
                <a:cs typeface="Monaco" charset="0"/>
                <a:sym typeface="Monaco" charset="0"/>
              </a:rPr>
              <a:t>groovyc</a:t>
            </a:r>
            <a:r>
              <a:rPr lang="en-US" dirty="0" smtClean="0"/>
              <a:t> joint compiler and java:</a:t>
            </a:r>
            <a:r>
              <a:rPr lang="en-US" dirty="0" smtClean="0">
                <a:latin typeface="ＭＳ Ｐゴシック" charset="0"/>
                <a:ea typeface="ＭＳ Ｐゴシック" charset="0"/>
                <a:cs typeface="ＭＳ Ｐゴシック" charset="0"/>
                <a:sym typeface="ＭＳ Ｐゴシック" charset="0"/>
              </a:rPr>
              <a:t/>
            </a:r>
            <a:br>
              <a:rPr lang="en-US" dirty="0" smtClean="0">
                <a:latin typeface="ＭＳ Ｐゴシック" charset="0"/>
                <a:ea typeface="ＭＳ Ｐゴシック" charset="0"/>
                <a:cs typeface="ＭＳ Ｐゴシック" charset="0"/>
                <a:sym typeface="ＭＳ Ｐゴシック" charset="0"/>
              </a:rPr>
            </a:br>
            <a:r>
              <a:rPr lang="en-US" sz="1600" dirty="0" smtClean="0">
                <a:latin typeface="Monaco" charset="0"/>
                <a:cs typeface="Monaco" charset="0"/>
                <a:sym typeface="Monaco" charset="0"/>
              </a:rPr>
              <a:t>c:&gt; </a:t>
            </a:r>
            <a:r>
              <a:rPr lang="en-US" sz="1600" dirty="0" err="1" smtClean="0">
                <a:latin typeface="Monaco" charset="0"/>
                <a:cs typeface="Monaco" charset="0"/>
                <a:sym typeface="Monaco" charset="0"/>
              </a:rPr>
              <a:t>groovyc</a:t>
            </a:r>
            <a:r>
              <a:rPr lang="en-US" sz="1600" dirty="0" smtClean="0">
                <a:latin typeface="Monaco" charset="0"/>
                <a:cs typeface="Monaco" charset="0"/>
                <a:sym typeface="Monaco" charset="0"/>
              </a:rPr>
              <a:t> </a:t>
            </a:r>
            <a:r>
              <a:rPr lang="en-US" sz="1600" dirty="0" err="1" smtClean="0">
                <a:latin typeface="Monaco" charset="0"/>
                <a:cs typeface="Monaco" charset="0"/>
                <a:sym typeface="Monaco" charset="0"/>
              </a:rPr>
              <a:t>HelloWorld.groovy</a:t>
            </a:r>
            <a:r>
              <a:rPr lang="en-US" sz="1600" dirty="0" smtClean="0">
                <a:latin typeface="Monaco" charset="0"/>
                <a:sym typeface="Monaco" charset="0"/>
              </a:rPr>
              <a:t/>
            </a:r>
            <a:br>
              <a:rPr lang="en-US" sz="1600" dirty="0" smtClean="0">
                <a:latin typeface="Monaco" charset="0"/>
                <a:sym typeface="Monaco" charset="0"/>
              </a:rPr>
            </a:br>
            <a:r>
              <a:rPr lang="en-US" sz="1600" dirty="0" smtClean="0">
                <a:latin typeface="Monaco" charset="0"/>
                <a:cs typeface="Monaco" charset="0"/>
                <a:sym typeface="Monaco" charset="0"/>
              </a:rPr>
              <a:t>c:&gt; java –</a:t>
            </a:r>
            <a:r>
              <a:rPr lang="en-US" sz="1600" dirty="0" err="1" smtClean="0">
                <a:latin typeface="Monaco" charset="0"/>
                <a:cs typeface="Monaco" charset="0"/>
                <a:sym typeface="Monaco" charset="0"/>
              </a:rPr>
              <a:t>cp</a:t>
            </a:r>
            <a:r>
              <a:rPr lang="en-US" sz="1600" dirty="0" smtClean="0">
                <a:latin typeface="Monaco" charset="0"/>
                <a:cs typeface="Monaco" charset="0"/>
                <a:sym typeface="Monaco" charset="0"/>
              </a:rPr>
              <a:t> %GROOVY_HOME%\embeddable\groovy-all-2.0.7.jar;. </a:t>
            </a:r>
            <a:r>
              <a:rPr lang="en-US" sz="1600" dirty="0" err="1" smtClean="0">
                <a:latin typeface="Monaco" charset="0"/>
                <a:cs typeface="Monaco" charset="0"/>
                <a:sym typeface="Monaco" charset="0"/>
              </a:rPr>
              <a:t>HelloWorld</a:t>
            </a:r>
            <a:endParaRPr lang="en-US" sz="1600" dirty="0" smtClean="0">
              <a:latin typeface="Monaco" charset="0"/>
              <a:cs typeface="Monaco" charset="0"/>
              <a:sym typeface="Monaco" charset="0"/>
            </a:endParaRPr>
          </a:p>
          <a:p>
            <a:r>
              <a:rPr lang="en-US" dirty="0"/>
              <a:t>Using the </a:t>
            </a:r>
            <a:r>
              <a:rPr lang="en-US" dirty="0" err="1">
                <a:latin typeface="Monaco" charset="0"/>
                <a:cs typeface="Monaco" charset="0"/>
                <a:sym typeface="Monaco" charset="0"/>
              </a:rPr>
              <a:t>groovyc</a:t>
            </a:r>
            <a:r>
              <a:rPr lang="en-US" dirty="0"/>
              <a:t> joint compiler and </a:t>
            </a:r>
            <a:r>
              <a:rPr lang="en-US" dirty="0" err="1" smtClean="0"/>
              <a:t>JUnit</a:t>
            </a:r>
            <a:r>
              <a:rPr lang="en-US" dirty="0" smtClean="0"/>
              <a:t>:</a:t>
            </a:r>
            <a:r>
              <a:rPr lang="en-US" dirty="0">
                <a:latin typeface="ＭＳ Ｐゴシック" charset="0"/>
                <a:ea typeface="ＭＳ Ｐゴシック" charset="0"/>
                <a:cs typeface="ＭＳ Ｐゴシック" charset="0"/>
                <a:sym typeface="ＭＳ Ｐゴシック" charset="0"/>
              </a:rPr>
              <a:t/>
            </a:r>
            <a:br>
              <a:rPr lang="en-US" dirty="0">
                <a:latin typeface="ＭＳ Ｐゴシック" charset="0"/>
                <a:ea typeface="ＭＳ Ｐゴシック" charset="0"/>
                <a:cs typeface="ＭＳ Ｐゴシック" charset="0"/>
                <a:sym typeface="ＭＳ Ｐゴシック" charset="0"/>
              </a:rPr>
            </a:br>
            <a:r>
              <a:rPr lang="en-US" sz="1600" dirty="0">
                <a:latin typeface="Monaco" charset="0"/>
                <a:cs typeface="Monaco" charset="0"/>
                <a:sym typeface="Monaco" charset="0"/>
              </a:rPr>
              <a:t>c:&gt; </a:t>
            </a:r>
            <a:r>
              <a:rPr lang="en-US" sz="1600" dirty="0" err="1">
                <a:latin typeface="Monaco" charset="0"/>
                <a:cs typeface="Monaco" charset="0"/>
                <a:sym typeface="Monaco" charset="0"/>
              </a:rPr>
              <a:t>groovyc</a:t>
            </a:r>
            <a:r>
              <a:rPr lang="en-US" sz="1600" dirty="0">
                <a:latin typeface="Monaco" charset="0"/>
                <a:cs typeface="Monaco" charset="0"/>
                <a:sym typeface="Monaco" charset="0"/>
              </a:rPr>
              <a:t> </a:t>
            </a:r>
            <a:r>
              <a:rPr lang="en-US" sz="1600" dirty="0" err="1" smtClean="0">
                <a:latin typeface="Monaco" charset="0"/>
                <a:cs typeface="Monaco" charset="0"/>
                <a:sym typeface="Monaco" charset="0"/>
              </a:rPr>
              <a:t>HelloWorldTest.groovy</a:t>
            </a:r>
            <a:r>
              <a:rPr lang="en-US" sz="1600" dirty="0">
                <a:latin typeface="Monaco" charset="0"/>
                <a:sym typeface="Monaco" charset="0"/>
              </a:rPr>
              <a:t/>
            </a:r>
            <a:br>
              <a:rPr lang="en-US" sz="1600" dirty="0">
                <a:latin typeface="Monaco" charset="0"/>
                <a:sym typeface="Monaco" charset="0"/>
              </a:rPr>
            </a:br>
            <a:r>
              <a:rPr lang="en-US" sz="1600" dirty="0" smtClean="0">
                <a:latin typeface="Monaco" charset="0"/>
                <a:cs typeface="Monaco" charset="0"/>
                <a:sym typeface="Monaco" charset="0"/>
              </a:rPr>
              <a:t>    &lt;</a:t>
            </a:r>
            <a:r>
              <a:rPr lang="en-US" sz="1600" dirty="0" err="1" smtClean="0">
                <a:latin typeface="Monaco" charset="0"/>
                <a:cs typeface="Monaco" charset="0"/>
                <a:sym typeface="Monaco" charset="0"/>
              </a:rPr>
              <a:t>ant|maven|gradle</a:t>
            </a:r>
            <a:r>
              <a:rPr lang="en-US" sz="1600" dirty="0" smtClean="0">
                <a:latin typeface="Monaco" charset="0"/>
                <a:cs typeface="Monaco" charset="0"/>
                <a:sym typeface="Monaco" charset="0"/>
              </a:rPr>
              <a:t>|...&gt;</a:t>
            </a:r>
            <a:endParaRPr lang="en-US" sz="1600" dirty="0">
              <a:latin typeface="Monaco" charset="0"/>
              <a:sym typeface="Monaco" charset="0"/>
            </a:endParaRPr>
          </a:p>
          <a:p>
            <a:endParaRPr lang="en-US" sz="1600" dirty="0">
              <a:sym typeface="Monaco" charset="0"/>
            </a:endParaRPr>
          </a:p>
        </p:txBody>
      </p:sp>
    </p:spTree>
    <p:extLst>
      <p:ext uri="{BB962C8B-B14F-4D97-AF65-F5344CB8AC3E}">
        <p14:creationId xmlns:p14="http://schemas.microsoft.com/office/powerpoint/2010/main" val="4031441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ctrTitle"/>
          </p:nvPr>
        </p:nvSpPr>
        <p:spPr>
          <a:ln/>
        </p:spPr>
        <p:txBody>
          <a:bodyPr rIns="116994"/>
          <a:lstStyle/>
          <a:p>
            <a:pPr marL="40182"/>
            <a:r>
              <a:rPr lang="en-US" dirty="0"/>
              <a:t>Exercise 1 – </a:t>
            </a:r>
            <a:r>
              <a:rPr lang="en-US" dirty="0" err="1"/>
              <a:t>Gettings</a:t>
            </a:r>
            <a:r>
              <a:rPr lang="en-US" dirty="0"/>
              <a:t> started</a:t>
            </a:r>
          </a:p>
        </p:txBody>
      </p:sp>
      <p:sp>
        <p:nvSpPr>
          <p:cNvPr id="19460" name="Rectangle 4"/>
          <p:cNvSpPr>
            <a:spLocks noGrp="1" noChangeArrowheads="1"/>
          </p:cNvSpPr>
          <p:nvPr>
            <p:ph type="body" sz="quarter" idx="13"/>
          </p:nvPr>
        </p:nvSpPr>
        <p:spPr>
          <a:ln/>
        </p:spPr>
        <p:txBody>
          <a:bodyPr rIns="116994"/>
          <a:lstStyle/>
          <a:p>
            <a:pPr>
              <a:lnSpc>
                <a:spcPct val="90000"/>
              </a:lnSpc>
            </a:pPr>
            <a:r>
              <a:rPr lang="en-US" dirty="0"/>
              <a:t>Import the </a:t>
            </a:r>
            <a:r>
              <a:rPr lang="en-US" dirty="0" smtClean="0"/>
              <a:t>project </a:t>
            </a:r>
            <a:r>
              <a:rPr lang="en-US" dirty="0"/>
              <a:t>named 'groovy</a:t>
            </a:r>
            <a:r>
              <a:rPr lang="en-US" dirty="0" smtClean="0"/>
              <a:t>-</a:t>
            </a:r>
            <a:r>
              <a:rPr lang="en-US" dirty="0" err="1" smtClean="0"/>
              <a:t>tdd</a:t>
            </a:r>
            <a:r>
              <a:rPr lang="en-US" dirty="0" smtClean="0"/>
              <a:t>-</a:t>
            </a:r>
            <a:r>
              <a:rPr lang="en-US" dirty="0" err="1" smtClean="0"/>
              <a:t>cadec</a:t>
            </a:r>
            <a:r>
              <a:rPr lang="en-US" dirty="0" smtClean="0"/>
              <a:t>' </a:t>
            </a:r>
            <a:r>
              <a:rPr lang="en-US" dirty="0"/>
              <a:t>(File -&gt; Import -&gt; </a:t>
            </a:r>
            <a:r>
              <a:rPr lang="en-US" dirty="0" smtClean="0"/>
              <a:t>Maven-</a:t>
            </a:r>
            <a:r>
              <a:rPr lang="en-US" dirty="0"/>
              <a:t>&gt; Existing </a:t>
            </a:r>
            <a:r>
              <a:rPr lang="en-US" dirty="0" smtClean="0"/>
              <a:t>Maven Project </a:t>
            </a:r>
            <a:r>
              <a:rPr lang="en-US" dirty="0"/>
              <a:t>into workspace)</a:t>
            </a:r>
          </a:p>
          <a:p>
            <a:pPr>
              <a:lnSpc>
                <a:spcPct val="90000"/>
              </a:lnSpc>
            </a:pPr>
            <a:r>
              <a:rPr lang="en-US" dirty="0"/>
              <a:t>Create a Groovy script </a:t>
            </a:r>
            <a:r>
              <a:rPr lang="en-US" dirty="0" err="1"/>
              <a:t>HelloTutorial.groovy</a:t>
            </a:r>
            <a:r>
              <a:rPr lang="en-US" dirty="0"/>
              <a:t> (File -&gt; New -&gt; Groovy class, select </a:t>
            </a:r>
            <a:r>
              <a:rPr lang="ja-JP" altLang="en-US" dirty="0">
                <a:latin typeface="Arial"/>
              </a:rPr>
              <a:t>”</a:t>
            </a:r>
            <a:r>
              <a:rPr lang="en-US" dirty="0"/>
              <a:t>Create Script</a:t>
            </a:r>
            <a:r>
              <a:rPr lang="ja-JP" altLang="en-US" dirty="0">
                <a:latin typeface="Arial"/>
              </a:rPr>
              <a:t>”</a:t>
            </a:r>
            <a:r>
              <a:rPr lang="en-US" dirty="0"/>
              <a:t>)</a:t>
            </a:r>
          </a:p>
          <a:p>
            <a:pPr>
              <a:lnSpc>
                <a:spcPct val="90000"/>
              </a:lnSpc>
            </a:pPr>
            <a:r>
              <a:rPr lang="en-US" dirty="0"/>
              <a:t>Add a method </a:t>
            </a:r>
            <a:r>
              <a:rPr lang="en-US" dirty="0" err="1"/>
              <a:t>sayHello</a:t>
            </a:r>
            <a:r>
              <a:rPr lang="en-US" dirty="0"/>
              <a:t> that takes a name as parameter and returns a greeting. Call the method to print the greeting</a:t>
            </a:r>
          </a:p>
          <a:p>
            <a:pPr>
              <a:lnSpc>
                <a:spcPct val="90000"/>
              </a:lnSpc>
            </a:pPr>
            <a:r>
              <a:rPr lang="en-US" dirty="0"/>
              <a:t>Run the class (Run as -&gt; Groovy Script or Run as -&gt; Java Application</a:t>
            </a:r>
            <a:r>
              <a:rPr lang="en-US" dirty="0" smtClean="0"/>
              <a:t>)</a:t>
            </a:r>
          </a:p>
          <a:p>
            <a:pPr>
              <a:lnSpc>
                <a:spcPct val="90000"/>
              </a:lnSpc>
            </a:pPr>
            <a:r>
              <a:rPr lang="en-US" dirty="0" smtClean="0"/>
              <a:t>Run the class from the command line</a:t>
            </a:r>
          </a:p>
          <a:p>
            <a:pPr>
              <a:lnSpc>
                <a:spcPct val="90000"/>
              </a:lnSpc>
            </a:pPr>
            <a:r>
              <a:rPr lang="en-US" dirty="0" smtClean="0"/>
              <a:t>Open Groovy Console, copy/paste the class into the console and run it from there</a:t>
            </a:r>
            <a:endParaRPr lang="en-US" dirty="0"/>
          </a:p>
        </p:txBody>
      </p:sp>
    </p:spTree>
    <p:extLst>
      <p:ext uri="{BB962C8B-B14F-4D97-AF65-F5344CB8AC3E}">
        <p14:creationId xmlns:p14="http://schemas.microsoft.com/office/powerpoint/2010/main" val="3093937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p:cNvSpPr>
            <a:spLocks noGrp="1" noChangeArrowheads="1"/>
          </p:cNvSpPr>
          <p:nvPr>
            <p:ph type="ctrTitle"/>
          </p:nvPr>
        </p:nvSpPr>
        <p:spPr/>
        <p:txBody>
          <a:bodyPr/>
          <a:lstStyle/>
          <a:p>
            <a:r>
              <a:rPr lang="en-US"/>
              <a:t>Unit Tests</a:t>
            </a:r>
          </a:p>
        </p:txBody>
      </p:sp>
      <p:sp>
        <p:nvSpPr>
          <p:cNvPr id="583683" name="Rectangle 3"/>
          <p:cNvSpPr>
            <a:spLocks noGrp="1" noChangeArrowheads="1"/>
          </p:cNvSpPr>
          <p:nvPr>
            <p:ph type="body" sz="quarter" idx="13"/>
          </p:nvPr>
        </p:nvSpPr>
        <p:spPr/>
        <p:txBody>
          <a:bodyPr/>
          <a:lstStyle/>
          <a:p>
            <a:r>
              <a:rPr lang="en-US" dirty="0"/>
              <a:t>Black-box or White-box test of a </a:t>
            </a:r>
            <a:r>
              <a:rPr lang="en-US" i="1" dirty="0"/>
              <a:t>logical unit</a:t>
            </a:r>
            <a:r>
              <a:rPr lang="en-US" dirty="0"/>
              <a:t>, which verifies that the logical unit behaves correctly – </a:t>
            </a:r>
            <a:r>
              <a:rPr lang="en-US" i="1" dirty="0"/>
              <a:t>honors its contract</a:t>
            </a:r>
            <a:r>
              <a:rPr lang="en-US" dirty="0" smtClean="0"/>
              <a:t>.</a:t>
            </a:r>
          </a:p>
          <a:p>
            <a:r>
              <a:rPr lang="en-US" dirty="0"/>
              <a:t>A self-contained software module (typically a Class) containing one or more test scenarios which tests a Unit Under Test </a:t>
            </a:r>
            <a:r>
              <a:rPr lang="en-US" i="1" dirty="0"/>
              <a:t>in isolation</a:t>
            </a:r>
            <a:r>
              <a:rPr lang="en-US" dirty="0"/>
              <a:t>.</a:t>
            </a:r>
          </a:p>
          <a:p>
            <a:endParaRPr lang="en-US" dirty="0"/>
          </a:p>
        </p:txBody>
      </p:sp>
      <p:graphicFrame>
        <p:nvGraphicFramePr>
          <p:cNvPr id="583684" name="Object 4"/>
          <p:cNvGraphicFramePr>
            <a:graphicFrameLocks noChangeAspect="1"/>
          </p:cNvGraphicFramePr>
          <p:nvPr>
            <p:extLst>
              <p:ext uri="{D42A27DB-BD31-4B8C-83A1-F6EECF244321}">
                <p14:modId xmlns:p14="http://schemas.microsoft.com/office/powerpoint/2010/main" val="1051936645"/>
              </p:ext>
            </p:extLst>
          </p:nvPr>
        </p:nvGraphicFramePr>
        <p:xfrm>
          <a:off x="2555776" y="3789040"/>
          <a:ext cx="4640874" cy="2587625"/>
        </p:xfrm>
        <a:graphic>
          <a:graphicData uri="http://schemas.openxmlformats.org/presentationml/2006/ole">
            <mc:AlternateContent xmlns:mc="http://schemas.openxmlformats.org/markup-compatibility/2006">
              <mc:Choice xmlns:v="urn:schemas-microsoft-com:vml" Requires="v">
                <p:oleObj spid="_x0000_s64536" name="VISIO" r:id="rId4" imgW="1355040" imgH="754920" progId="Visio.Drawing.6">
                  <p:embed/>
                </p:oleObj>
              </mc:Choice>
              <mc:Fallback>
                <p:oleObj name="VISIO" r:id="rId4" imgW="1355040" imgH="7549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776" y="3789040"/>
                        <a:ext cx="4640874" cy="2587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197012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p:cNvSpPr>
            <a:spLocks noGrp="1" noChangeArrowheads="1"/>
          </p:cNvSpPr>
          <p:nvPr>
            <p:ph type="ctrTitle"/>
          </p:nvPr>
        </p:nvSpPr>
        <p:spPr/>
        <p:txBody>
          <a:bodyPr/>
          <a:lstStyle/>
          <a:p>
            <a:r>
              <a:rPr lang="en-US"/>
              <a:t>JUnit Test Example</a:t>
            </a:r>
          </a:p>
        </p:txBody>
      </p:sp>
      <p:sp>
        <p:nvSpPr>
          <p:cNvPr id="571395" name="Rectangle 3"/>
          <p:cNvSpPr>
            <a:spLocks noGrp="1" noChangeArrowheads="1"/>
          </p:cNvSpPr>
          <p:nvPr>
            <p:ph type="body" sz="quarter" idx="13"/>
          </p:nvPr>
        </p:nvSpPr>
        <p:spPr/>
        <p:txBody>
          <a:bodyPr/>
          <a:lstStyle/>
          <a:p>
            <a:pPr marL="0" indent="0">
              <a:buNone/>
            </a:pPr>
            <a:r>
              <a:rPr lang="en-US" sz="1400" dirty="0">
                <a:solidFill>
                  <a:srgbClr val="A9438B"/>
                </a:solidFill>
                <a:latin typeface="Monaco"/>
                <a:ea typeface="Monaco"/>
                <a:cs typeface="Monaco"/>
              </a:rPr>
              <a:t>public</a:t>
            </a: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interface</a:t>
            </a:r>
            <a:r>
              <a:rPr lang="en-US" sz="1400" dirty="0">
                <a:solidFill>
                  <a:srgbClr val="000000"/>
                </a:solidFill>
                <a:latin typeface="Monaco"/>
                <a:ea typeface="Monaco"/>
                <a:cs typeface="Monaco"/>
              </a:rPr>
              <a:t> Account {</a:t>
            </a: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public</a:t>
            </a: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void</a:t>
            </a:r>
            <a:r>
              <a:rPr lang="en-US" sz="1400" dirty="0">
                <a:solidFill>
                  <a:srgbClr val="000000"/>
                </a:solidFill>
                <a:latin typeface="Monaco"/>
                <a:ea typeface="Monaco"/>
                <a:cs typeface="Monaco"/>
              </a:rPr>
              <a:t> withdraw(</a:t>
            </a:r>
            <a:r>
              <a:rPr lang="en-US" sz="1400" dirty="0">
                <a:solidFill>
                  <a:srgbClr val="A9438B"/>
                </a:solidFill>
                <a:latin typeface="Monaco"/>
                <a:ea typeface="Monaco"/>
                <a:cs typeface="Monaco"/>
              </a:rPr>
              <a:t>double</a:t>
            </a:r>
            <a:r>
              <a:rPr lang="en-US" sz="1400" dirty="0">
                <a:solidFill>
                  <a:srgbClr val="000000"/>
                </a:solidFill>
                <a:latin typeface="Monaco"/>
                <a:ea typeface="Monaco"/>
                <a:cs typeface="Monaco"/>
              </a:rPr>
              <a:t> amount);</a:t>
            </a: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public</a:t>
            </a: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void</a:t>
            </a:r>
            <a:r>
              <a:rPr lang="en-US" sz="1400" dirty="0">
                <a:solidFill>
                  <a:srgbClr val="000000"/>
                </a:solidFill>
                <a:latin typeface="Monaco"/>
                <a:ea typeface="Monaco"/>
                <a:cs typeface="Monaco"/>
              </a:rPr>
              <a:t> deposit(</a:t>
            </a:r>
            <a:r>
              <a:rPr lang="en-US" sz="1400" dirty="0">
                <a:solidFill>
                  <a:srgbClr val="A9438B"/>
                </a:solidFill>
                <a:latin typeface="Monaco"/>
                <a:ea typeface="Monaco"/>
                <a:cs typeface="Monaco"/>
              </a:rPr>
              <a:t>double</a:t>
            </a:r>
            <a:r>
              <a:rPr lang="en-US" sz="1400" dirty="0">
                <a:solidFill>
                  <a:srgbClr val="000000"/>
                </a:solidFill>
                <a:latin typeface="Monaco"/>
                <a:ea typeface="Monaco"/>
                <a:cs typeface="Monaco"/>
              </a:rPr>
              <a:t> amount);</a:t>
            </a: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public</a:t>
            </a: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double</a:t>
            </a:r>
            <a:r>
              <a:rPr lang="en-US" sz="1400" dirty="0">
                <a:solidFill>
                  <a:srgbClr val="000000"/>
                </a:solidFill>
                <a:latin typeface="Monaco"/>
                <a:ea typeface="Monaco"/>
                <a:cs typeface="Monaco"/>
              </a:rPr>
              <a:t> balance();</a:t>
            </a:r>
          </a:p>
          <a:p>
            <a:pPr marL="0" indent="0">
              <a:buNone/>
            </a:pPr>
            <a:r>
              <a:rPr lang="en-US" sz="1400" dirty="0">
                <a:solidFill>
                  <a:srgbClr val="000000"/>
                </a:solidFill>
                <a:latin typeface="Monaco"/>
                <a:ea typeface="Monaco"/>
                <a:cs typeface="Monaco"/>
              </a:rPr>
              <a:t>	</a:t>
            </a:r>
            <a:r>
              <a:rPr lang="en-US" sz="1400" dirty="0">
                <a:solidFill>
                  <a:srgbClr val="4D9072"/>
                </a:solidFill>
                <a:latin typeface="Monaco"/>
                <a:ea typeface="Monaco"/>
                <a:cs typeface="Monaco"/>
              </a:rPr>
              <a:t>//...</a:t>
            </a:r>
            <a:endParaRPr lang="en-US" sz="1400" dirty="0">
              <a:solidFill>
                <a:srgbClr val="000000"/>
              </a:solidFill>
              <a:latin typeface="Monaco"/>
              <a:ea typeface="Monaco"/>
              <a:cs typeface="Monaco"/>
            </a:endParaRPr>
          </a:p>
          <a:p>
            <a:pPr marL="0" indent="0">
              <a:buNone/>
            </a:pPr>
            <a:r>
              <a:rPr lang="en-US" sz="1400" dirty="0" smtClean="0">
                <a:solidFill>
                  <a:srgbClr val="000000"/>
                </a:solidFill>
                <a:latin typeface="Monaco"/>
                <a:ea typeface="Monaco"/>
                <a:cs typeface="Monaco"/>
              </a:rPr>
              <a:t>}</a:t>
            </a:r>
            <a:endParaRPr lang="en-US" sz="1400" dirty="0">
              <a:solidFill>
                <a:srgbClr val="000000"/>
              </a:solidFill>
              <a:latin typeface="Monaco"/>
              <a:ea typeface="Monaco"/>
              <a:cs typeface="Monaco"/>
            </a:endParaRPr>
          </a:p>
          <a:p>
            <a:pPr marL="0" indent="0">
              <a:buNone/>
            </a:pPr>
            <a:r>
              <a:rPr lang="en-US" sz="1400" dirty="0" smtClean="0">
                <a:solidFill>
                  <a:srgbClr val="A9438B"/>
                </a:solidFill>
                <a:latin typeface="Monaco"/>
                <a:ea typeface="Monaco"/>
                <a:cs typeface="Monaco"/>
              </a:rPr>
              <a:t>public</a:t>
            </a:r>
            <a:r>
              <a:rPr lang="en-US" sz="1400" dirty="0" smtClean="0">
                <a:solidFill>
                  <a:srgbClr val="000000"/>
                </a:solidFill>
                <a:latin typeface="Monaco"/>
                <a:ea typeface="Monaco"/>
                <a:cs typeface="Monaco"/>
              </a:rPr>
              <a:t> </a:t>
            </a:r>
            <a:r>
              <a:rPr lang="en-US" sz="1400" dirty="0">
                <a:solidFill>
                  <a:srgbClr val="A9438B"/>
                </a:solidFill>
                <a:latin typeface="Monaco"/>
                <a:ea typeface="Monaco"/>
                <a:cs typeface="Monaco"/>
              </a:rPr>
              <a:t>class</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AccountImplTest</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dirty="0">
                <a:solidFill>
                  <a:srgbClr val="585858"/>
                </a:solidFill>
                <a:latin typeface="Monaco"/>
                <a:ea typeface="Monaco"/>
                <a:cs typeface="Monaco"/>
              </a:rPr>
              <a:t>@Test</a:t>
            </a: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public</a:t>
            </a: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void</a:t>
            </a:r>
            <a:r>
              <a:rPr lang="en-US" sz="1400" dirty="0">
                <a:solidFill>
                  <a:srgbClr val="000000"/>
                </a:solidFill>
                <a:latin typeface="Monaco"/>
                <a:ea typeface="Monaco"/>
                <a:cs typeface="Monaco"/>
              </a:rPr>
              <a:t> withdraw() {</a:t>
            </a:r>
          </a:p>
          <a:p>
            <a:pPr marL="0" indent="0">
              <a:buNone/>
            </a:pP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AccountImpl</a:t>
            </a:r>
            <a:r>
              <a:rPr lang="en-US" sz="1400" dirty="0">
                <a:solidFill>
                  <a:srgbClr val="000000"/>
                </a:solidFill>
                <a:latin typeface="Monaco"/>
                <a:ea typeface="Monaco"/>
                <a:cs typeface="Monaco"/>
              </a:rPr>
              <a:t> account = </a:t>
            </a:r>
            <a:r>
              <a:rPr lang="en-US" sz="1400" dirty="0">
                <a:solidFill>
                  <a:srgbClr val="A9438B"/>
                </a:solidFill>
                <a:latin typeface="Monaco"/>
                <a:ea typeface="Monaco"/>
                <a:cs typeface="Monaco"/>
              </a:rPr>
              <a:t>new</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AccountImpl</a:t>
            </a:r>
            <a:r>
              <a:rPr lang="en-US" sz="1400" dirty="0">
                <a:solidFill>
                  <a:srgbClr val="000000"/>
                </a:solidFill>
                <a:latin typeface="Monaco"/>
                <a:ea typeface="Monaco"/>
                <a:cs typeface="Monaco"/>
              </a:rPr>
              <a:t>(</a:t>
            </a:r>
            <a:r>
              <a:rPr lang="en-US" sz="1400" dirty="0">
                <a:solidFill>
                  <a:srgbClr val="FF39D6"/>
                </a:solidFill>
                <a:latin typeface="Monaco"/>
                <a:ea typeface="Monaco"/>
                <a:cs typeface="Monaco"/>
              </a:rPr>
              <a:t>"1234"</a:t>
            </a:r>
            <a:r>
              <a:rPr lang="en-US" sz="1400" dirty="0">
                <a:solidFill>
                  <a:srgbClr val="000000"/>
                </a:solidFill>
                <a:latin typeface="Monaco"/>
                <a:ea typeface="Monaco"/>
                <a:cs typeface="Monaco"/>
              </a:rPr>
              <a:t>, </a:t>
            </a:r>
            <a:r>
              <a:rPr lang="en-US" sz="1400" dirty="0">
                <a:solidFill>
                  <a:srgbClr val="D94700"/>
                </a:solidFill>
                <a:latin typeface="Monaco"/>
                <a:ea typeface="Monaco"/>
                <a:cs typeface="Monaco"/>
              </a:rPr>
              <a:t>2000</a:t>
            </a:r>
            <a:r>
              <a:rPr lang="en-US" sz="1400" dirty="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account.</a:t>
            </a:r>
            <a:r>
              <a:rPr lang="en-US" sz="1400" u="sng" dirty="0" err="1">
                <a:solidFill>
                  <a:srgbClr val="000000"/>
                </a:solidFill>
                <a:latin typeface="Monaco"/>
                <a:ea typeface="Monaco"/>
                <a:cs typeface="Monaco"/>
              </a:rPr>
              <a:t>withdraw</a:t>
            </a:r>
            <a:r>
              <a:rPr lang="en-US" sz="1400" dirty="0">
                <a:solidFill>
                  <a:srgbClr val="000000"/>
                </a:solidFill>
                <a:latin typeface="Monaco"/>
                <a:ea typeface="Monaco"/>
                <a:cs typeface="Monaco"/>
              </a:rPr>
              <a:t>(</a:t>
            </a:r>
            <a:r>
              <a:rPr lang="en-US" sz="1400" dirty="0">
                <a:solidFill>
                  <a:srgbClr val="D94700"/>
                </a:solidFill>
                <a:latin typeface="Monaco"/>
                <a:ea typeface="Monaco"/>
                <a:cs typeface="Monaco"/>
              </a:rPr>
              <a:t>300</a:t>
            </a:r>
            <a:r>
              <a:rPr lang="en-US" sz="1400" dirty="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		</a:t>
            </a:r>
            <a:r>
              <a:rPr lang="en-US" sz="1400" u="sng" dirty="0" err="1">
                <a:solidFill>
                  <a:srgbClr val="000000"/>
                </a:solidFill>
                <a:latin typeface="Monaco"/>
                <a:ea typeface="Monaco"/>
                <a:cs typeface="Monaco"/>
              </a:rPr>
              <a:t>Assert</a:t>
            </a:r>
            <a:r>
              <a:rPr lang="en-US" sz="1400" dirty="0" err="1">
                <a:solidFill>
                  <a:srgbClr val="000000"/>
                </a:solidFill>
                <a:latin typeface="Monaco"/>
                <a:ea typeface="Monaco"/>
                <a:cs typeface="Monaco"/>
              </a:rPr>
              <a:t>.</a:t>
            </a:r>
            <a:r>
              <a:rPr lang="en-US" sz="1400" u="sng" dirty="0" err="1">
                <a:solidFill>
                  <a:srgbClr val="000000"/>
                </a:solidFill>
                <a:latin typeface="Monaco"/>
                <a:ea typeface="Monaco"/>
                <a:cs typeface="Monaco"/>
              </a:rPr>
              <a:t>assertEquals</a:t>
            </a:r>
            <a:r>
              <a:rPr lang="en-US" sz="1400" dirty="0">
                <a:solidFill>
                  <a:srgbClr val="000000"/>
                </a:solidFill>
                <a:latin typeface="Monaco"/>
                <a:ea typeface="Monaco"/>
                <a:cs typeface="Monaco"/>
              </a:rPr>
              <a:t>(</a:t>
            </a:r>
            <a:r>
              <a:rPr lang="en-US" sz="1400" dirty="0">
                <a:solidFill>
                  <a:srgbClr val="D94700"/>
                </a:solidFill>
                <a:latin typeface="Monaco"/>
                <a:ea typeface="Monaco"/>
                <a:cs typeface="Monaco"/>
              </a:rPr>
              <a:t>1700</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account.</a:t>
            </a:r>
            <a:r>
              <a:rPr lang="en-US" sz="1400" u="sng" dirty="0" err="1">
                <a:solidFill>
                  <a:srgbClr val="000000"/>
                </a:solidFill>
                <a:latin typeface="Monaco"/>
                <a:ea typeface="Monaco"/>
                <a:cs typeface="Monaco"/>
              </a:rPr>
              <a:t>balance</a:t>
            </a:r>
            <a:r>
              <a:rPr lang="en-US" sz="1400" dirty="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dirty="0">
                <a:solidFill>
                  <a:srgbClr val="585858"/>
                </a:solidFill>
                <a:latin typeface="Monaco"/>
                <a:ea typeface="Monaco"/>
                <a:cs typeface="Monaco"/>
              </a:rPr>
              <a:t>@Test</a:t>
            </a: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public</a:t>
            </a: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void</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withdrawTooMuch</a:t>
            </a:r>
            <a:r>
              <a:rPr lang="en-US" sz="1400" dirty="0">
                <a:solidFill>
                  <a:srgbClr val="000000"/>
                </a:solidFill>
                <a:latin typeface="Monaco"/>
                <a:ea typeface="Monaco"/>
                <a:cs typeface="Monaco"/>
              </a:rPr>
              <a:t>() { </a:t>
            </a:r>
            <a:r>
              <a:rPr lang="en-US" sz="1400" dirty="0" smtClean="0">
                <a:solidFill>
                  <a:srgbClr val="000000"/>
                </a:solidFill>
                <a:latin typeface="Monaco"/>
                <a:ea typeface="Monaco"/>
                <a:cs typeface="Monaco"/>
              </a:rPr>
              <a:t>... </a:t>
            </a:r>
            <a:r>
              <a:rPr lang="en-US" sz="1400" dirty="0">
                <a:solidFill>
                  <a:srgbClr val="000000"/>
                </a:solidFill>
                <a:latin typeface="Monaco"/>
                <a:ea typeface="Monaco"/>
                <a:cs typeface="Monaco"/>
              </a:rPr>
              <a:t>}</a:t>
            </a:r>
          </a:p>
          <a:p>
            <a:pPr marL="0" indent="0">
              <a:buNone/>
            </a:pPr>
            <a:r>
              <a:rPr lang="en-US" sz="1400" dirty="0" smtClean="0">
                <a:solidFill>
                  <a:srgbClr val="000000"/>
                </a:solidFill>
                <a:latin typeface="Monaco"/>
                <a:ea typeface="Monaco"/>
                <a:cs typeface="Monaco"/>
              </a:rPr>
              <a:t>	</a:t>
            </a:r>
            <a:r>
              <a:rPr lang="en-US" sz="1400" dirty="0">
                <a:solidFill>
                  <a:srgbClr val="000000"/>
                </a:solidFill>
                <a:latin typeface="Monaco"/>
                <a:ea typeface="Monaco"/>
                <a:cs typeface="Monaco"/>
              </a:rPr>
              <a:t>	</a:t>
            </a:r>
            <a:r>
              <a:rPr lang="en-US" sz="1400" dirty="0">
                <a:solidFill>
                  <a:srgbClr val="4D9072"/>
                </a:solidFill>
                <a:latin typeface="Monaco"/>
                <a:ea typeface="Monaco"/>
                <a:cs typeface="Monaco"/>
              </a:rPr>
              <a:t>//...</a:t>
            </a: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p>
          <a:p>
            <a:pPr marL="0" indent="0">
              <a:buNone/>
            </a:pPr>
            <a:r>
              <a:rPr lang="en-US" sz="1400" u="sng" dirty="0">
                <a:solidFill>
                  <a:srgbClr val="000000"/>
                </a:solidFill>
                <a:latin typeface="Monaco"/>
                <a:ea typeface="Monaco"/>
                <a:cs typeface="Monaco"/>
              </a:rPr>
              <a:t>}</a:t>
            </a:r>
            <a:endParaRPr lang="en-US" sz="1400" b="1" dirty="0">
              <a:latin typeface="Courier New" charset="0"/>
            </a:endParaRPr>
          </a:p>
        </p:txBody>
      </p:sp>
    </p:spTree>
    <p:extLst>
      <p:ext uri="{BB962C8B-B14F-4D97-AF65-F5344CB8AC3E}">
        <p14:creationId xmlns:p14="http://schemas.microsoft.com/office/powerpoint/2010/main" val="716307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Exercise </a:t>
            </a:r>
            <a:r>
              <a:rPr lang="en-US" dirty="0" smtClean="0"/>
              <a:t>2 </a:t>
            </a:r>
            <a:r>
              <a:rPr lang="en-US" dirty="0"/>
              <a:t>– </a:t>
            </a:r>
            <a:r>
              <a:rPr lang="en-US" dirty="0" smtClean="0"/>
              <a:t>Basics</a:t>
            </a:r>
            <a:endParaRPr lang="en-US" dirty="0"/>
          </a:p>
        </p:txBody>
      </p:sp>
      <p:sp>
        <p:nvSpPr>
          <p:cNvPr id="3" name="Text Placeholder 2"/>
          <p:cNvSpPr>
            <a:spLocks noGrp="1"/>
          </p:cNvSpPr>
          <p:nvPr>
            <p:ph type="body" sz="quarter" idx="13"/>
          </p:nvPr>
        </p:nvSpPr>
        <p:spPr>
          <a:xfrm>
            <a:off x="685800" y="1556792"/>
            <a:ext cx="7918648" cy="4680520"/>
          </a:xfrm>
        </p:spPr>
        <p:txBody>
          <a:bodyPr/>
          <a:lstStyle/>
          <a:p>
            <a:r>
              <a:rPr lang="en-US" dirty="0" smtClean="0"/>
              <a:t>Write a Unit Test </a:t>
            </a:r>
            <a:r>
              <a:rPr lang="en-US" dirty="0"/>
              <a:t>for </a:t>
            </a:r>
            <a:r>
              <a:rPr lang="en-US" dirty="0" err="1" smtClean="0"/>
              <a:t>org.springframework.samples.petclinic.util.PriceCalculator</a:t>
            </a:r>
            <a:endParaRPr lang="en-US" dirty="0" smtClean="0"/>
          </a:p>
          <a:p>
            <a:pPr lvl="1"/>
            <a:r>
              <a:rPr lang="en-US" dirty="0" smtClean="0"/>
              <a:t>Verify that pets older than 3 years pay an additional 20%</a:t>
            </a:r>
          </a:p>
          <a:p>
            <a:pPr lvl="1"/>
            <a:r>
              <a:rPr lang="en-US" dirty="0" smtClean="0"/>
              <a:t>Verify that from 3</a:t>
            </a:r>
            <a:r>
              <a:rPr lang="en-US" baseline="30000" dirty="0" smtClean="0"/>
              <a:t>rd</a:t>
            </a:r>
            <a:r>
              <a:rPr lang="en-US" dirty="0" smtClean="0"/>
              <a:t> visit, you get 20% rebate</a:t>
            </a:r>
          </a:p>
          <a:p>
            <a:r>
              <a:rPr lang="en-US" dirty="0" smtClean="0"/>
              <a:t>Utilize the Groovy language syntax constructs for creating test data</a:t>
            </a:r>
            <a:endParaRPr lang="en-US" dirty="0"/>
          </a:p>
        </p:txBody>
      </p:sp>
    </p:spTree>
    <p:extLst>
      <p:ext uri="{BB962C8B-B14F-4D97-AF65-F5344CB8AC3E}">
        <p14:creationId xmlns:p14="http://schemas.microsoft.com/office/powerpoint/2010/main" val="2828539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ctrTitle"/>
          </p:nvPr>
        </p:nvSpPr>
        <p:spPr>
          <a:ln/>
        </p:spPr>
        <p:txBody>
          <a:bodyPr rIns="116994"/>
          <a:lstStyle/>
          <a:p>
            <a:pPr marL="40182"/>
            <a:r>
              <a:rPr lang="en-US" dirty="0" err="1" smtClean="0"/>
              <a:t>JUnit</a:t>
            </a:r>
            <a:r>
              <a:rPr lang="en-US" dirty="0" smtClean="0"/>
              <a:t> Assert woes</a:t>
            </a:r>
            <a:endParaRPr lang="en-US" dirty="0"/>
          </a:p>
        </p:txBody>
      </p:sp>
      <p:pic>
        <p:nvPicPr>
          <p:cNvPr id="4" name="Picture 3" descr="Screen Shot 2014-01-14 at 09.16.57.png">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00" y="1866900"/>
            <a:ext cx="8801100" cy="3111500"/>
          </a:xfrm>
          <a:prstGeom prst="rect">
            <a:avLst/>
          </a:prstGeom>
        </p:spPr>
      </p:pic>
    </p:spTree>
    <p:extLst>
      <p:ext uri="{BB962C8B-B14F-4D97-AF65-F5344CB8AC3E}">
        <p14:creationId xmlns:p14="http://schemas.microsoft.com/office/powerpoint/2010/main" val="3586081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ctrTitle"/>
          </p:nvPr>
        </p:nvSpPr>
        <p:spPr>
          <a:ln/>
        </p:spPr>
        <p:txBody>
          <a:bodyPr rIns="116994"/>
          <a:lstStyle/>
          <a:p>
            <a:pPr marL="40182"/>
            <a:r>
              <a:rPr lang="en-US" dirty="0" err="1" smtClean="0"/>
              <a:t>JUnit</a:t>
            </a:r>
            <a:r>
              <a:rPr lang="en-US" dirty="0" smtClean="0"/>
              <a:t> Assert woes</a:t>
            </a:r>
            <a:endParaRPr lang="en-US" dirty="0"/>
          </a:p>
        </p:txBody>
      </p:sp>
      <p:sp>
        <p:nvSpPr>
          <p:cNvPr id="17412" name="Rectangle 4"/>
          <p:cNvSpPr>
            <a:spLocks noGrp="1" noChangeArrowheads="1"/>
          </p:cNvSpPr>
          <p:nvPr>
            <p:ph type="body" sz="quarter" idx="13"/>
          </p:nvPr>
        </p:nvSpPr>
        <p:spPr>
          <a:xfrm>
            <a:off x="685800" y="1556792"/>
            <a:ext cx="8350696" cy="4680520"/>
          </a:xfrm>
          <a:ln/>
        </p:spPr>
        <p:txBody>
          <a:bodyPr rIns="116994"/>
          <a:lstStyle/>
          <a:p>
            <a:pPr marL="0" indent="0">
              <a:lnSpc>
                <a:spcPct val="110000"/>
              </a:lnSpc>
              <a:buNone/>
            </a:pPr>
            <a:r>
              <a:rPr lang="en-US" sz="1800" dirty="0" smtClean="0">
                <a:latin typeface="Monaco" charset="0"/>
                <a:sym typeface="Monaco" charset="0"/>
              </a:rPr>
              <a:t>Node xml = ...</a:t>
            </a:r>
          </a:p>
          <a:p>
            <a:pPr marL="0" indent="0">
              <a:lnSpc>
                <a:spcPct val="110000"/>
              </a:lnSpc>
              <a:buNone/>
            </a:pPr>
            <a:r>
              <a:rPr lang="en-US" sz="1800" dirty="0" smtClean="0">
                <a:latin typeface="Monaco" charset="0"/>
                <a:sym typeface="Monaco" charset="0"/>
              </a:rPr>
              <a:t>String expected = "y</a:t>
            </a:r>
            <a:r>
              <a:rPr lang="en-US" sz="1800" dirty="0">
                <a:latin typeface="Monaco" charset="0"/>
                <a:sym typeface="Monaco" charset="0"/>
              </a:rPr>
              <a:t>"</a:t>
            </a:r>
            <a:r>
              <a:rPr lang="en-US" sz="1800" dirty="0" smtClean="0">
                <a:latin typeface="Monaco" charset="0"/>
                <a:sym typeface="Monaco" charset="0"/>
              </a:rPr>
              <a:t>;</a:t>
            </a:r>
          </a:p>
          <a:p>
            <a:pPr marL="0" indent="0">
              <a:lnSpc>
                <a:spcPct val="110000"/>
              </a:lnSpc>
              <a:buNone/>
            </a:pPr>
            <a:r>
              <a:rPr lang="en-US" sz="1800" dirty="0" smtClean="0">
                <a:latin typeface="Monaco" charset="0"/>
                <a:sym typeface="Monaco" charset="0"/>
              </a:rPr>
              <a:t>String actual = </a:t>
            </a:r>
            <a:r>
              <a:rPr lang="en-US" sz="1800" dirty="0" err="1" smtClean="0">
                <a:latin typeface="Monaco" charset="0"/>
                <a:sym typeface="Monaco" charset="0"/>
              </a:rPr>
              <a:t>xml.getText</a:t>
            </a:r>
            <a:r>
              <a:rPr lang="en-US" sz="1800" dirty="0" smtClean="0">
                <a:latin typeface="Monaco" charset="0"/>
                <a:sym typeface="Monaco" charset="0"/>
              </a:rPr>
              <a:t>();</a:t>
            </a:r>
          </a:p>
          <a:p>
            <a:pPr marL="0" indent="0">
              <a:lnSpc>
                <a:spcPct val="110000"/>
              </a:lnSpc>
              <a:buNone/>
            </a:pPr>
            <a:r>
              <a:rPr lang="en-US" sz="1800" dirty="0" err="1" smtClean="0">
                <a:latin typeface="Monaco" charset="0"/>
                <a:sym typeface="Monaco" charset="0"/>
              </a:rPr>
              <a:t>assertEquals</a:t>
            </a:r>
            <a:r>
              <a:rPr lang="en-US" sz="1800" dirty="0" smtClean="0">
                <a:latin typeface="Monaco" charset="0"/>
                <a:sym typeface="Monaco" charset="0"/>
              </a:rPr>
              <a:t>(expected, actual);</a:t>
            </a:r>
          </a:p>
          <a:p>
            <a:pPr marL="0" indent="0">
              <a:lnSpc>
                <a:spcPct val="110000"/>
              </a:lnSpc>
              <a:buNone/>
            </a:pPr>
            <a:endParaRPr lang="en-US" sz="1800" dirty="0" smtClean="0">
              <a:latin typeface="Monaco" charset="0"/>
              <a:sym typeface="Monaco" charset="0"/>
            </a:endParaRPr>
          </a:p>
          <a:p>
            <a:pPr marL="0" indent="0">
              <a:lnSpc>
                <a:spcPct val="110000"/>
              </a:lnSpc>
              <a:buNone/>
            </a:pPr>
            <a:endParaRPr lang="en-US" sz="1800" dirty="0" smtClean="0">
              <a:latin typeface="Monaco" charset="0"/>
              <a:sym typeface="Monaco" charset="0"/>
            </a:endParaRPr>
          </a:p>
          <a:p>
            <a:pPr marL="0" indent="0">
              <a:lnSpc>
                <a:spcPct val="110000"/>
              </a:lnSpc>
              <a:buNone/>
            </a:pPr>
            <a:r>
              <a:rPr lang="en-US" sz="1800" dirty="0" err="1" smtClean="0">
                <a:latin typeface="Monaco" charset="0"/>
                <a:sym typeface="Monaco" charset="0"/>
              </a:rPr>
              <a:t>assertTrue</a:t>
            </a:r>
            <a:r>
              <a:rPr lang="en-US" sz="1800" dirty="0" smtClean="0">
                <a:latin typeface="Monaco" charset="0"/>
                <a:sym typeface="Monaco" charset="0"/>
              </a:rPr>
              <a:t>("Node is invalid</a:t>
            </a:r>
            <a:r>
              <a:rPr lang="en-US" sz="1800" dirty="0">
                <a:latin typeface="Monaco" charset="0"/>
                <a:sym typeface="Monaco" charset="0"/>
              </a:rPr>
              <a:t>"</a:t>
            </a:r>
            <a:r>
              <a:rPr lang="en-US" sz="1800" dirty="0" smtClean="0">
                <a:latin typeface="Monaco" charset="0"/>
                <a:sym typeface="Monaco" charset="0"/>
              </a:rPr>
              <a:t>, </a:t>
            </a:r>
            <a:r>
              <a:rPr lang="en-US" sz="1800" dirty="0" err="1" smtClean="0">
                <a:latin typeface="Monaco" charset="0"/>
                <a:sym typeface="Monaco" charset="0"/>
              </a:rPr>
              <a:t>xml.isValid</a:t>
            </a:r>
            <a:r>
              <a:rPr lang="en-US" sz="1800" dirty="0" smtClean="0">
                <a:latin typeface="Monaco" charset="0"/>
                <a:sym typeface="Monaco" charset="0"/>
              </a:rPr>
              <a:t>());</a:t>
            </a:r>
          </a:p>
        </p:txBody>
      </p:sp>
    </p:spTree>
    <p:extLst>
      <p:ext uri="{BB962C8B-B14F-4D97-AF65-F5344CB8AC3E}">
        <p14:creationId xmlns:p14="http://schemas.microsoft.com/office/powerpoint/2010/main" val="690107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ctrTitle"/>
          </p:nvPr>
        </p:nvSpPr>
        <p:spPr>
          <a:ln/>
        </p:spPr>
        <p:txBody>
          <a:bodyPr rIns="116994"/>
          <a:lstStyle/>
          <a:p>
            <a:pPr marL="40182"/>
            <a:r>
              <a:rPr lang="en-US" dirty="0" smtClean="0"/>
              <a:t>Groovy Power Assert</a:t>
            </a:r>
            <a:endParaRPr lang="en-US" dirty="0"/>
          </a:p>
        </p:txBody>
      </p:sp>
      <p:sp>
        <p:nvSpPr>
          <p:cNvPr id="17412" name="Rectangle 4"/>
          <p:cNvSpPr>
            <a:spLocks noGrp="1" noChangeArrowheads="1"/>
          </p:cNvSpPr>
          <p:nvPr>
            <p:ph type="body" sz="quarter" idx="13"/>
          </p:nvPr>
        </p:nvSpPr>
        <p:spPr>
          <a:xfrm>
            <a:off x="685800" y="1556792"/>
            <a:ext cx="8350696" cy="4680520"/>
          </a:xfrm>
          <a:ln/>
        </p:spPr>
        <p:txBody>
          <a:bodyPr rIns="116994"/>
          <a:lstStyle/>
          <a:p>
            <a:r>
              <a:rPr lang="en-US" sz="1800" dirty="0" smtClean="0">
                <a:latin typeface="Monaco"/>
                <a:cs typeface="Monaco"/>
              </a:rPr>
              <a:t>assert</a:t>
            </a:r>
            <a:r>
              <a:rPr lang="en-US" dirty="0" smtClean="0"/>
              <a:t> is a Java keyword, but of limited use</a:t>
            </a:r>
          </a:p>
          <a:p>
            <a:r>
              <a:rPr lang="en-US" dirty="0">
                <a:sym typeface="Monaco" charset="0"/>
              </a:rPr>
              <a:t>In Groovy, the output of </a:t>
            </a:r>
            <a:r>
              <a:rPr lang="en-US" dirty="0" smtClean="0">
                <a:sym typeface="Monaco" charset="0"/>
              </a:rPr>
              <a:t>a </a:t>
            </a:r>
            <a:r>
              <a:rPr lang="en-US" dirty="0">
                <a:sym typeface="Monaco" charset="0"/>
              </a:rPr>
              <a:t>failing assert provides extremely readable output</a:t>
            </a:r>
            <a:r>
              <a:rPr lang="en-US" dirty="0" smtClean="0">
                <a:sym typeface="Monaco" charset="0"/>
              </a:rPr>
              <a:t>:</a:t>
            </a:r>
          </a:p>
          <a:p>
            <a:pPr marL="0" indent="0">
              <a:buNone/>
            </a:pPr>
            <a:r>
              <a:rPr lang="en-US" sz="1800" dirty="0">
                <a:latin typeface="Monaco" charset="0"/>
                <a:sym typeface="Monaco" charset="0"/>
              </a:rPr>
              <a:t/>
            </a:r>
            <a:br>
              <a:rPr lang="en-US" sz="1800" dirty="0">
                <a:latin typeface="Monaco" charset="0"/>
                <a:sym typeface="Monaco" charset="0"/>
              </a:rPr>
            </a:br>
            <a:r>
              <a:rPr lang="en-US" sz="1800" dirty="0" err="1">
                <a:solidFill>
                  <a:srgbClr val="A9438B"/>
                </a:solidFill>
                <a:latin typeface="Monaco"/>
                <a:ea typeface="Monaco"/>
                <a:cs typeface="Monaco"/>
              </a:rPr>
              <a:t>def</a:t>
            </a:r>
            <a:r>
              <a:rPr lang="en-US" sz="1800" dirty="0">
                <a:solidFill>
                  <a:srgbClr val="000000"/>
                </a:solidFill>
                <a:latin typeface="Monaco"/>
                <a:ea typeface="Monaco"/>
                <a:cs typeface="Monaco"/>
              </a:rPr>
              <a:t> xml = </a:t>
            </a:r>
            <a:r>
              <a:rPr lang="en-US" sz="1800" dirty="0">
                <a:solidFill>
                  <a:srgbClr val="A9438B"/>
                </a:solidFill>
                <a:latin typeface="Monaco"/>
                <a:ea typeface="Monaco"/>
                <a:cs typeface="Monaco"/>
              </a:rPr>
              <a:t>new</a:t>
            </a:r>
            <a:r>
              <a:rPr lang="en-US" sz="1800" dirty="0">
                <a:solidFill>
                  <a:srgbClr val="000000"/>
                </a:solidFill>
                <a:latin typeface="Monaco"/>
                <a:ea typeface="Monaco"/>
                <a:cs typeface="Monaco"/>
              </a:rPr>
              <a:t> </a:t>
            </a:r>
            <a:r>
              <a:rPr lang="en-US" sz="1800" dirty="0" err="1">
                <a:solidFill>
                  <a:srgbClr val="000000"/>
                </a:solidFill>
                <a:latin typeface="Monaco"/>
                <a:ea typeface="Monaco"/>
                <a:cs typeface="Monaco"/>
              </a:rPr>
              <a:t>XmlParser</a:t>
            </a:r>
            <a:r>
              <a:rPr lang="en-US" sz="1800" dirty="0">
                <a:solidFill>
                  <a:srgbClr val="000000"/>
                </a:solidFill>
                <a:latin typeface="Monaco"/>
                <a:ea typeface="Monaco"/>
                <a:cs typeface="Monaco"/>
              </a:rPr>
              <a:t>().</a:t>
            </a:r>
            <a:r>
              <a:rPr lang="en-US" sz="1800" dirty="0" err="1">
                <a:solidFill>
                  <a:srgbClr val="000000"/>
                </a:solidFill>
                <a:latin typeface="Monaco"/>
                <a:ea typeface="Monaco"/>
                <a:cs typeface="Monaco"/>
              </a:rPr>
              <a:t>parseText</a:t>
            </a:r>
            <a:r>
              <a:rPr lang="en-US" sz="1800" dirty="0">
                <a:solidFill>
                  <a:srgbClr val="000000"/>
                </a:solidFill>
                <a:latin typeface="Monaco"/>
                <a:ea typeface="Monaco"/>
                <a:cs typeface="Monaco"/>
              </a:rPr>
              <a:t>(</a:t>
            </a:r>
            <a:r>
              <a:rPr lang="en-US" sz="1800" dirty="0">
                <a:solidFill>
                  <a:srgbClr val="FF39D6"/>
                </a:solidFill>
                <a:latin typeface="Monaco"/>
                <a:ea typeface="Monaco"/>
                <a:cs typeface="Monaco"/>
              </a:rPr>
              <a:t>"&lt;test&gt;x&lt;/test&gt;"</a:t>
            </a:r>
            <a:r>
              <a:rPr lang="en-US" sz="1800" dirty="0">
                <a:solidFill>
                  <a:srgbClr val="000000"/>
                </a:solidFill>
                <a:latin typeface="Monaco"/>
                <a:ea typeface="Monaco"/>
                <a:cs typeface="Monaco"/>
              </a:rPr>
              <a:t>)</a:t>
            </a:r>
          </a:p>
          <a:p>
            <a:pPr marL="0" indent="0">
              <a:buNone/>
            </a:pPr>
            <a:r>
              <a:rPr lang="en-US" sz="1800" dirty="0">
                <a:solidFill>
                  <a:srgbClr val="A9438B"/>
                </a:solidFill>
                <a:latin typeface="Monaco"/>
                <a:ea typeface="Monaco"/>
                <a:cs typeface="Monaco"/>
              </a:rPr>
              <a:t>assert</a:t>
            </a:r>
            <a:r>
              <a:rPr lang="en-US" sz="1800" dirty="0">
                <a:solidFill>
                  <a:srgbClr val="000000"/>
                </a:solidFill>
                <a:latin typeface="Monaco"/>
                <a:ea typeface="Monaco"/>
                <a:cs typeface="Monaco"/>
              </a:rPr>
              <a:t> </a:t>
            </a:r>
            <a:r>
              <a:rPr lang="en-US" sz="1800" dirty="0">
                <a:solidFill>
                  <a:srgbClr val="FF39D6"/>
                </a:solidFill>
                <a:latin typeface="Monaco"/>
                <a:ea typeface="Monaco"/>
                <a:cs typeface="Monaco"/>
              </a:rPr>
              <a:t>"y"</a:t>
            </a:r>
            <a:r>
              <a:rPr lang="en-US" sz="1800" dirty="0">
                <a:solidFill>
                  <a:srgbClr val="000000"/>
                </a:solidFill>
                <a:latin typeface="Monaco"/>
                <a:ea typeface="Monaco"/>
                <a:cs typeface="Monaco"/>
              </a:rPr>
              <a:t> == </a:t>
            </a:r>
            <a:r>
              <a:rPr lang="en-US" sz="1800" dirty="0" err="1">
                <a:solidFill>
                  <a:srgbClr val="000000"/>
                </a:solidFill>
                <a:latin typeface="Monaco"/>
                <a:ea typeface="Monaco"/>
                <a:cs typeface="Monaco"/>
              </a:rPr>
              <a:t>xml.text</a:t>
            </a:r>
            <a:r>
              <a:rPr lang="en-US" sz="1800" dirty="0">
                <a:solidFill>
                  <a:srgbClr val="000000"/>
                </a:solidFill>
                <a:latin typeface="Monaco"/>
                <a:ea typeface="Monaco"/>
                <a:cs typeface="Monaco"/>
              </a:rPr>
              <a:t>(</a:t>
            </a:r>
            <a:r>
              <a:rPr lang="en-US" sz="1800" dirty="0" smtClean="0">
                <a:solidFill>
                  <a:srgbClr val="000000"/>
                </a:solidFill>
                <a:latin typeface="Monaco"/>
                <a:ea typeface="Monaco"/>
                <a:cs typeface="Monaco"/>
              </a:rPr>
              <a:t>)</a:t>
            </a:r>
          </a:p>
          <a:p>
            <a:pPr marL="0" indent="0">
              <a:buNone/>
            </a:pPr>
            <a:r>
              <a:rPr lang="en-US" sz="1800" dirty="0">
                <a:latin typeface="Monaco" charset="0"/>
                <a:sym typeface="Monaco" charset="0"/>
              </a:rPr>
              <a:t/>
            </a:r>
            <a:br>
              <a:rPr lang="en-US" sz="1800" dirty="0">
                <a:latin typeface="Monaco" charset="0"/>
                <a:sym typeface="Monaco" charset="0"/>
              </a:rPr>
            </a:br>
            <a:r>
              <a:rPr lang="en-US" sz="1800" dirty="0">
                <a:latin typeface="Monaco" charset="0"/>
                <a:sym typeface="Monaco" charset="0"/>
              </a:rPr>
              <a:t>Assertion failed:</a:t>
            </a:r>
            <a:br>
              <a:rPr lang="en-US" sz="1800" dirty="0">
                <a:latin typeface="Monaco" charset="0"/>
                <a:sym typeface="Monaco" charset="0"/>
              </a:rPr>
            </a:br>
            <a:r>
              <a:rPr lang="en-US" sz="1800" dirty="0">
                <a:latin typeface="Monaco" charset="0"/>
                <a:sym typeface="Monaco" charset="0"/>
              </a:rPr>
              <a:t/>
            </a:r>
            <a:br>
              <a:rPr lang="en-US" sz="1800" dirty="0">
                <a:latin typeface="Monaco" charset="0"/>
                <a:sym typeface="Monaco" charset="0"/>
              </a:rPr>
            </a:br>
            <a:r>
              <a:rPr lang="en-US" sz="1800" dirty="0" smtClean="0">
                <a:latin typeface="Monaco" charset="0"/>
                <a:sym typeface="Monaco" charset="0"/>
              </a:rPr>
              <a:t>assert </a:t>
            </a:r>
            <a:r>
              <a:rPr lang="en-US" sz="1800" dirty="0">
                <a:latin typeface="Monaco" charset="0"/>
                <a:sym typeface="Monaco" charset="0"/>
              </a:rPr>
              <a:t>"y" == </a:t>
            </a:r>
            <a:r>
              <a:rPr lang="en-US" sz="1800" dirty="0" err="1">
                <a:latin typeface="Monaco" charset="0"/>
                <a:sym typeface="Monaco" charset="0"/>
              </a:rPr>
              <a:t>xml.text</a:t>
            </a:r>
            <a:r>
              <a:rPr lang="en-US" sz="1800" dirty="0">
                <a:latin typeface="Monaco" charset="0"/>
                <a:sym typeface="Monaco" charset="0"/>
              </a:rPr>
              <a:t>()</a:t>
            </a:r>
          </a:p>
          <a:p>
            <a:pPr marL="0" indent="0">
              <a:buNone/>
            </a:pPr>
            <a:r>
              <a:rPr lang="en-US" sz="1800" dirty="0" smtClean="0">
                <a:latin typeface="Monaco" charset="0"/>
                <a:sym typeface="Monaco" charset="0"/>
              </a:rPr>
              <a:t>           </a:t>
            </a:r>
            <a:r>
              <a:rPr lang="en-US" sz="1800" dirty="0">
                <a:latin typeface="Monaco" charset="0"/>
                <a:sym typeface="Monaco" charset="0"/>
              </a:rPr>
              <a:t>|  |   </a:t>
            </a:r>
            <a:r>
              <a:rPr lang="en-US" sz="1800" dirty="0" smtClean="0">
                <a:latin typeface="Monaco" charset="0"/>
                <a:sym typeface="Monaco" charset="0"/>
              </a:rPr>
              <a:t>|</a:t>
            </a:r>
          </a:p>
          <a:p>
            <a:pPr marL="0" indent="0">
              <a:buNone/>
            </a:pPr>
            <a:r>
              <a:rPr lang="en-US" sz="1800" dirty="0" smtClean="0">
                <a:latin typeface="Monaco" charset="0"/>
                <a:sym typeface="Monaco" charset="0"/>
              </a:rPr>
              <a:t>           |  |   x</a:t>
            </a:r>
          </a:p>
          <a:p>
            <a:pPr marL="0" indent="0">
              <a:buNone/>
            </a:pPr>
            <a:r>
              <a:rPr lang="en-US" sz="1800" dirty="0" smtClean="0">
                <a:latin typeface="Monaco" charset="0"/>
                <a:sym typeface="Monaco" charset="0"/>
              </a:rPr>
              <a:t>           </a:t>
            </a:r>
            <a:r>
              <a:rPr lang="en-US" sz="1800" dirty="0">
                <a:latin typeface="Monaco" charset="0"/>
                <a:sym typeface="Monaco" charset="0"/>
              </a:rPr>
              <a:t>|  test[attributes={}; value=[x]</a:t>
            </a:r>
            <a:r>
              <a:rPr lang="en-US" sz="1800" dirty="0" smtClean="0">
                <a:latin typeface="Monaco" charset="0"/>
                <a:sym typeface="Monaco" charset="0"/>
              </a:rPr>
              <a:t>]</a:t>
            </a:r>
          </a:p>
          <a:p>
            <a:pPr marL="0" indent="0">
              <a:buNone/>
            </a:pPr>
            <a:r>
              <a:rPr lang="en-US" sz="1800" dirty="0" smtClean="0">
                <a:latin typeface="Monaco" charset="0"/>
                <a:sym typeface="Monaco" charset="0"/>
              </a:rPr>
              <a:t>           false</a:t>
            </a:r>
            <a:endParaRPr lang="en-US" sz="1800" dirty="0">
              <a:latin typeface="Monaco" charset="0"/>
              <a:sym typeface="Monaco" charset="0"/>
            </a:endParaRPr>
          </a:p>
        </p:txBody>
      </p:sp>
    </p:spTree>
    <p:extLst>
      <p:ext uri="{BB962C8B-B14F-4D97-AF65-F5344CB8AC3E}">
        <p14:creationId xmlns:p14="http://schemas.microsoft.com/office/powerpoint/2010/main" val="3444667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ctrTitle"/>
          </p:nvPr>
        </p:nvSpPr>
        <p:spPr>
          <a:ln/>
        </p:spPr>
        <p:txBody>
          <a:bodyPr rIns="116994"/>
          <a:lstStyle/>
          <a:p>
            <a:pPr marL="40182"/>
            <a:r>
              <a:rPr lang="en-US"/>
              <a:t>Agenda</a:t>
            </a:r>
          </a:p>
        </p:txBody>
      </p:sp>
      <p:sp>
        <p:nvSpPr>
          <p:cNvPr id="6149" name="Rectangle 5"/>
          <p:cNvSpPr>
            <a:spLocks noGrp="1" noChangeArrowheads="1"/>
          </p:cNvSpPr>
          <p:nvPr>
            <p:ph type="body" sz="quarter" idx="13"/>
          </p:nvPr>
        </p:nvSpPr>
        <p:spPr>
          <a:ln/>
        </p:spPr>
        <p:txBody>
          <a:bodyPr rIns="116994"/>
          <a:lstStyle/>
          <a:p>
            <a:r>
              <a:rPr lang="en-US" sz="1300"/>
              <a:t>Unit Testing &amp; TDD Basics</a:t>
            </a:r>
          </a:p>
          <a:p>
            <a:r>
              <a:rPr lang="en-US" sz="1300"/>
              <a:t>Groovy Basics</a:t>
            </a:r>
          </a:p>
          <a:p>
            <a:r>
              <a:rPr lang="en-US" sz="1300"/>
              <a:t>Groovy Unit Testing</a:t>
            </a:r>
          </a:p>
          <a:p>
            <a:pPr lvl="1"/>
            <a:r>
              <a:rPr lang="en-US" sz="1300"/>
              <a:t>Mocking collaborators</a:t>
            </a:r>
          </a:p>
          <a:p>
            <a:pPr lvl="1"/>
            <a:r>
              <a:rPr lang="en-US" sz="1300"/>
              <a:t>Assertions &amp; matchers</a:t>
            </a:r>
          </a:p>
          <a:p>
            <a:pPr lvl="1"/>
            <a:r>
              <a:rPr lang="en-US" sz="1300"/>
              <a:t>Working with times and dates</a:t>
            </a:r>
          </a:p>
          <a:p>
            <a:r>
              <a:rPr lang="en-US" sz="1300"/>
              <a:t>Integration Testing</a:t>
            </a:r>
          </a:p>
          <a:p>
            <a:pPr lvl="1"/>
            <a:r>
              <a:rPr lang="en-US" sz="1300"/>
              <a:t>Managing test data</a:t>
            </a:r>
          </a:p>
          <a:p>
            <a:pPr lvl="1"/>
            <a:r>
              <a:rPr lang="en-US" sz="1300"/>
              <a:t>Working with SQL databases</a:t>
            </a:r>
          </a:p>
          <a:p>
            <a:r>
              <a:rPr lang="en-US" sz="1300"/>
              <a:t>API testing</a:t>
            </a:r>
          </a:p>
          <a:p>
            <a:pPr lvl="1"/>
            <a:r>
              <a:rPr lang="en-US" sz="1300"/>
              <a:t>Working with XML</a:t>
            </a:r>
          </a:p>
          <a:p>
            <a:pPr lvl="1"/>
            <a:r>
              <a:rPr lang="en-US" sz="1300"/>
              <a:t>Working with JSON</a:t>
            </a:r>
          </a:p>
          <a:p>
            <a:r>
              <a:rPr lang="en-US" sz="1300"/>
              <a:t>Acceptance Testing</a:t>
            </a:r>
          </a:p>
          <a:p>
            <a:pPr lvl="1"/>
            <a:r>
              <a:rPr lang="en-US" sz="1300"/>
              <a:t>Specifications</a:t>
            </a:r>
          </a:p>
          <a:p>
            <a:pPr lvl="1"/>
            <a:r>
              <a:rPr lang="en-US" sz="1300"/>
              <a:t>Specification By Example using FitNesse</a:t>
            </a:r>
          </a:p>
          <a:p>
            <a:pPr lvl="1"/>
            <a:r>
              <a:rPr lang="en-US" sz="1300"/>
              <a:t>Web Acceptance Testing</a:t>
            </a:r>
          </a:p>
        </p:txBody>
      </p:sp>
      <p:pic>
        <p:nvPicPr>
          <p:cNvPr id="6148"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0873" y="3898925"/>
            <a:ext cx="2571750" cy="1696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Tree>
    <p:extLst>
      <p:ext uri="{BB962C8B-B14F-4D97-AF65-F5344CB8AC3E}">
        <p14:creationId xmlns:p14="http://schemas.microsoft.com/office/powerpoint/2010/main" val="2648619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ctrTitle"/>
          </p:nvPr>
        </p:nvSpPr>
        <p:spPr>
          <a:ln/>
        </p:spPr>
        <p:txBody>
          <a:bodyPr rIns="116994"/>
          <a:lstStyle/>
          <a:p>
            <a:pPr marL="40182"/>
            <a:r>
              <a:rPr lang="en-US" dirty="0" smtClean="0"/>
              <a:t>Groovy Power Assert</a:t>
            </a:r>
            <a:endParaRPr lang="en-US" dirty="0"/>
          </a:p>
        </p:txBody>
      </p:sp>
      <p:sp>
        <p:nvSpPr>
          <p:cNvPr id="17412" name="Rectangle 4"/>
          <p:cNvSpPr>
            <a:spLocks noGrp="1" noChangeArrowheads="1"/>
          </p:cNvSpPr>
          <p:nvPr>
            <p:ph type="body" sz="quarter" idx="13"/>
          </p:nvPr>
        </p:nvSpPr>
        <p:spPr>
          <a:xfrm>
            <a:off x="685800" y="1556792"/>
            <a:ext cx="8350696" cy="4680520"/>
          </a:xfrm>
          <a:ln/>
        </p:spPr>
        <p:txBody>
          <a:bodyPr rIns="116994"/>
          <a:lstStyle/>
          <a:p>
            <a:pPr marL="0" indent="0">
              <a:buNone/>
            </a:pPr>
            <a:r>
              <a:rPr lang="en-US" sz="1800" dirty="0">
                <a:latin typeface="Monaco" charset="0"/>
                <a:sym typeface="Monaco" charset="0"/>
              </a:rPr>
              <a:t/>
            </a:r>
            <a:br>
              <a:rPr lang="en-US" sz="1800" dirty="0">
                <a:latin typeface="Monaco" charset="0"/>
                <a:sym typeface="Monaco" charset="0"/>
              </a:rPr>
            </a:br>
            <a:r>
              <a:rPr lang="en-US" sz="1800" dirty="0" err="1">
                <a:latin typeface="Monaco" charset="0"/>
                <a:sym typeface="Monaco" charset="0"/>
              </a:rPr>
              <a:t>def</a:t>
            </a:r>
            <a:r>
              <a:rPr lang="en-US" sz="1800" dirty="0">
                <a:latin typeface="Monaco" charset="0"/>
                <a:sym typeface="Monaco" charset="0"/>
              </a:rPr>
              <a:t> xml = </a:t>
            </a:r>
            <a:r>
              <a:rPr lang="en-US" sz="1800" dirty="0" smtClean="0">
                <a:latin typeface="Monaco" charset="0"/>
                <a:sym typeface="Monaco" charset="0"/>
              </a:rPr>
              <a:t>...</a:t>
            </a:r>
          </a:p>
          <a:p>
            <a:pPr marL="0" indent="0">
              <a:buNone/>
            </a:pPr>
            <a:r>
              <a:rPr lang="en-US" sz="1800" dirty="0">
                <a:solidFill>
                  <a:srgbClr val="A9438B"/>
                </a:solidFill>
                <a:latin typeface="Monaco"/>
                <a:ea typeface="Monaco"/>
                <a:cs typeface="Monaco"/>
              </a:rPr>
              <a:t>assert</a:t>
            </a:r>
            <a:r>
              <a:rPr lang="en-US" sz="1800" dirty="0">
                <a:solidFill>
                  <a:srgbClr val="000000"/>
                </a:solidFill>
                <a:latin typeface="Monaco"/>
                <a:ea typeface="Monaco"/>
                <a:cs typeface="Monaco"/>
              </a:rPr>
              <a:t> </a:t>
            </a:r>
            <a:r>
              <a:rPr lang="en-US" sz="1800" dirty="0" err="1">
                <a:solidFill>
                  <a:srgbClr val="000000"/>
                </a:solidFill>
                <a:latin typeface="Monaco"/>
                <a:ea typeface="Monaco"/>
                <a:cs typeface="Monaco"/>
              </a:rPr>
              <a:t>xml.valid</a:t>
            </a:r>
            <a:r>
              <a:rPr lang="en-US" sz="1800" dirty="0">
                <a:solidFill>
                  <a:srgbClr val="000000"/>
                </a:solidFill>
                <a:latin typeface="Monaco"/>
                <a:ea typeface="Monaco"/>
                <a:cs typeface="Monaco"/>
              </a:rPr>
              <a:t>, </a:t>
            </a:r>
            <a:r>
              <a:rPr lang="en-US" sz="1800" dirty="0">
                <a:solidFill>
                  <a:srgbClr val="FF39D6"/>
                </a:solidFill>
                <a:latin typeface="Monaco"/>
                <a:ea typeface="Monaco"/>
                <a:cs typeface="Monaco"/>
              </a:rPr>
              <a:t>"xml is </a:t>
            </a:r>
            <a:r>
              <a:rPr lang="en-US" sz="1800" dirty="0" smtClean="0">
                <a:solidFill>
                  <a:srgbClr val="FF39D6"/>
                </a:solidFill>
                <a:latin typeface="Monaco"/>
                <a:ea typeface="Monaco"/>
                <a:cs typeface="Monaco"/>
              </a:rPr>
              <a:t>invalid”</a:t>
            </a:r>
          </a:p>
          <a:p>
            <a:pPr marL="0" indent="0">
              <a:buNone/>
            </a:pPr>
            <a:r>
              <a:rPr lang="en-US" sz="1800" dirty="0">
                <a:solidFill>
                  <a:srgbClr val="000000"/>
                </a:solidFill>
                <a:latin typeface="Monaco"/>
                <a:ea typeface="Monaco"/>
                <a:cs typeface="Monaco"/>
              </a:rPr>
              <a:t/>
            </a:r>
            <a:br>
              <a:rPr lang="en-US" sz="1800" dirty="0">
                <a:solidFill>
                  <a:srgbClr val="000000"/>
                </a:solidFill>
                <a:latin typeface="Monaco"/>
                <a:ea typeface="Monaco"/>
                <a:cs typeface="Monaco"/>
              </a:rPr>
            </a:br>
            <a:r>
              <a:rPr lang="en-US" sz="1800" dirty="0" err="1" smtClean="0">
                <a:latin typeface="Monaco" charset="0"/>
                <a:sym typeface="Monaco" charset="0"/>
              </a:rPr>
              <a:t>java.lang.AssertionError</a:t>
            </a:r>
            <a:r>
              <a:rPr lang="en-US" sz="1800" dirty="0">
                <a:latin typeface="Monaco" charset="0"/>
                <a:sym typeface="Monaco" charset="0"/>
              </a:rPr>
              <a:t>: xml </a:t>
            </a:r>
            <a:r>
              <a:rPr lang="en-US" sz="1800" dirty="0" smtClean="0">
                <a:latin typeface="Monaco" charset="0"/>
                <a:sym typeface="Monaco" charset="0"/>
              </a:rPr>
              <a:t>is invalid.</a:t>
            </a:r>
          </a:p>
          <a:p>
            <a:pPr marL="0" indent="0">
              <a:buNone/>
            </a:pPr>
            <a:r>
              <a:rPr lang="en-US" sz="1800" dirty="0" smtClean="0">
                <a:latin typeface="Monaco" charset="0"/>
                <a:sym typeface="Monaco" charset="0"/>
              </a:rPr>
              <a:t>Expression</a:t>
            </a:r>
            <a:r>
              <a:rPr lang="en-US" sz="1800" dirty="0">
                <a:latin typeface="Monaco" charset="0"/>
                <a:sym typeface="Monaco" charset="0"/>
              </a:rPr>
              <a:t>: </a:t>
            </a:r>
            <a:r>
              <a:rPr lang="en-US" sz="1800" dirty="0" err="1">
                <a:latin typeface="Monaco" charset="0"/>
                <a:sym typeface="Monaco" charset="0"/>
              </a:rPr>
              <a:t>xml.valid</a:t>
            </a:r>
            <a:endParaRPr lang="en-US" sz="1800" dirty="0">
              <a:latin typeface="Monaco" charset="0"/>
              <a:sym typeface="Monaco" charset="0"/>
            </a:endParaRPr>
          </a:p>
        </p:txBody>
      </p:sp>
    </p:spTree>
    <p:extLst>
      <p:ext uri="{BB962C8B-B14F-4D97-AF65-F5344CB8AC3E}">
        <p14:creationId xmlns:p14="http://schemas.microsoft.com/office/powerpoint/2010/main" val="3861545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ctrTitle"/>
          </p:nvPr>
        </p:nvSpPr>
        <p:spPr>
          <a:ln/>
        </p:spPr>
        <p:txBody>
          <a:bodyPr rIns="116994"/>
          <a:lstStyle/>
          <a:p>
            <a:pPr marL="40182"/>
            <a:r>
              <a:rPr lang="en-US"/>
              <a:t>Dynamic vs Static Typing</a:t>
            </a:r>
          </a:p>
        </p:txBody>
      </p:sp>
      <p:pic>
        <p:nvPicPr>
          <p:cNvPr id="20484"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556792"/>
            <a:ext cx="4969371" cy="453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Tree>
    <p:extLst>
      <p:ext uri="{BB962C8B-B14F-4D97-AF65-F5344CB8AC3E}">
        <p14:creationId xmlns:p14="http://schemas.microsoft.com/office/powerpoint/2010/main" val="3973652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ctrTitle"/>
          </p:nvPr>
        </p:nvSpPr>
        <p:spPr>
          <a:xfrm>
            <a:off x="685800" y="570920"/>
            <a:ext cx="7918648" cy="758351"/>
          </a:xfrm>
          <a:ln/>
        </p:spPr>
        <p:txBody>
          <a:bodyPr rIns="116994">
            <a:normAutofit/>
          </a:bodyPr>
          <a:lstStyle/>
          <a:p>
            <a:pPr marL="40182"/>
            <a:r>
              <a:rPr lang="en-US" sz="3500" dirty="0" smtClean="0"/>
              <a:t>Dynamic Typing </a:t>
            </a:r>
            <a:r>
              <a:rPr lang="en-US" sz="3500" dirty="0" smtClean="0"/>
              <a:t>(</a:t>
            </a:r>
            <a:r>
              <a:rPr lang="en-US" sz="3500" dirty="0" err="1" smtClean="0"/>
              <a:t>a.k.a</a:t>
            </a:r>
            <a:r>
              <a:rPr lang="en-US" sz="3500" dirty="0" smtClean="0"/>
              <a:t> </a:t>
            </a:r>
            <a:r>
              <a:rPr lang="en-US" sz="3500" dirty="0" smtClean="0">
                <a:latin typeface="Cambria Bold Italic" charset="0"/>
                <a:cs typeface="Cambria Bold Italic" charset="0"/>
                <a:sym typeface="Cambria Bold Italic" charset="0"/>
              </a:rPr>
              <a:t>Duck Typing)</a:t>
            </a:r>
            <a:endParaRPr lang="en-US" sz="3500" dirty="0">
              <a:latin typeface="Cambria Bold Italic" charset="0"/>
              <a:sym typeface="Cambria Bold Italic" charset="0"/>
            </a:endParaRPr>
          </a:p>
        </p:txBody>
      </p:sp>
      <p:sp>
        <p:nvSpPr>
          <p:cNvPr id="21508" name="Rectangle 4"/>
          <p:cNvSpPr>
            <a:spLocks noGrp="1" noChangeArrowheads="1"/>
          </p:cNvSpPr>
          <p:nvPr>
            <p:ph type="body" sz="quarter" idx="13"/>
          </p:nvPr>
        </p:nvSpPr>
        <p:spPr>
          <a:prstGeom prst="rect">
            <a:avLst/>
          </a:prstGeom>
          <a:ln/>
        </p:spPr>
        <p:txBody>
          <a:bodyPr rIns="116994"/>
          <a:lstStyle/>
          <a:p>
            <a:r>
              <a:rPr lang="ja-JP" altLang="en-US" dirty="0">
                <a:latin typeface="Arial"/>
              </a:rPr>
              <a:t>”</a:t>
            </a:r>
            <a:r>
              <a:rPr lang="en-US" dirty="0"/>
              <a:t>If it walks like a duck and quacks like a duck, it is probably a duck</a:t>
            </a:r>
            <a:r>
              <a:rPr lang="ja-JP" altLang="en-US" dirty="0">
                <a:latin typeface="Arial"/>
              </a:rPr>
              <a:t>”</a:t>
            </a:r>
            <a:endParaRPr lang="en-US" dirty="0"/>
          </a:p>
          <a:p>
            <a:endParaRPr lang="en-US" dirty="0"/>
          </a:p>
          <a:p>
            <a:pPr>
              <a:spcBef>
                <a:spcPct val="0"/>
              </a:spcBef>
              <a:buFont typeface="Arial" charset="0"/>
              <a:buNone/>
            </a:pPr>
            <a:r>
              <a:rPr lang="en-US" sz="2000" dirty="0">
                <a:solidFill>
                  <a:srgbClr val="7F0055"/>
                </a:solidFill>
                <a:latin typeface="Monaco" charset="0"/>
                <a:cs typeface="Monaco" charset="0"/>
                <a:sym typeface="Monaco" charset="0"/>
              </a:rPr>
              <a:t>public</a:t>
            </a:r>
            <a:r>
              <a:rPr lang="en-US" sz="2000" dirty="0">
                <a:latin typeface="Monaco" charset="0"/>
                <a:cs typeface="Monaco" charset="0"/>
                <a:sym typeface="Monaco" charset="0"/>
              </a:rPr>
              <a:t> </a:t>
            </a:r>
            <a:r>
              <a:rPr lang="en-US" sz="2000" dirty="0">
                <a:solidFill>
                  <a:srgbClr val="7F0055"/>
                </a:solidFill>
                <a:latin typeface="Monaco" charset="0"/>
                <a:cs typeface="Monaco" charset="0"/>
                <a:sym typeface="Monaco" charset="0"/>
              </a:rPr>
              <a:t>class</a:t>
            </a:r>
            <a:r>
              <a:rPr lang="en-US" sz="2000" dirty="0">
                <a:latin typeface="Monaco" charset="0"/>
                <a:cs typeface="Monaco" charset="0"/>
                <a:sym typeface="Monaco" charset="0"/>
              </a:rPr>
              <a:t> </a:t>
            </a:r>
            <a:r>
              <a:rPr lang="en-US" sz="2000" dirty="0" err="1">
                <a:latin typeface="Monaco" charset="0"/>
                <a:cs typeface="Monaco" charset="0"/>
                <a:sym typeface="Monaco" charset="0"/>
              </a:rPr>
              <a:t>HelloWorld</a:t>
            </a:r>
            <a:r>
              <a:rPr lang="en-US" sz="2000" dirty="0">
                <a:latin typeface="Monaco" charset="0"/>
                <a:cs typeface="Monaco" charset="0"/>
                <a:sym typeface="Monaco" charset="0"/>
              </a:rPr>
              <a:t> {</a:t>
            </a:r>
            <a:endParaRPr lang="en-US" sz="2000" dirty="0">
              <a:latin typeface="Monaco" charset="0"/>
              <a:sym typeface="Monaco" charset="0"/>
            </a:endParaRPr>
          </a:p>
          <a:p>
            <a:pPr>
              <a:spcBef>
                <a:spcPct val="0"/>
              </a:spcBef>
              <a:buFont typeface="Arial" charset="0"/>
              <a:buNone/>
            </a:pPr>
            <a:endParaRPr lang="en-US" sz="2000" dirty="0">
              <a:latin typeface="Monaco" charset="0"/>
              <a:sym typeface="Monaco" charset="0"/>
            </a:endParaRPr>
          </a:p>
          <a:p>
            <a:pPr>
              <a:spcBef>
                <a:spcPct val="0"/>
              </a:spcBef>
              <a:buFont typeface="Arial" charset="0"/>
              <a:buNone/>
            </a:pPr>
            <a:r>
              <a:rPr lang="en-US" sz="2000" dirty="0">
                <a:latin typeface="Monaco" charset="0"/>
                <a:cs typeface="Monaco" charset="0"/>
                <a:sym typeface="Monaco" charset="0"/>
              </a:rPr>
              <a:t>    </a:t>
            </a:r>
            <a:r>
              <a:rPr lang="en-US" sz="2000" dirty="0" err="1">
                <a:latin typeface="Monaco" charset="0"/>
                <a:cs typeface="Monaco" charset="0"/>
                <a:sym typeface="Monaco" charset="0"/>
              </a:rPr>
              <a:t>def</a:t>
            </a:r>
            <a:r>
              <a:rPr lang="en-US" sz="2000" dirty="0">
                <a:latin typeface="Monaco" charset="0"/>
                <a:cs typeface="Monaco" charset="0"/>
                <a:sym typeface="Monaco" charset="0"/>
              </a:rPr>
              <a:t> </a:t>
            </a:r>
            <a:r>
              <a:rPr lang="en-US" sz="2000" dirty="0">
                <a:solidFill>
                  <a:srgbClr val="0000C0"/>
                </a:solidFill>
                <a:latin typeface="Monaco" charset="0"/>
                <a:cs typeface="Monaco" charset="0"/>
                <a:sym typeface="Monaco" charset="0"/>
              </a:rPr>
              <a:t>person</a:t>
            </a:r>
            <a:endParaRPr lang="en-US" sz="2000" dirty="0">
              <a:solidFill>
                <a:srgbClr val="0000C0"/>
              </a:solidFill>
              <a:latin typeface="Monaco" charset="0"/>
              <a:sym typeface="Monaco" charset="0"/>
            </a:endParaRPr>
          </a:p>
          <a:p>
            <a:pPr>
              <a:spcBef>
                <a:spcPct val="0"/>
              </a:spcBef>
              <a:buFont typeface="Arial" charset="0"/>
              <a:buNone/>
            </a:pPr>
            <a:r>
              <a:rPr lang="en-US" sz="2000" dirty="0">
                <a:latin typeface="Monaco" charset="0"/>
                <a:cs typeface="Monaco" charset="0"/>
                <a:sym typeface="Monaco" charset="0"/>
              </a:rPr>
              <a:t>    </a:t>
            </a:r>
            <a:endParaRPr lang="en-US" sz="2000" dirty="0">
              <a:latin typeface="Monaco" charset="0"/>
              <a:sym typeface="Monaco" charset="0"/>
            </a:endParaRPr>
          </a:p>
          <a:p>
            <a:pPr>
              <a:spcBef>
                <a:spcPct val="0"/>
              </a:spcBef>
              <a:buFont typeface="Arial" charset="0"/>
              <a:buNone/>
            </a:pPr>
            <a:r>
              <a:rPr lang="en-US" sz="2000" dirty="0">
                <a:latin typeface="Monaco" charset="0"/>
                <a:cs typeface="Monaco" charset="0"/>
                <a:sym typeface="Monaco" charset="0"/>
              </a:rPr>
              <a:t>    </a:t>
            </a:r>
            <a:r>
              <a:rPr lang="en-US" sz="2000" dirty="0">
                <a:solidFill>
                  <a:srgbClr val="7F0055"/>
                </a:solidFill>
                <a:latin typeface="Monaco" charset="0"/>
                <a:cs typeface="Monaco" charset="0"/>
                <a:sym typeface="Monaco" charset="0"/>
              </a:rPr>
              <a:t>public</a:t>
            </a:r>
            <a:r>
              <a:rPr lang="en-US" sz="2000" dirty="0">
                <a:latin typeface="Monaco" charset="0"/>
                <a:cs typeface="Monaco" charset="0"/>
                <a:sym typeface="Monaco" charset="0"/>
              </a:rPr>
              <a:t> String </a:t>
            </a:r>
            <a:r>
              <a:rPr lang="en-US" sz="2000" dirty="0" err="1">
                <a:latin typeface="Monaco" charset="0"/>
                <a:cs typeface="Monaco" charset="0"/>
                <a:sym typeface="Monaco" charset="0"/>
              </a:rPr>
              <a:t>sayHello</a:t>
            </a:r>
            <a:r>
              <a:rPr lang="en-US" sz="2000" dirty="0">
                <a:latin typeface="Monaco" charset="0"/>
                <a:cs typeface="Monaco" charset="0"/>
                <a:sym typeface="Monaco" charset="0"/>
              </a:rPr>
              <a:t>() {</a:t>
            </a:r>
            <a:endParaRPr lang="en-US" sz="2000" dirty="0">
              <a:latin typeface="Monaco" charset="0"/>
              <a:sym typeface="Monaco" charset="0"/>
            </a:endParaRPr>
          </a:p>
          <a:p>
            <a:pPr>
              <a:spcBef>
                <a:spcPct val="0"/>
              </a:spcBef>
              <a:buFont typeface="Arial" charset="0"/>
              <a:buNone/>
            </a:pPr>
            <a:r>
              <a:rPr lang="en-US" sz="2000" dirty="0">
                <a:latin typeface="Monaco" charset="0"/>
                <a:cs typeface="Monaco" charset="0"/>
                <a:sym typeface="Monaco" charset="0"/>
              </a:rPr>
              <a:t>        </a:t>
            </a:r>
            <a:r>
              <a:rPr lang="en-US" sz="2000" dirty="0">
                <a:solidFill>
                  <a:srgbClr val="7F0055"/>
                </a:solidFill>
                <a:latin typeface="Monaco" charset="0"/>
                <a:cs typeface="Monaco" charset="0"/>
                <a:sym typeface="Monaco" charset="0"/>
              </a:rPr>
              <a:t>return</a:t>
            </a:r>
            <a:r>
              <a:rPr lang="en-US" sz="2000" dirty="0">
                <a:latin typeface="Monaco" charset="0"/>
                <a:cs typeface="Monaco" charset="0"/>
                <a:sym typeface="Monaco" charset="0"/>
              </a:rPr>
              <a:t> </a:t>
            </a:r>
            <a:r>
              <a:rPr lang="en-US" sz="2000" dirty="0">
                <a:solidFill>
                  <a:srgbClr val="2A00FF"/>
                </a:solidFill>
                <a:latin typeface="Monaco" charset="0"/>
                <a:cs typeface="Monaco" charset="0"/>
                <a:sym typeface="Monaco" charset="0"/>
              </a:rPr>
              <a:t>"Hello, "</a:t>
            </a:r>
            <a:r>
              <a:rPr lang="en-US" sz="2000" dirty="0">
                <a:latin typeface="Monaco" charset="0"/>
                <a:cs typeface="Monaco" charset="0"/>
                <a:sym typeface="Monaco" charset="0"/>
              </a:rPr>
              <a:t> + </a:t>
            </a:r>
            <a:r>
              <a:rPr lang="en-US" sz="2000" dirty="0" err="1">
                <a:latin typeface="Monaco" charset="0"/>
                <a:cs typeface="Monaco" charset="0"/>
                <a:sym typeface="Monaco" charset="0"/>
              </a:rPr>
              <a:t>person.name</a:t>
            </a:r>
            <a:r>
              <a:rPr lang="en-US" sz="2000" dirty="0">
                <a:latin typeface="Monaco" charset="0"/>
                <a:cs typeface="Monaco" charset="0"/>
                <a:sym typeface="Monaco" charset="0"/>
              </a:rPr>
              <a:t> + </a:t>
            </a:r>
            <a:r>
              <a:rPr lang="en-US" sz="2000" dirty="0">
                <a:solidFill>
                  <a:srgbClr val="2A00FF"/>
                </a:solidFill>
                <a:latin typeface="Monaco" charset="0"/>
                <a:cs typeface="Monaco" charset="0"/>
                <a:sym typeface="Monaco" charset="0"/>
              </a:rPr>
              <a:t>"!"</a:t>
            </a:r>
            <a:endParaRPr lang="en-US" sz="2000" dirty="0">
              <a:solidFill>
                <a:srgbClr val="2A00FF"/>
              </a:solidFill>
              <a:latin typeface="Monaco" charset="0"/>
              <a:sym typeface="Monaco" charset="0"/>
            </a:endParaRPr>
          </a:p>
          <a:p>
            <a:pPr>
              <a:spcBef>
                <a:spcPct val="0"/>
              </a:spcBef>
              <a:buFont typeface="Arial" charset="0"/>
              <a:buNone/>
            </a:pPr>
            <a:r>
              <a:rPr lang="en-US" sz="2000" dirty="0">
                <a:latin typeface="Monaco" charset="0"/>
                <a:cs typeface="Monaco" charset="0"/>
                <a:sym typeface="Monaco" charset="0"/>
              </a:rPr>
              <a:t>    }</a:t>
            </a:r>
            <a:endParaRPr lang="en-US" sz="2000" dirty="0">
              <a:latin typeface="Monaco" charset="0"/>
              <a:sym typeface="Monaco" charset="0"/>
            </a:endParaRPr>
          </a:p>
          <a:p>
            <a:pPr>
              <a:spcBef>
                <a:spcPct val="0"/>
              </a:spcBef>
              <a:buFont typeface="Arial" charset="0"/>
              <a:buNone/>
            </a:pPr>
            <a:r>
              <a:rPr lang="en-US" sz="2000" dirty="0">
                <a:latin typeface="Monaco" charset="0"/>
                <a:cs typeface="Monaco" charset="0"/>
                <a:sym typeface="Monaco" charset="0"/>
              </a:rPr>
              <a:t>    </a:t>
            </a:r>
            <a:endParaRPr lang="en-US" sz="2000" dirty="0">
              <a:latin typeface="Monaco" charset="0"/>
              <a:sym typeface="Monaco" charset="0"/>
            </a:endParaRPr>
          </a:p>
          <a:p>
            <a:pPr>
              <a:spcBef>
                <a:spcPct val="0"/>
              </a:spcBef>
              <a:buFont typeface="Arial" charset="0"/>
              <a:buNone/>
            </a:pPr>
            <a:r>
              <a:rPr lang="en-US" sz="2000" dirty="0">
                <a:latin typeface="Monaco" charset="0"/>
                <a:cs typeface="Monaco" charset="0"/>
                <a:sym typeface="Monaco" charset="0"/>
              </a:rPr>
              <a:t>}</a:t>
            </a:r>
            <a:endParaRPr lang="en-US" sz="2000" dirty="0">
              <a:latin typeface="Monaco" charset="0"/>
              <a:sym typeface="Monaco" charset="0"/>
            </a:endParaRPr>
          </a:p>
        </p:txBody>
      </p:sp>
    </p:spTree>
    <p:extLst>
      <p:ext uri="{BB962C8B-B14F-4D97-AF65-F5344CB8AC3E}">
        <p14:creationId xmlns:p14="http://schemas.microsoft.com/office/powerpoint/2010/main" val="3959216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ctrTitle"/>
          </p:nvPr>
        </p:nvSpPr>
        <p:spPr>
          <a:ln/>
        </p:spPr>
        <p:txBody>
          <a:bodyPr rIns="116994"/>
          <a:lstStyle/>
          <a:p>
            <a:pPr marL="40182"/>
            <a:r>
              <a:rPr lang="en-US"/>
              <a:t>Optional static typing</a:t>
            </a:r>
          </a:p>
        </p:txBody>
      </p:sp>
      <p:sp>
        <p:nvSpPr>
          <p:cNvPr id="22532" name="Rectangle 4"/>
          <p:cNvSpPr>
            <a:spLocks noGrp="1" noChangeArrowheads="1"/>
          </p:cNvSpPr>
          <p:nvPr>
            <p:ph type="body" sz="quarter" idx="13"/>
          </p:nvPr>
        </p:nvSpPr>
        <p:spPr>
          <a:ln/>
        </p:spPr>
        <p:txBody>
          <a:bodyPr rIns="116994"/>
          <a:lstStyle/>
          <a:p>
            <a:r>
              <a:rPr lang="en-US"/>
              <a:t>Static types may be optionally provided:</a:t>
            </a:r>
          </a:p>
          <a:p>
            <a:pPr>
              <a:buFont typeface="Arial" charset="0"/>
              <a:buNone/>
            </a:pPr>
            <a:endParaRPr lang="en-US">
              <a:latin typeface="Monaco" charset="0"/>
              <a:sym typeface="Monaco" charset="0"/>
            </a:endParaRPr>
          </a:p>
          <a:p>
            <a:pPr>
              <a:buFont typeface="Arial" charset="0"/>
              <a:buNone/>
            </a:pPr>
            <a:r>
              <a:rPr lang="en-US">
                <a:latin typeface="Monaco" charset="0"/>
                <a:cs typeface="Monaco" charset="0"/>
                <a:sym typeface="Monaco" charset="0"/>
              </a:rPr>
              <a:t>def x = 25</a:t>
            </a:r>
            <a:endParaRPr lang="en-US">
              <a:latin typeface="Monaco" charset="0"/>
              <a:sym typeface="Monaco" charset="0"/>
            </a:endParaRPr>
          </a:p>
          <a:p>
            <a:pPr>
              <a:buFont typeface="Arial" charset="0"/>
              <a:buNone/>
            </a:pPr>
            <a:r>
              <a:rPr lang="en-US">
                <a:latin typeface="Monaco" charset="0"/>
                <a:cs typeface="Monaco" charset="0"/>
                <a:sym typeface="Monaco" charset="0"/>
              </a:rPr>
              <a:t>int y = 50</a:t>
            </a:r>
            <a:endParaRPr lang="en-US">
              <a:latin typeface="Monaco" charset="0"/>
              <a:sym typeface="Monaco" charset="0"/>
            </a:endParaRPr>
          </a:p>
          <a:p>
            <a:pPr>
              <a:buFont typeface="Arial" charset="0"/>
              <a:buNone/>
            </a:pPr>
            <a:r>
              <a:rPr lang="en-US">
                <a:latin typeface="Monaco" charset="0"/>
                <a:cs typeface="Monaco" charset="0"/>
                <a:sym typeface="Monaco" charset="0"/>
              </a:rPr>
              <a:t>println x + y</a:t>
            </a:r>
            <a:endParaRPr lang="en-US">
              <a:latin typeface="Monaco" charset="0"/>
              <a:sym typeface="Monaco" charset="0"/>
            </a:endParaRPr>
          </a:p>
          <a:p>
            <a:pPr>
              <a:buFont typeface="Arial" charset="0"/>
              <a:buNone/>
            </a:pPr>
            <a:endParaRPr lang="en-US">
              <a:latin typeface="Monaco" charset="0"/>
              <a:sym typeface="Monaco" charset="0"/>
            </a:endParaRPr>
          </a:p>
          <a:p>
            <a:r>
              <a:rPr lang="en-US"/>
              <a:t>Useful for interoperability with Java</a:t>
            </a:r>
          </a:p>
        </p:txBody>
      </p:sp>
    </p:spTree>
    <p:extLst>
      <p:ext uri="{BB962C8B-B14F-4D97-AF65-F5344CB8AC3E}">
        <p14:creationId xmlns:p14="http://schemas.microsoft.com/office/powerpoint/2010/main" val="1457772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ctrTitle"/>
          </p:nvPr>
        </p:nvSpPr>
        <p:spPr/>
        <p:txBody>
          <a:bodyPr>
            <a:normAutofit fontScale="90000"/>
          </a:bodyPr>
          <a:lstStyle/>
          <a:p>
            <a:r>
              <a:rPr lang="en-US" smtClean="0"/>
              <a:t>AST transformations: @TypeChecked</a:t>
            </a:r>
            <a:endParaRPr lang="en-US"/>
          </a:p>
        </p:txBody>
      </p:sp>
      <p:sp>
        <p:nvSpPr>
          <p:cNvPr id="36868" name="Rectangle 4"/>
          <p:cNvSpPr>
            <a:spLocks noGrp="1" noChangeArrowheads="1"/>
          </p:cNvSpPr>
          <p:nvPr>
            <p:ph type="body" sz="quarter" idx="13"/>
          </p:nvPr>
        </p:nvSpPr>
        <p:spPr/>
        <p:txBody>
          <a:bodyPr/>
          <a:lstStyle/>
          <a:p>
            <a:r>
              <a:rPr lang="en-US" sz="2800" dirty="0" smtClean="0"/>
              <a:t>Brings </a:t>
            </a:r>
            <a:r>
              <a:rPr lang="en-US" sz="2800" dirty="0" smtClean="0">
                <a:sym typeface="Calibri Italic" charset="0"/>
              </a:rPr>
              <a:t>Static Type Checking</a:t>
            </a:r>
            <a:r>
              <a:rPr lang="en-US" sz="2800" dirty="0" smtClean="0"/>
              <a:t> into the dynamic world of Groovy</a:t>
            </a:r>
          </a:p>
          <a:p>
            <a:r>
              <a:rPr lang="en-US" sz="2800" dirty="0" smtClean="0"/>
              <a:t>Compiler performs sophisticated </a:t>
            </a:r>
            <a:r>
              <a:rPr lang="en-US" sz="2800" dirty="0" smtClean="0">
                <a:sym typeface="Calibri Italic" charset="0"/>
              </a:rPr>
              <a:t>type inference</a:t>
            </a:r>
            <a:endParaRPr lang="en-US" sz="2800" dirty="0">
              <a:sym typeface="Calibri Italic" charset="0"/>
            </a:endParaRPr>
          </a:p>
        </p:txBody>
      </p:sp>
    </p:spTree>
    <p:extLst>
      <p:ext uri="{BB962C8B-B14F-4D97-AF65-F5344CB8AC3E}">
        <p14:creationId xmlns:p14="http://schemas.microsoft.com/office/powerpoint/2010/main" val="1026450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ctrTitle"/>
          </p:nvPr>
        </p:nvSpPr>
        <p:spPr>
          <a:ln/>
        </p:spPr>
        <p:txBody>
          <a:bodyPr rIns="116994">
            <a:normAutofit fontScale="90000"/>
          </a:bodyPr>
          <a:lstStyle/>
          <a:p>
            <a:pPr marL="40182"/>
            <a:r>
              <a:rPr lang="en-US"/>
              <a:t>AST transformations: @CompileStatic</a:t>
            </a:r>
          </a:p>
        </p:txBody>
      </p:sp>
      <p:sp>
        <p:nvSpPr>
          <p:cNvPr id="38916" name="Rectangle 4"/>
          <p:cNvSpPr>
            <a:spLocks noGrp="1" noChangeArrowheads="1"/>
          </p:cNvSpPr>
          <p:nvPr>
            <p:ph type="body" sz="quarter" idx="13"/>
          </p:nvPr>
        </p:nvSpPr>
        <p:spPr>
          <a:ln/>
        </p:spPr>
        <p:txBody>
          <a:bodyPr rIns="116994"/>
          <a:lstStyle/>
          <a:p>
            <a:r>
              <a:rPr lang="en-US" sz="3500" dirty="0"/>
              <a:t>One step further: </a:t>
            </a:r>
          </a:p>
          <a:p>
            <a:pPr lvl="1"/>
            <a:r>
              <a:rPr lang="en-US" sz="2800" dirty="0">
                <a:latin typeface="Calibri Bold Italic" charset="0"/>
                <a:cs typeface="Calibri Bold Italic" charset="0"/>
                <a:sym typeface="Calibri Bold Italic" charset="0"/>
              </a:rPr>
              <a:t>Statically compile</a:t>
            </a:r>
            <a:r>
              <a:rPr lang="en-US" sz="2800" dirty="0"/>
              <a:t> a class or block of code, which makes the </a:t>
            </a:r>
            <a:r>
              <a:rPr lang="en-US" sz="2800" dirty="0" err="1"/>
              <a:t>bytecode</a:t>
            </a:r>
            <a:r>
              <a:rPr lang="en-US" sz="2800" dirty="0"/>
              <a:t> (almost) identical to corresponding compiled Java code, with </a:t>
            </a:r>
            <a:r>
              <a:rPr lang="en-US" sz="2800" dirty="0">
                <a:latin typeface="Calibri Bold Italic" charset="0"/>
                <a:cs typeface="Calibri Bold Italic" charset="0"/>
                <a:sym typeface="Calibri Bold Italic" charset="0"/>
              </a:rPr>
              <a:t>identical performance</a:t>
            </a:r>
            <a:endParaRPr lang="en-US" sz="2800" dirty="0"/>
          </a:p>
          <a:p>
            <a:pPr lvl="1"/>
            <a:r>
              <a:rPr lang="en-US" sz="2800" dirty="0"/>
              <a:t>Can prevent dynamic behavior to be inadvertently applied to a block of code (a.k.a. </a:t>
            </a:r>
            <a:r>
              <a:rPr lang="ja-JP" altLang="en-US" sz="2800" dirty="0">
                <a:latin typeface="Arial"/>
              </a:rPr>
              <a:t>“</a:t>
            </a:r>
            <a:r>
              <a:rPr lang="en-US" sz="2800" dirty="0"/>
              <a:t>Monkey Patching</a:t>
            </a:r>
            <a:r>
              <a:rPr lang="ja-JP" altLang="en-US" sz="2800" dirty="0">
                <a:latin typeface="Arial"/>
              </a:rPr>
              <a:t>”</a:t>
            </a:r>
            <a:r>
              <a:rPr lang="en-US" sz="2800" dirty="0"/>
              <a:t>)</a:t>
            </a:r>
          </a:p>
        </p:txBody>
      </p:sp>
    </p:spTree>
    <p:extLst>
      <p:ext uri="{BB962C8B-B14F-4D97-AF65-F5344CB8AC3E}">
        <p14:creationId xmlns:p14="http://schemas.microsoft.com/office/powerpoint/2010/main" val="272637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Exercise </a:t>
            </a:r>
            <a:r>
              <a:rPr lang="en-US" dirty="0" smtClean="0"/>
              <a:t>3 </a:t>
            </a:r>
            <a:r>
              <a:rPr lang="en-US" dirty="0"/>
              <a:t>– </a:t>
            </a:r>
            <a:r>
              <a:rPr lang="en-US" dirty="0" smtClean="0"/>
              <a:t>Asserts and </a:t>
            </a:r>
            <a:r>
              <a:rPr lang="en-US" dirty="0" smtClean="0"/>
              <a:t>Dynamic Typing</a:t>
            </a:r>
            <a:endParaRPr lang="en-US" dirty="0"/>
          </a:p>
        </p:txBody>
      </p:sp>
      <p:sp>
        <p:nvSpPr>
          <p:cNvPr id="3" name="Text Placeholder 2"/>
          <p:cNvSpPr>
            <a:spLocks noGrp="1"/>
          </p:cNvSpPr>
          <p:nvPr>
            <p:ph type="body" sz="quarter" idx="13"/>
          </p:nvPr>
        </p:nvSpPr>
        <p:spPr/>
        <p:txBody>
          <a:bodyPr/>
          <a:lstStyle/>
          <a:p>
            <a:r>
              <a:rPr lang="en-US" dirty="0" smtClean="0"/>
              <a:t>Update your recent test to </a:t>
            </a:r>
            <a:r>
              <a:rPr lang="en-US" dirty="0" smtClean="0"/>
              <a:t>use Groovy asserts and Dynamic Typing</a:t>
            </a:r>
            <a:endParaRPr lang="en-US" dirty="0"/>
          </a:p>
        </p:txBody>
      </p:sp>
    </p:spTree>
    <p:extLst>
      <p:ext uri="{BB962C8B-B14F-4D97-AF65-F5344CB8AC3E}">
        <p14:creationId xmlns:p14="http://schemas.microsoft.com/office/powerpoint/2010/main" val="10306717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ctrTitle"/>
          </p:nvPr>
        </p:nvSpPr>
        <p:spPr>
          <a:ln/>
        </p:spPr>
        <p:txBody>
          <a:bodyPr rIns="116994"/>
          <a:lstStyle/>
          <a:p>
            <a:pPr marL="40182"/>
            <a:r>
              <a:rPr lang="en-US" dirty="0" smtClean="0"/>
              <a:t>Groovy Closures</a:t>
            </a:r>
            <a:endParaRPr lang="en-US" dirty="0"/>
          </a:p>
        </p:txBody>
      </p:sp>
      <p:sp>
        <p:nvSpPr>
          <p:cNvPr id="23556" name="Rectangle 4"/>
          <p:cNvSpPr>
            <a:spLocks noGrp="1" noChangeArrowheads="1"/>
          </p:cNvSpPr>
          <p:nvPr>
            <p:ph type="body" sz="quarter" idx="13"/>
          </p:nvPr>
        </p:nvSpPr>
        <p:spPr>
          <a:ln/>
        </p:spPr>
        <p:txBody>
          <a:bodyPr rIns="116994"/>
          <a:lstStyle/>
          <a:p>
            <a:r>
              <a:rPr lang="en-US" sz="2000" dirty="0"/>
              <a:t>A reusable / assignable block of code delimitated by curly braces</a:t>
            </a:r>
          </a:p>
          <a:p>
            <a:pPr lvl="1"/>
            <a:r>
              <a:rPr lang="en-US" sz="2000" dirty="0"/>
              <a:t>Can take parameters</a:t>
            </a:r>
          </a:p>
          <a:p>
            <a:pPr lvl="1"/>
            <a:r>
              <a:rPr lang="en-US" sz="2000" dirty="0"/>
              <a:t>Can be assigned to a variable</a:t>
            </a:r>
          </a:p>
          <a:p>
            <a:pPr lvl="1"/>
            <a:r>
              <a:rPr lang="en-US" sz="2000" dirty="0"/>
              <a:t>Can be passed as parameters to methods, or </a:t>
            </a:r>
            <a:r>
              <a:rPr lang="en-US" sz="2000" dirty="0" err="1"/>
              <a:t>inlined</a:t>
            </a:r>
            <a:endParaRPr lang="en-US" sz="2000" dirty="0"/>
          </a:p>
          <a:p>
            <a:pPr lvl="1"/>
            <a:r>
              <a:rPr lang="en-US" sz="2000" dirty="0"/>
              <a:t>Can refer to its surrounding context</a:t>
            </a:r>
          </a:p>
          <a:p>
            <a:pPr>
              <a:buFont typeface="Arial" charset="0"/>
              <a:buNone/>
            </a:pPr>
            <a:endParaRPr lang="en-US" sz="2000" dirty="0"/>
          </a:p>
          <a:p>
            <a:pPr marL="0" indent="0">
              <a:buNone/>
            </a:pPr>
            <a:r>
              <a:rPr lang="en-US" sz="1600" dirty="0" err="1">
                <a:solidFill>
                  <a:srgbClr val="A9438B"/>
                </a:solidFill>
                <a:latin typeface="Monaco"/>
                <a:ea typeface="Monaco"/>
                <a:cs typeface="Monaco"/>
              </a:rPr>
              <a:t>def</a:t>
            </a:r>
            <a:r>
              <a:rPr lang="en-US" sz="1600" dirty="0">
                <a:solidFill>
                  <a:srgbClr val="000000"/>
                </a:solidFill>
                <a:latin typeface="Monaco"/>
                <a:ea typeface="Monaco"/>
                <a:cs typeface="Monaco"/>
              </a:rPr>
              <a:t> greeting = </a:t>
            </a:r>
            <a:r>
              <a:rPr lang="en-US" sz="1600" dirty="0">
                <a:solidFill>
                  <a:srgbClr val="FF39D6"/>
                </a:solidFill>
                <a:latin typeface="Monaco"/>
                <a:ea typeface="Monaco"/>
                <a:cs typeface="Monaco"/>
              </a:rPr>
              <a:t>"Hello"</a:t>
            </a:r>
            <a:endParaRPr lang="en-US" sz="1600" dirty="0">
              <a:solidFill>
                <a:srgbClr val="000000"/>
              </a:solidFill>
              <a:latin typeface="Monaco"/>
              <a:ea typeface="Monaco"/>
              <a:cs typeface="Monaco"/>
            </a:endParaRPr>
          </a:p>
          <a:p>
            <a:pPr marL="0" indent="0">
              <a:buNone/>
            </a:pPr>
            <a:r>
              <a:rPr lang="en-US" sz="1600" dirty="0" err="1">
                <a:solidFill>
                  <a:srgbClr val="A9438B"/>
                </a:solidFill>
                <a:latin typeface="Monaco"/>
                <a:ea typeface="Monaco"/>
                <a:cs typeface="Monaco"/>
              </a:rPr>
              <a:t>def</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printGreeting</a:t>
            </a:r>
            <a:r>
              <a:rPr lang="en-US" sz="1600" dirty="0">
                <a:solidFill>
                  <a:srgbClr val="000000"/>
                </a:solidFill>
                <a:latin typeface="Monaco"/>
                <a:ea typeface="Monaco"/>
                <a:cs typeface="Monaco"/>
              </a:rPr>
              <a:t> = {</a:t>
            </a:r>
            <a:r>
              <a:rPr lang="en-US" sz="1600" dirty="0" err="1">
                <a:solidFill>
                  <a:srgbClr val="000000"/>
                </a:solidFill>
                <a:latin typeface="Monaco"/>
                <a:ea typeface="Monaco"/>
                <a:cs typeface="Monaco"/>
              </a:rPr>
              <a:t>toWhom</a:t>
            </a:r>
            <a:r>
              <a:rPr lang="en-US" sz="1600" dirty="0">
                <a:solidFill>
                  <a:srgbClr val="000000"/>
                </a:solidFill>
                <a:latin typeface="Monaco"/>
                <a:ea typeface="Monaco"/>
                <a:cs typeface="Monaco"/>
              </a:rPr>
              <a:t> -&gt;</a:t>
            </a:r>
          </a:p>
          <a:p>
            <a:pPr marL="0" indent="0">
              <a:buNone/>
            </a:pP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println</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"${greeting} ${</a:t>
            </a:r>
            <a:r>
              <a:rPr lang="en-US" sz="1600" dirty="0" err="1">
                <a:solidFill>
                  <a:srgbClr val="FF39D6"/>
                </a:solidFill>
                <a:latin typeface="Monaco"/>
                <a:ea typeface="Monaco"/>
                <a:cs typeface="Monaco"/>
              </a:rPr>
              <a:t>toWhom</a:t>
            </a:r>
            <a:r>
              <a:rPr lang="en-US" sz="1600" dirty="0">
                <a:solidFill>
                  <a:srgbClr val="FF39D6"/>
                </a:solidFill>
                <a:latin typeface="Monaco"/>
                <a:ea typeface="Monaco"/>
                <a:cs typeface="Monaco"/>
              </a:rPr>
              <a:t>}"</a:t>
            </a:r>
            <a:r>
              <a:rPr lang="en-US" sz="1600" dirty="0">
                <a:solidFill>
                  <a:srgbClr val="000000"/>
                </a:solidFill>
                <a:latin typeface="Monaco"/>
                <a:ea typeface="Monaco"/>
                <a:cs typeface="Monaco"/>
              </a:rPr>
              <a:t> }</a:t>
            </a:r>
          </a:p>
          <a:p>
            <a:pPr marL="0" indent="0">
              <a:buNone/>
            </a:pPr>
            <a:endParaRPr lang="en-US" sz="1600" dirty="0">
              <a:solidFill>
                <a:srgbClr val="000000"/>
              </a:solidFill>
              <a:latin typeface="Monaco"/>
              <a:ea typeface="Monaco"/>
              <a:cs typeface="Monaco"/>
            </a:endParaRPr>
          </a:p>
          <a:p>
            <a:pPr marL="0" indent="0">
              <a:buNone/>
            </a:pPr>
            <a:r>
              <a:rPr lang="en-US" sz="1600" dirty="0" err="1">
                <a:solidFill>
                  <a:srgbClr val="000000"/>
                </a:solidFill>
                <a:latin typeface="Monaco"/>
                <a:ea typeface="Monaco"/>
                <a:cs typeface="Monaco"/>
              </a:rPr>
              <a:t>printGreeting</a:t>
            </a:r>
            <a:r>
              <a:rPr lang="en-US" sz="1600" dirty="0">
                <a:solidFill>
                  <a:srgbClr val="000000"/>
                </a:solidFill>
                <a:latin typeface="Monaco"/>
                <a:ea typeface="Monaco"/>
                <a:cs typeface="Monaco"/>
              </a:rPr>
              <a:t>(</a:t>
            </a:r>
            <a:r>
              <a:rPr lang="en-US" sz="1600" dirty="0">
                <a:solidFill>
                  <a:srgbClr val="FF39D6"/>
                </a:solidFill>
                <a:latin typeface="Monaco"/>
                <a:ea typeface="Monaco"/>
                <a:cs typeface="Monaco"/>
              </a:rPr>
              <a:t>"Groovy"</a:t>
            </a:r>
            <a:r>
              <a:rPr lang="en-US" sz="1600" dirty="0">
                <a:solidFill>
                  <a:srgbClr val="000000"/>
                </a:solidFill>
                <a:latin typeface="Monaco"/>
                <a:ea typeface="Monaco"/>
                <a:cs typeface="Monaco"/>
              </a:rPr>
              <a:t>)</a:t>
            </a:r>
          </a:p>
          <a:p>
            <a:pPr marL="0" indent="0">
              <a:buNone/>
            </a:pPr>
            <a:endParaRPr lang="en-US" sz="1600" dirty="0">
              <a:solidFill>
                <a:srgbClr val="000000"/>
              </a:solidFill>
              <a:latin typeface="Monaco"/>
              <a:ea typeface="Monaco"/>
              <a:cs typeface="Monaco"/>
            </a:endParaRPr>
          </a:p>
          <a:p>
            <a:pPr marL="0" indent="0">
              <a:buNone/>
            </a:pPr>
            <a:r>
              <a:rPr lang="en-US" sz="1600" dirty="0">
                <a:solidFill>
                  <a:srgbClr val="000000"/>
                </a:solidFill>
                <a:latin typeface="Monaco"/>
                <a:ea typeface="Monaco"/>
                <a:cs typeface="Monaco"/>
              </a:rPr>
              <a:t>[</a:t>
            </a:r>
            <a:r>
              <a:rPr lang="en-US" sz="1600" dirty="0">
                <a:solidFill>
                  <a:srgbClr val="FF39D6"/>
                </a:solidFill>
                <a:latin typeface="Monaco"/>
                <a:ea typeface="Monaco"/>
                <a:cs typeface="Monaco"/>
              </a:rPr>
              <a:t>"Björn"</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"Magnus"</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"Peter"</a:t>
            </a:r>
            <a:r>
              <a:rPr lang="en-US" sz="1600" dirty="0">
                <a:solidFill>
                  <a:srgbClr val="000000"/>
                </a:solidFill>
                <a:latin typeface="Monaco"/>
                <a:ea typeface="Monaco"/>
                <a:cs typeface="Monaco"/>
              </a:rPr>
              <a:t>].each {</a:t>
            </a:r>
          </a:p>
          <a:p>
            <a:pPr marL="0" indent="0">
              <a:buNone/>
            </a:pP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printGreeting</a:t>
            </a:r>
            <a:r>
              <a:rPr lang="en-US" sz="1600" dirty="0">
                <a:solidFill>
                  <a:srgbClr val="000000"/>
                </a:solidFill>
                <a:latin typeface="Monaco"/>
                <a:ea typeface="Monaco"/>
                <a:cs typeface="Monaco"/>
              </a:rPr>
              <a:t>( </a:t>
            </a:r>
            <a:r>
              <a:rPr lang="en-US" sz="1600" dirty="0">
                <a:solidFill>
                  <a:srgbClr val="76D6FF"/>
                </a:solidFill>
                <a:latin typeface="Monaco"/>
                <a:ea typeface="Monaco"/>
                <a:cs typeface="Monaco"/>
              </a:rPr>
              <a:t>it</a:t>
            </a:r>
            <a:r>
              <a:rPr lang="en-US" sz="1600" dirty="0">
                <a:solidFill>
                  <a:srgbClr val="000000"/>
                </a:solidFill>
                <a:latin typeface="Monaco"/>
                <a:ea typeface="Monaco"/>
                <a:cs typeface="Monaco"/>
              </a:rPr>
              <a:t> )</a:t>
            </a:r>
          </a:p>
          <a:p>
            <a:pPr marL="0" indent="0">
              <a:buNone/>
            </a:pPr>
            <a:r>
              <a:rPr lang="en-US" sz="1600" dirty="0">
                <a:solidFill>
                  <a:srgbClr val="000000"/>
                </a:solidFill>
                <a:latin typeface="Monaco"/>
                <a:ea typeface="Monaco"/>
                <a:cs typeface="Monaco"/>
              </a:rPr>
              <a:t>}</a:t>
            </a:r>
            <a:endParaRPr lang="en-US" sz="1600" dirty="0">
              <a:latin typeface="Monaco" charset="0"/>
              <a:sym typeface="Monaco" charset="0"/>
            </a:endParaRPr>
          </a:p>
        </p:txBody>
      </p:sp>
    </p:spTree>
    <p:extLst>
      <p:ext uri="{BB962C8B-B14F-4D97-AF65-F5344CB8AC3E}">
        <p14:creationId xmlns:p14="http://schemas.microsoft.com/office/powerpoint/2010/main" val="2703774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ctrTitle"/>
          </p:nvPr>
        </p:nvSpPr>
        <p:spPr>
          <a:ln/>
        </p:spPr>
        <p:txBody>
          <a:bodyPr rIns="116994"/>
          <a:lstStyle/>
          <a:p>
            <a:pPr marL="40182"/>
            <a:r>
              <a:rPr lang="en-US" dirty="0"/>
              <a:t>Closures in </a:t>
            </a:r>
            <a:r>
              <a:rPr lang="en-US" dirty="0" smtClean="0"/>
              <a:t>typical action</a:t>
            </a:r>
            <a:endParaRPr lang="en-US" dirty="0"/>
          </a:p>
        </p:txBody>
      </p:sp>
      <p:sp>
        <p:nvSpPr>
          <p:cNvPr id="24580" name="Rectangle 4"/>
          <p:cNvSpPr>
            <a:spLocks noGrp="1" noChangeArrowheads="1"/>
          </p:cNvSpPr>
          <p:nvPr>
            <p:ph type="body" sz="quarter" idx="13"/>
          </p:nvPr>
        </p:nvSpPr>
        <p:spPr>
          <a:ln/>
        </p:spPr>
        <p:txBody>
          <a:bodyPr rIns="116994"/>
          <a:lstStyle/>
          <a:p>
            <a:r>
              <a:rPr lang="en-US" sz="2800" dirty="0" smtClean="0"/>
              <a:t>Capture </a:t>
            </a:r>
            <a:r>
              <a:rPr lang="en-US" sz="2800" dirty="0"/>
              <a:t>prototypical usage, and provide the essential work as a closure</a:t>
            </a:r>
            <a:r>
              <a:rPr lang="en-US" sz="2800" dirty="0" smtClean="0"/>
              <a:t>:</a:t>
            </a:r>
            <a:endParaRPr lang="en-US" sz="2800" dirty="0" smtClean="0">
              <a:latin typeface="ＭＳ Ｐゴシック" charset="0"/>
              <a:ea typeface="ＭＳ Ｐゴシック" charset="0"/>
              <a:cs typeface="ＭＳ Ｐゴシック" charset="0"/>
              <a:sym typeface="ＭＳ Ｐゴシック" charset="0"/>
            </a:endParaRPr>
          </a:p>
          <a:p>
            <a:pPr marL="0" indent="0">
              <a:buNone/>
            </a:pPr>
            <a:r>
              <a:rPr lang="en-US" sz="1800" dirty="0" err="1" smtClean="0">
                <a:solidFill>
                  <a:srgbClr val="A9438B"/>
                </a:solidFill>
                <a:latin typeface="Monaco"/>
                <a:ea typeface="Monaco"/>
                <a:cs typeface="Monaco"/>
              </a:rPr>
              <a:t>def</a:t>
            </a:r>
            <a:r>
              <a:rPr lang="en-US" sz="1800" dirty="0" smtClean="0">
                <a:solidFill>
                  <a:srgbClr val="000000"/>
                </a:solidFill>
                <a:latin typeface="Monaco"/>
                <a:ea typeface="Monaco"/>
                <a:cs typeface="Monaco"/>
              </a:rPr>
              <a:t> </a:t>
            </a:r>
            <a:r>
              <a:rPr lang="en-US" sz="1800" dirty="0" err="1">
                <a:solidFill>
                  <a:srgbClr val="000000"/>
                </a:solidFill>
                <a:latin typeface="Monaco"/>
                <a:ea typeface="Monaco"/>
                <a:cs typeface="Monaco"/>
              </a:rPr>
              <a:t>sql</a:t>
            </a:r>
            <a:r>
              <a:rPr lang="en-US" sz="1800" dirty="0">
                <a:solidFill>
                  <a:srgbClr val="000000"/>
                </a:solidFill>
                <a:latin typeface="Monaco"/>
                <a:ea typeface="Monaco"/>
                <a:cs typeface="Monaco"/>
              </a:rPr>
              <a:t> = </a:t>
            </a:r>
            <a:r>
              <a:rPr lang="en-US" sz="1800" dirty="0">
                <a:solidFill>
                  <a:srgbClr val="A9438B"/>
                </a:solidFill>
                <a:latin typeface="Monaco"/>
                <a:ea typeface="Monaco"/>
                <a:cs typeface="Monaco"/>
              </a:rPr>
              <a:t>new</a:t>
            </a:r>
            <a:r>
              <a:rPr lang="en-US" sz="1800" dirty="0">
                <a:solidFill>
                  <a:srgbClr val="000000"/>
                </a:solidFill>
                <a:latin typeface="Monaco"/>
                <a:ea typeface="Monaco"/>
                <a:cs typeface="Monaco"/>
              </a:rPr>
              <a:t> </a:t>
            </a:r>
            <a:r>
              <a:rPr lang="en-US" sz="1800" dirty="0" err="1">
                <a:solidFill>
                  <a:srgbClr val="000000"/>
                </a:solidFill>
                <a:latin typeface="Monaco"/>
                <a:ea typeface="Monaco"/>
                <a:cs typeface="Monaco"/>
              </a:rPr>
              <a:t>Sql</a:t>
            </a:r>
            <a:r>
              <a:rPr lang="en-US" sz="1800" dirty="0">
                <a:solidFill>
                  <a:srgbClr val="000000"/>
                </a:solidFill>
                <a:latin typeface="Monaco"/>
                <a:ea typeface="Monaco"/>
                <a:cs typeface="Monaco"/>
              </a:rPr>
              <a:t>(</a:t>
            </a:r>
            <a:r>
              <a:rPr lang="en-US" sz="1800" u="sng" dirty="0" err="1">
                <a:solidFill>
                  <a:srgbClr val="000000"/>
                </a:solidFill>
                <a:latin typeface="Monaco"/>
                <a:ea typeface="Monaco"/>
                <a:cs typeface="Monaco"/>
              </a:rPr>
              <a:t>dataSource</a:t>
            </a:r>
            <a:r>
              <a:rPr lang="en-US" sz="1800" dirty="0">
                <a:solidFill>
                  <a:srgbClr val="000000"/>
                </a:solidFill>
                <a:latin typeface="Monaco"/>
                <a:ea typeface="Monaco"/>
                <a:cs typeface="Monaco"/>
              </a:rPr>
              <a:t>)</a:t>
            </a:r>
          </a:p>
          <a:p>
            <a:pPr marL="0" indent="0">
              <a:buNone/>
            </a:pPr>
            <a:r>
              <a:rPr lang="en-US" sz="1800" dirty="0" err="1">
                <a:solidFill>
                  <a:srgbClr val="A9438B"/>
                </a:solidFill>
                <a:latin typeface="Monaco"/>
                <a:ea typeface="Monaco"/>
                <a:cs typeface="Monaco"/>
              </a:rPr>
              <a:t>def</a:t>
            </a:r>
            <a:r>
              <a:rPr lang="en-US" sz="1800" dirty="0">
                <a:solidFill>
                  <a:srgbClr val="000000"/>
                </a:solidFill>
                <a:latin typeface="Monaco"/>
                <a:ea typeface="Monaco"/>
                <a:cs typeface="Monaco"/>
              </a:rPr>
              <a:t> list = </a:t>
            </a:r>
            <a:r>
              <a:rPr lang="en-US" sz="1800" dirty="0" err="1">
                <a:solidFill>
                  <a:srgbClr val="000000"/>
                </a:solidFill>
                <a:latin typeface="Monaco"/>
                <a:ea typeface="Monaco"/>
                <a:cs typeface="Monaco"/>
              </a:rPr>
              <a:t>sql.eachRow</a:t>
            </a:r>
            <a:r>
              <a:rPr lang="en-US" sz="1800" dirty="0">
                <a:solidFill>
                  <a:srgbClr val="000000"/>
                </a:solidFill>
                <a:latin typeface="Monaco"/>
                <a:ea typeface="Monaco"/>
                <a:cs typeface="Monaco"/>
              </a:rPr>
              <a:t>(</a:t>
            </a:r>
            <a:r>
              <a:rPr lang="en-US" sz="1800" dirty="0">
                <a:solidFill>
                  <a:srgbClr val="FF39D6"/>
                </a:solidFill>
                <a:latin typeface="Monaco"/>
                <a:ea typeface="Monaco"/>
                <a:cs typeface="Monaco"/>
              </a:rPr>
              <a:t>"select * from USER"</a:t>
            </a:r>
            <a:r>
              <a:rPr lang="en-US" sz="1800" dirty="0">
                <a:solidFill>
                  <a:srgbClr val="000000"/>
                </a:solidFill>
                <a:latin typeface="Monaco"/>
                <a:ea typeface="Monaco"/>
                <a:cs typeface="Monaco"/>
              </a:rPr>
              <a:t>) {</a:t>
            </a:r>
          </a:p>
          <a:p>
            <a:pPr marL="0" indent="0">
              <a:buNone/>
            </a:pPr>
            <a:r>
              <a:rPr lang="en-US" sz="1800" dirty="0">
                <a:solidFill>
                  <a:srgbClr val="000000"/>
                </a:solidFill>
                <a:latin typeface="Monaco"/>
                <a:ea typeface="Monaco"/>
                <a:cs typeface="Monaco"/>
              </a:rPr>
              <a:t>	</a:t>
            </a:r>
            <a:r>
              <a:rPr lang="en-US" sz="1800" dirty="0" err="1">
                <a:solidFill>
                  <a:srgbClr val="000000"/>
                </a:solidFill>
                <a:latin typeface="Monaco"/>
                <a:ea typeface="Monaco"/>
                <a:cs typeface="Monaco"/>
              </a:rPr>
              <a:t>println</a:t>
            </a:r>
            <a:r>
              <a:rPr lang="en-US" sz="1800" dirty="0">
                <a:solidFill>
                  <a:srgbClr val="000000"/>
                </a:solidFill>
                <a:latin typeface="Monaco"/>
                <a:ea typeface="Monaco"/>
                <a:cs typeface="Monaco"/>
              </a:rPr>
              <a:t> </a:t>
            </a:r>
            <a:r>
              <a:rPr lang="en-US" sz="1800" dirty="0" err="1">
                <a:solidFill>
                  <a:srgbClr val="76D6FF"/>
                </a:solidFill>
                <a:latin typeface="Monaco"/>
                <a:ea typeface="Monaco"/>
                <a:cs typeface="Monaco"/>
              </a:rPr>
              <a:t>it</a:t>
            </a:r>
            <a:r>
              <a:rPr lang="en-US" sz="1800" dirty="0" err="1">
                <a:solidFill>
                  <a:srgbClr val="000000"/>
                </a:solidFill>
                <a:latin typeface="Monaco"/>
                <a:ea typeface="Monaco"/>
                <a:cs typeface="Monaco"/>
              </a:rPr>
              <a:t>.</a:t>
            </a:r>
            <a:r>
              <a:rPr lang="en-US" sz="1800" u="sng" dirty="0" err="1">
                <a:solidFill>
                  <a:srgbClr val="000000"/>
                </a:solidFill>
                <a:latin typeface="Monaco"/>
                <a:ea typeface="Monaco"/>
                <a:cs typeface="Monaco"/>
              </a:rPr>
              <a:t>name</a:t>
            </a:r>
            <a:endParaRPr lang="en-US" sz="1800" dirty="0">
              <a:solidFill>
                <a:srgbClr val="000000"/>
              </a:solidFill>
              <a:latin typeface="Monaco"/>
              <a:ea typeface="Monaco"/>
              <a:cs typeface="Monaco"/>
            </a:endParaRPr>
          </a:p>
          <a:p>
            <a:pPr marL="0" indent="0">
              <a:buNone/>
            </a:pPr>
            <a:r>
              <a:rPr lang="en-US" sz="1800" dirty="0" smtClean="0">
                <a:solidFill>
                  <a:srgbClr val="000000"/>
                </a:solidFill>
                <a:latin typeface="Monaco"/>
                <a:ea typeface="Monaco"/>
                <a:cs typeface="Monaco"/>
              </a:rPr>
              <a:t>}</a:t>
            </a:r>
          </a:p>
          <a:p>
            <a:r>
              <a:rPr lang="en-US" sz="2800" dirty="0" smtClean="0"/>
              <a:t>Iterating </a:t>
            </a:r>
            <a:r>
              <a:rPr lang="en-US" sz="2800" dirty="0"/>
              <a:t>over collections, performing essential work for each item</a:t>
            </a:r>
            <a:r>
              <a:rPr lang="en-US" sz="2800" dirty="0" smtClean="0"/>
              <a:t>:</a:t>
            </a:r>
            <a:endParaRPr lang="en-US" sz="2800" dirty="0" smtClean="0">
              <a:latin typeface="ＭＳ Ｐゴシック" charset="0"/>
              <a:ea typeface="ＭＳ Ｐゴシック" charset="0"/>
              <a:cs typeface="ＭＳ Ｐゴシック" charset="0"/>
              <a:sym typeface="ＭＳ Ｐゴシック" charset="0"/>
            </a:endParaRPr>
          </a:p>
          <a:p>
            <a:pPr marL="0" indent="0">
              <a:buNone/>
            </a:pPr>
            <a:r>
              <a:rPr lang="en-US" sz="1800" dirty="0">
                <a:solidFill>
                  <a:srgbClr val="000000"/>
                </a:solidFill>
                <a:latin typeface="Monaco"/>
                <a:ea typeface="Monaco"/>
                <a:cs typeface="Monaco"/>
              </a:rPr>
              <a:t>List&lt;Orders&gt; orders = </a:t>
            </a:r>
            <a:r>
              <a:rPr lang="en-US" sz="1800" u="sng" dirty="0">
                <a:solidFill>
                  <a:srgbClr val="000000"/>
                </a:solidFill>
                <a:latin typeface="Monaco"/>
                <a:ea typeface="Monaco"/>
                <a:cs typeface="Monaco"/>
              </a:rPr>
              <a:t>.</a:t>
            </a:r>
            <a:r>
              <a:rPr lang="en-US" sz="1800" dirty="0">
                <a:solidFill>
                  <a:srgbClr val="000000"/>
                </a:solidFill>
                <a:latin typeface="Monaco"/>
                <a:ea typeface="Monaco"/>
                <a:cs typeface="Monaco"/>
              </a:rPr>
              <a:t>..</a:t>
            </a:r>
          </a:p>
          <a:p>
            <a:pPr marL="0" indent="0">
              <a:buNone/>
            </a:pPr>
            <a:r>
              <a:rPr lang="en-US" sz="1800" dirty="0" err="1">
                <a:solidFill>
                  <a:srgbClr val="000000"/>
                </a:solidFill>
                <a:latin typeface="Monaco"/>
                <a:ea typeface="Monaco"/>
                <a:cs typeface="Monaco"/>
              </a:rPr>
              <a:t>orders.</a:t>
            </a:r>
            <a:r>
              <a:rPr lang="en-US" sz="1800" dirty="0" err="1">
                <a:solidFill>
                  <a:srgbClr val="76D6FF"/>
                </a:solidFill>
                <a:latin typeface="Monaco"/>
                <a:ea typeface="Monaco"/>
                <a:cs typeface="Monaco"/>
              </a:rPr>
              <a:t>each</a:t>
            </a:r>
            <a:r>
              <a:rPr lang="en-US" sz="1800" dirty="0">
                <a:solidFill>
                  <a:srgbClr val="000000"/>
                </a:solidFill>
                <a:latin typeface="Monaco"/>
                <a:ea typeface="Monaco"/>
                <a:cs typeface="Monaco"/>
              </a:rPr>
              <a:t> { order -&gt;</a:t>
            </a:r>
          </a:p>
          <a:p>
            <a:pPr marL="0" indent="0">
              <a:buNone/>
            </a:pPr>
            <a:r>
              <a:rPr lang="en-US" sz="1800" dirty="0">
                <a:solidFill>
                  <a:srgbClr val="000000"/>
                </a:solidFill>
                <a:latin typeface="Monaco"/>
                <a:ea typeface="Monaco"/>
                <a:cs typeface="Monaco"/>
              </a:rPr>
              <a:t>	</a:t>
            </a:r>
            <a:r>
              <a:rPr lang="en-US" sz="1800" dirty="0">
                <a:solidFill>
                  <a:srgbClr val="A9438B"/>
                </a:solidFill>
                <a:latin typeface="Monaco"/>
                <a:ea typeface="Monaco"/>
                <a:cs typeface="Monaco"/>
              </a:rPr>
              <a:t>if</a:t>
            </a:r>
            <a:r>
              <a:rPr lang="en-US" sz="1800" dirty="0">
                <a:solidFill>
                  <a:srgbClr val="000000"/>
                </a:solidFill>
                <a:latin typeface="Monaco"/>
                <a:ea typeface="Monaco"/>
                <a:cs typeface="Monaco"/>
              </a:rPr>
              <a:t> (</a:t>
            </a:r>
            <a:r>
              <a:rPr lang="en-US" sz="1800" dirty="0" err="1">
                <a:solidFill>
                  <a:srgbClr val="000000"/>
                </a:solidFill>
                <a:latin typeface="Monaco"/>
                <a:ea typeface="Monaco"/>
                <a:cs typeface="Monaco"/>
              </a:rPr>
              <a:t>order.valid</a:t>
            </a:r>
            <a:r>
              <a:rPr lang="en-US" sz="1800" dirty="0">
                <a:solidFill>
                  <a:srgbClr val="000000"/>
                </a:solidFill>
                <a:latin typeface="Monaco"/>
                <a:ea typeface="Monaco"/>
                <a:cs typeface="Monaco"/>
              </a:rPr>
              <a:t>()) </a:t>
            </a:r>
            <a:r>
              <a:rPr lang="en-US" sz="1800" dirty="0" err="1">
                <a:solidFill>
                  <a:srgbClr val="000000"/>
                </a:solidFill>
                <a:latin typeface="Monaco"/>
                <a:ea typeface="Monaco"/>
                <a:cs typeface="Monaco"/>
              </a:rPr>
              <a:t>order.dispatch</a:t>
            </a:r>
            <a:r>
              <a:rPr lang="en-US" sz="1800" dirty="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a:t>
            </a:r>
            <a:endParaRPr lang="en-US" sz="1800" dirty="0">
              <a:latin typeface="Monaco" charset="0"/>
              <a:sym typeface="Monaco" charset="0"/>
            </a:endParaRPr>
          </a:p>
        </p:txBody>
      </p:sp>
    </p:spTree>
    <p:extLst>
      <p:ext uri="{BB962C8B-B14F-4D97-AF65-F5344CB8AC3E}">
        <p14:creationId xmlns:p14="http://schemas.microsoft.com/office/powerpoint/2010/main" val="1763858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ctrTitle"/>
          </p:nvPr>
        </p:nvSpPr>
        <p:spPr>
          <a:ln/>
        </p:spPr>
        <p:txBody>
          <a:bodyPr rIns="116994"/>
          <a:lstStyle/>
          <a:p>
            <a:pPr marL="40182"/>
            <a:r>
              <a:rPr lang="en-US" dirty="0" err="1" smtClean="0"/>
              <a:t>Iterables</a:t>
            </a:r>
            <a:r>
              <a:rPr lang="en-US" dirty="0" smtClean="0"/>
              <a:t> in Groovy</a:t>
            </a:r>
            <a:endParaRPr lang="en-US" dirty="0"/>
          </a:p>
        </p:txBody>
      </p:sp>
      <p:sp>
        <p:nvSpPr>
          <p:cNvPr id="2" name="Text Placeholder 1"/>
          <p:cNvSpPr>
            <a:spLocks noGrp="1"/>
          </p:cNvSpPr>
          <p:nvPr>
            <p:ph type="body" sz="quarter" idx="13"/>
          </p:nvPr>
        </p:nvSpPr>
        <p:spPr/>
        <p:txBody>
          <a:bodyPr/>
          <a:lstStyle/>
          <a:p>
            <a:r>
              <a:rPr lang="en-US" dirty="0" smtClean="0"/>
              <a:t>Every object that implements </a:t>
            </a:r>
            <a:r>
              <a:rPr lang="en-US" sz="2000" dirty="0" smtClean="0">
                <a:latin typeface="Monaco"/>
                <a:cs typeface="Monaco"/>
              </a:rPr>
              <a:t>Iterator</a:t>
            </a:r>
            <a:r>
              <a:rPr lang="en-US" dirty="0" smtClean="0"/>
              <a:t> provides numerous useful methods that iterates over the items using a closure:</a:t>
            </a:r>
          </a:p>
          <a:p>
            <a:pPr marL="0" indent="0">
              <a:buNone/>
            </a:pPr>
            <a:endParaRPr lang="en-US" sz="1600" dirty="0" smtClean="0">
              <a:solidFill>
                <a:srgbClr val="A9438B"/>
              </a:solidFill>
              <a:latin typeface="Monaco"/>
              <a:ea typeface="Monaco"/>
              <a:cs typeface="Monaco"/>
            </a:endParaRPr>
          </a:p>
          <a:p>
            <a:pPr marL="0" indent="0">
              <a:buNone/>
            </a:pPr>
            <a:r>
              <a:rPr lang="en-US" sz="1600" dirty="0" err="1">
                <a:solidFill>
                  <a:srgbClr val="A9438B"/>
                </a:solidFill>
                <a:latin typeface="Monaco"/>
                <a:ea typeface="Monaco"/>
                <a:cs typeface="Monaco"/>
              </a:rPr>
              <a:t>def</a:t>
            </a:r>
            <a:r>
              <a:rPr lang="en-US" sz="1600" dirty="0">
                <a:solidFill>
                  <a:srgbClr val="000000"/>
                </a:solidFill>
                <a:latin typeface="Monaco"/>
                <a:ea typeface="Monaco"/>
                <a:cs typeface="Monaco"/>
              </a:rPr>
              <a:t> list = []</a:t>
            </a:r>
          </a:p>
          <a:p>
            <a:pPr marL="0" indent="0">
              <a:buNone/>
            </a:pPr>
            <a:r>
              <a:rPr lang="en-US" sz="1600" dirty="0">
                <a:solidFill>
                  <a:srgbClr val="D94700"/>
                </a:solidFill>
                <a:latin typeface="Monaco"/>
                <a:ea typeface="Monaco"/>
                <a:cs typeface="Monaco"/>
              </a:rPr>
              <a:t>5</a:t>
            </a:r>
            <a:r>
              <a:rPr lang="en-US" sz="1600" dirty="0">
                <a:solidFill>
                  <a:srgbClr val="000000"/>
                </a:solidFill>
                <a:latin typeface="Monaco"/>
                <a:ea typeface="Monaco"/>
                <a:cs typeface="Monaco"/>
              </a:rPr>
              <a:t>.times {</a:t>
            </a:r>
          </a:p>
          <a:p>
            <a:pPr marL="0" indent="0">
              <a:buNone/>
            </a:pPr>
            <a:r>
              <a:rPr lang="en-US" sz="1600" dirty="0">
                <a:solidFill>
                  <a:srgbClr val="000000"/>
                </a:solidFill>
                <a:latin typeface="Monaco"/>
                <a:ea typeface="Monaco"/>
                <a:cs typeface="Monaco"/>
              </a:rPr>
              <a:t>    list &lt;&lt; </a:t>
            </a:r>
            <a:r>
              <a:rPr lang="en-US" sz="1600" dirty="0">
                <a:solidFill>
                  <a:srgbClr val="76D6FF"/>
                </a:solidFill>
                <a:latin typeface="Monaco"/>
                <a:ea typeface="Monaco"/>
                <a:cs typeface="Monaco"/>
              </a:rPr>
              <a:t>it</a:t>
            </a:r>
            <a:endParaRPr lang="en-US" sz="1600" dirty="0">
              <a:solidFill>
                <a:srgbClr val="000000"/>
              </a:solidFill>
              <a:latin typeface="Monaco"/>
              <a:ea typeface="Monaco"/>
              <a:cs typeface="Monaco"/>
            </a:endParaRPr>
          </a:p>
          <a:p>
            <a:pPr marL="0" indent="0">
              <a:buNone/>
            </a:pPr>
            <a:r>
              <a:rPr lang="en-US" sz="1600" dirty="0" smtClean="0">
                <a:solidFill>
                  <a:srgbClr val="000000"/>
                </a:solidFill>
                <a:latin typeface="Monaco"/>
                <a:ea typeface="Monaco"/>
                <a:cs typeface="Monaco"/>
              </a:rPr>
              <a:t>}</a:t>
            </a:r>
            <a:endParaRPr lang="en-US" sz="1600" dirty="0">
              <a:solidFill>
                <a:srgbClr val="000000"/>
              </a:solidFill>
              <a:latin typeface="Monaco"/>
              <a:ea typeface="Monaco"/>
              <a:cs typeface="Monaco"/>
            </a:endParaRPr>
          </a:p>
          <a:p>
            <a:pPr marL="0" indent="0">
              <a:buNone/>
            </a:pPr>
            <a:r>
              <a:rPr lang="en-US" sz="1600" dirty="0" err="1">
                <a:solidFill>
                  <a:srgbClr val="000000"/>
                </a:solidFill>
                <a:latin typeface="Monaco"/>
                <a:ea typeface="Monaco"/>
                <a:cs typeface="Monaco"/>
              </a:rPr>
              <a:t>list.each</a:t>
            </a:r>
            <a:r>
              <a:rPr lang="en-US" sz="1600" dirty="0">
                <a:solidFill>
                  <a:srgbClr val="000000"/>
                </a:solidFill>
                <a:latin typeface="Monaco"/>
                <a:ea typeface="Monaco"/>
                <a:cs typeface="Monaco"/>
              </a:rPr>
              <a:t> { </a:t>
            </a:r>
            <a:r>
              <a:rPr lang="en-US" sz="1600" dirty="0" err="1">
                <a:solidFill>
                  <a:srgbClr val="000000"/>
                </a:solidFill>
                <a:latin typeface="Monaco"/>
                <a:ea typeface="Monaco"/>
                <a:cs typeface="Monaco"/>
              </a:rPr>
              <a:t>println</a:t>
            </a:r>
            <a:r>
              <a:rPr lang="en-US" sz="1600" dirty="0">
                <a:solidFill>
                  <a:srgbClr val="000000"/>
                </a:solidFill>
                <a:latin typeface="Monaco"/>
                <a:ea typeface="Monaco"/>
                <a:cs typeface="Monaco"/>
              </a:rPr>
              <a:t> </a:t>
            </a:r>
            <a:r>
              <a:rPr lang="en-US" sz="1600" dirty="0">
                <a:solidFill>
                  <a:srgbClr val="76D6FF"/>
                </a:solidFill>
                <a:latin typeface="Monaco"/>
                <a:ea typeface="Monaco"/>
                <a:cs typeface="Monaco"/>
              </a:rPr>
              <a:t>it</a:t>
            </a:r>
            <a:r>
              <a:rPr lang="en-US" sz="1600" dirty="0">
                <a:solidFill>
                  <a:srgbClr val="000000"/>
                </a:solidFill>
                <a:latin typeface="Monaco"/>
                <a:ea typeface="Monaco"/>
                <a:cs typeface="Monaco"/>
              </a:rPr>
              <a:t> }</a:t>
            </a:r>
          </a:p>
          <a:p>
            <a:pPr marL="0" indent="0">
              <a:buNone/>
            </a:pPr>
            <a:r>
              <a:rPr lang="en-US" sz="1600" dirty="0">
                <a:solidFill>
                  <a:srgbClr val="A9438B"/>
                </a:solidFill>
                <a:latin typeface="Monaco"/>
                <a:ea typeface="Monaco"/>
                <a:cs typeface="Monaco"/>
              </a:rPr>
              <a:t>assert</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list.any</a:t>
            </a:r>
            <a:r>
              <a:rPr lang="en-US" sz="1600" dirty="0">
                <a:solidFill>
                  <a:srgbClr val="000000"/>
                </a:solidFill>
                <a:latin typeface="Monaco"/>
                <a:ea typeface="Monaco"/>
                <a:cs typeface="Monaco"/>
              </a:rPr>
              <a:t> { </a:t>
            </a:r>
            <a:r>
              <a:rPr lang="en-US" sz="1600" dirty="0">
                <a:solidFill>
                  <a:srgbClr val="76D6FF"/>
                </a:solidFill>
                <a:latin typeface="Monaco"/>
                <a:ea typeface="Monaco"/>
                <a:cs typeface="Monaco"/>
              </a:rPr>
              <a:t>it</a:t>
            </a:r>
            <a:r>
              <a:rPr lang="en-US" sz="1600" dirty="0">
                <a:solidFill>
                  <a:srgbClr val="000000"/>
                </a:solidFill>
                <a:latin typeface="Monaco"/>
                <a:ea typeface="Monaco"/>
                <a:cs typeface="Monaco"/>
              </a:rPr>
              <a:t> == </a:t>
            </a:r>
            <a:r>
              <a:rPr lang="en-US" sz="1600" dirty="0">
                <a:solidFill>
                  <a:srgbClr val="D94700"/>
                </a:solidFill>
                <a:latin typeface="Monaco"/>
                <a:ea typeface="Monaco"/>
                <a:cs typeface="Monaco"/>
              </a:rPr>
              <a:t>3</a:t>
            </a:r>
            <a:r>
              <a:rPr lang="en-US" sz="1600" dirty="0">
                <a:solidFill>
                  <a:srgbClr val="000000"/>
                </a:solidFill>
                <a:latin typeface="Monaco"/>
                <a:ea typeface="Monaco"/>
                <a:cs typeface="Monaco"/>
              </a:rPr>
              <a:t> }</a:t>
            </a:r>
          </a:p>
          <a:p>
            <a:pPr marL="0" indent="0">
              <a:buNone/>
            </a:pPr>
            <a:r>
              <a:rPr lang="en-US" sz="1600" dirty="0">
                <a:solidFill>
                  <a:srgbClr val="A9438B"/>
                </a:solidFill>
                <a:latin typeface="Monaco"/>
                <a:ea typeface="Monaco"/>
                <a:cs typeface="Monaco"/>
              </a:rPr>
              <a:t>assert</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list.every</a:t>
            </a:r>
            <a:r>
              <a:rPr lang="en-US" sz="1600" dirty="0">
                <a:solidFill>
                  <a:srgbClr val="000000"/>
                </a:solidFill>
                <a:latin typeface="Monaco"/>
                <a:ea typeface="Monaco"/>
                <a:cs typeface="Monaco"/>
              </a:rPr>
              <a:t> { </a:t>
            </a:r>
            <a:r>
              <a:rPr lang="en-US" sz="1600" dirty="0">
                <a:solidFill>
                  <a:srgbClr val="76D6FF"/>
                </a:solidFill>
                <a:latin typeface="Monaco"/>
                <a:ea typeface="Monaco"/>
                <a:cs typeface="Monaco"/>
              </a:rPr>
              <a:t>it</a:t>
            </a:r>
            <a:r>
              <a:rPr lang="en-US" sz="1600" dirty="0">
                <a:solidFill>
                  <a:srgbClr val="000000"/>
                </a:solidFill>
                <a:latin typeface="Monaco"/>
                <a:ea typeface="Monaco"/>
                <a:cs typeface="Monaco"/>
              </a:rPr>
              <a:t> &gt;= </a:t>
            </a:r>
            <a:r>
              <a:rPr lang="en-US" sz="1600" dirty="0">
                <a:solidFill>
                  <a:srgbClr val="D94700"/>
                </a:solidFill>
                <a:latin typeface="Monaco"/>
                <a:ea typeface="Monaco"/>
                <a:cs typeface="Monaco"/>
              </a:rPr>
              <a:t>0</a:t>
            </a:r>
            <a:r>
              <a:rPr lang="en-US" sz="1600" dirty="0">
                <a:solidFill>
                  <a:srgbClr val="000000"/>
                </a:solidFill>
                <a:latin typeface="Monaco"/>
                <a:ea typeface="Monaco"/>
                <a:cs typeface="Monaco"/>
              </a:rPr>
              <a:t> }</a:t>
            </a:r>
          </a:p>
          <a:p>
            <a:pPr marL="0" indent="0">
              <a:buNone/>
            </a:pPr>
            <a:r>
              <a:rPr lang="en-US" sz="1600" dirty="0">
                <a:solidFill>
                  <a:srgbClr val="A9438B"/>
                </a:solidFill>
                <a:latin typeface="Monaco"/>
                <a:ea typeface="Monaco"/>
                <a:cs typeface="Monaco"/>
              </a:rPr>
              <a:t>assert</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list.collect</a:t>
            </a:r>
            <a:r>
              <a:rPr lang="en-US" sz="1600" dirty="0">
                <a:solidFill>
                  <a:srgbClr val="000000"/>
                </a:solidFill>
                <a:latin typeface="Monaco"/>
                <a:ea typeface="Monaco"/>
                <a:cs typeface="Monaco"/>
              </a:rPr>
              <a:t> { </a:t>
            </a:r>
            <a:r>
              <a:rPr lang="en-US" sz="1600" dirty="0">
                <a:solidFill>
                  <a:srgbClr val="76D6FF"/>
                </a:solidFill>
                <a:latin typeface="Monaco"/>
                <a:ea typeface="Monaco"/>
                <a:cs typeface="Monaco"/>
              </a:rPr>
              <a:t>it</a:t>
            </a:r>
            <a:r>
              <a:rPr lang="en-US" sz="1600" dirty="0">
                <a:solidFill>
                  <a:srgbClr val="000000"/>
                </a:solidFill>
                <a:latin typeface="Monaco"/>
                <a:ea typeface="Monaco"/>
                <a:cs typeface="Monaco"/>
              </a:rPr>
              <a:t> * </a:t>
            </a:r>
            <a:r>
              <a:rPr lang="en-US" sz="1600" dirty="0">
                <a:solidFill>
                  <a:srgbClr val="76D6FF"/>
                </a:solidFill>
                <a:latin typeface="Monaco"/>
                <a:ea typeface="Monaco"/>
                <a:cs typeface="Monaco"/>
              </a:rPr>
              <a:t>it</a:t>
            </a:r>
            <a:r>
              <a:rPr lang="en-US" sz="1600" dirty="0">
                <a:solidFill>
                  <a:srgbClr val="000000"/>
                </a:solidFill>
                <a:latin typeface="Monaco"/>
                <a:ea typeface="Monaco"/>
                <a:cs typeface="Monaco"/>
              </a:rPr>
              <a:t> } == [</a:t>
            </a:r>
            <a:r>
              <a:rPr lang="en-US" sz="1600" dirty="0">
                <a:solidFill>
                  <a:srgbClr val="D94700"/>
                </a:solidFill>
                <a:latin typeface="Monaco"/>
                <a:ea typeface="Monaco"/>
                <a:cs typeface="Monaco"/>
              </a:rPr>
              <a:t>0</a:t>
            </a:r>
            <a:r>
              <a:rPr lang="en-US" sz="1600" dirty="0">
                <a:solidFill>
                  <a:srgbClr val="000000"/>
                </a:solidFill>
                <a:latin typeface="Monaco"/>
                <a:ea typeface="Monaco"/>
                <a:cs typeface="Monaco"/>
              </a:rPr>
              <a:t>, </a:t>
            </a:r>
            <a:r>
              <a:rPr lang="en-US" sz="1600" dirty="0">
                <a:solidFill>
                  <a:srgbClr val="D94700"/>
                </a:solidFill>
                <a:latin typeface="Monaco"/>
                <a:ea typeface="Monaco"/>
                <a:cs typeface="Monaco"/>
              </a:rPr>
              <a:t>1</a:t>
            </a:r>
            <a:r>
              <a:rPr lang="en-US" sz="1600" dirty="0">
                <a:solidFill>
                  <a:srgbClr val="000000"/>
                </a:solidFill>
                <a:latin typeface="Monaco"/>
                <a:ea typeface="Monaco"/>
                <a:cs typeface="Monaco"/>
              </a:rPr>
              <a:t>, </a:t>
            </a:r>
            <a:r>
              <a:rPr lang="en-US" sz="1600" dirty="0">
                <a:solidFill>
                  <a:srgbClr val="D94700"/>
                </a:solidFill>
                <a:latin typeface="Monaco"/>
                <a:ea typeface="Monaco"/>
                <a:cs typeface="Monaco"/>
              </a:rPr>
              <a:t>4</a:t>
            </a:r>
            <a:r>
              <a:rPr lang="en-US" sz="1600" dirty="0">
                <a:solidFill>
                  <a:srgbClr val="000000"/>
                </a:solidFill>
                <a:latin typeface="Monaco"/>
                <a:ea typeface="Monaco"/>
                <a:cs typeface="Monaco"/>
              </a:rPr>
              <a:t>, </a:t>
            </a:r>
            <a:r>
              <a:rPr lang="en-US" sz="1600" dirty="0">
                <a:solidFill>
                  <a:srgbClr val="D94700"/>
                </a:solidFill>
                <a:latin typeface="Monaco"/>
                <a:ea typeface="Monaco"/>
                <a:cs typeface="Monaco"/>
              </a:rPr>
              <a:t>9</a:t>
            </a:r>
            <a:r>
              <a:rPr lang="en-US" sz="1600" dirty="0">
                <a:solidFill>
                  <a:srgbClr val="000000"/>
                </a:solidFill>
                <a:latin typeface="Monaco"/>
                <a:ea typeface="Monaco"/>
                <a:cs typeface="Monaco"/>
              </a:rPr>
              <a:t>, </a:t>
            </a:r>
            <a:r>
              <a:rPr lang="en-US" sz="1600" dirty="0">
                <a:solidFill>
                  <a:srgbClr val="D94700"/>
                </a:solidFill>
                <a:latin typeface="Monaco"/>
                <a:ea typeface="Monaco"/>
                <a:cs typeface="Monaco"/>
              </a:rPr>
              <a:t>16</a:t>
            </a:r>
            <a:r>
              <a:rPr lang="en-US" sz="1600" dirty="0">
                <a:solidFill>
                  <a:srgbClr val="000000"/>
                </a:solidFill>
                <a:latin typeface="Monaco"/>
                <a:ea typeface="Monaco"/>
                <a:cs typeface="Monaco"/>
              </a:rPr>
              <a:t>]</a:t>
            </a:r>
          </a:p>
          <a:p>
            <a:pPr marL="0" indent="0">
              <a:buNone/>
            </a:pPr>
            <a:r>
              <a:rPr lang="en-US" sz="1600" dirty="0">
                <a:solidFill>
                  <a:srgbClr val="A9438B"/>
                </a:solidFill>
                <a:latin typeface="Monaco"/>
                <a:ea typeface="Monaco"/>
                <a:cs typeface="Monaco"/>
              </a:rPr>
              <a:t>assert</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list.findAll</a:t>
            </a:r>
            <a:r>
              <a:rPr lang="en-US" sz="1600" dirty="0">
                <a:solidFill>
                  <a:srgbClr val="000000"/>
                </a:solidFill>
                <a:latin typeface="Monaco"/>
                <a:ea typeface="Monaco"/>
                <a:cs typeface="Monaco"/>
              </a:rPr>
              <a:t> { </a:t>
            </a:r>
            <a:r>
              <a:rPr lang="en-US" sz="1600" dirty="0">
                <a:solidFill>
                  <a:srgbClr val="76D6FF"/>
                </a:solidFill>
                <a:latin typeface="Monaco"/>
                <a:ea typeface="Monaco"/>
                <a:cs typeface="Monaco"/>
              </a:rPr>
              <a:t>it</a:t>
            </a:r>
            <a:r>
              <a:rPr lang="en-US" sz="1600" dirty="0">
                <a:solidFill>
                  <a:srgbClr val="000000"/>
                </a:solidFill>
                <a:latin typeface="Monaco"/>
                <a:ea typeface="Monaco"/>
                <a:cs typeface="Monaco"/>
              </a:rPr>
              <a:t> &gt; </a:t>
            </a:r>
            <a:r>
              <a:rPr lang="en-US" sz="1600" dirty="0">
                <a:solidFill>
                  <a:srgbClr val="D94700"/>
                </a:solidFill>
                <a:latin typeface="Monaco"/>
                <a:ea typeface="Monaco"/>
                <a:cs typeface="Monaco"/>
              </a:rPr>
              <a:t>1</a:t>
            </a:r>
            <a:r>
              <a:rPr lang="en-US" sz="1600" dirty="0">
                <a:solidFill>
                  <a:srgbClr val="000000"/>
                </a:solidFill>
                <a:latin typeface="Monaco"/>
                <a:ea typeface="Monaco"/>
                <a:cs typeface="Monaco"/>
              </a:rPr>
              <a:t> &amp;&amp; </a:t>
            </a:r>
            <a:r>
              <a:rPr lang="en-US" sz="1600" dirty="0">
                <a:solidFill>
                  <a:srgbClr val="76D6FF"/>
                </a:solidFill>
                <a:latin typeface="Monaco"/>
                <a:ea typeface="Monaco"/>
                <a:cs typeface="Monaco"/>
              </a:rPr>
              <a:t>it</a:t>
            </a:r>
            <a:r>
              <a:rPr lang="en-US" sz="1600" dirty="0">
                <a:solidFill>
                  <a:srgbClr val="000000"/>
                </a:solidFill>
                <a:latin typeface="Monaco"/>
                <a:ea typeface="Monaco"/>
                <a:cs typeface="Monaco"/>
              </a:rPr>
              <a:t> &lt; </a:t>
            </a:r>
            <a:r>
              <a:rPr lang="en-US" sz="1600" dirty="0">
                <a:solidFill>
                  <a:srgbClr val="D94700"/>
                </a:solidFill>
                <a:latin typeface="Monaco"/>
                <a:ea typeface="Monaco"/>
                <a:cs typeface="Monaco"/>
              </a:rPr>
              <a:t>4</a:t>
            </a:r>
            <a:r>
              <a:rPr lang="en-US" sz="1600" dirty="0">
                <a:solidFill>
                  <a:srgbClr val="000000"/>
                </a:solidFill>
                <a:latin typeface="Monaco"/>
                <a:ea typeface="Monaco"/>
                <a:cs typeface="Monaco"/>
              </a:rPr>
              <a:t> } == [</a:t>
            </a:r>
            <a:r>
              <a:rPr lang="en-US" sz="1600" dirty="0">
                <a:solidFill>
                  <a:srgbClr val="D94700"/>
                </a:solidFill>
                <a:latin typeface="Monaco"/>
                <a:ea typeface="Monaco"/>
                <a:cs typeface="Monaco"/>
              </a:rPr>
              <a:t>2</a:t>
            </a:r>
            <a:r>
              <a:rPr lang="en-US" sz="1600" dirty="0">
                <a:solidFill>
                  <a:srgbClr val="000000"/>
                </a:solidFill>
                <a:latin typeface="Monaco"/>
                <a:ea typeface="Monaco"/>
                <a:cs typeface="Monaco"/>
              </a:rPr>
              <a:t>, </a:t>
            </a:r>
            <a:r>
              <a:rPr lang="en-US" sz="1600" dirty="0">
                <a:solidFill>
                  <a:srgbClr val="D94700"/>
                </a:solidFill>
                <a:latin typeface="Monaco"/>
                <a:ea typeface="Monaco"/>
                <a:cs typeface="Monaco"/>
              </a:rPr>
              <a:t>3</a:t>
            </a:r>
            <a:r>
              <a:rPr lang="en-US" sz="1600" dirty="0">
                <a:solidFill>
                  <a:srgbClr val="000000"/>
                </a:solidFill>
                <a:latin typeface="Monaco"/>
                <a:ea typeface="Monaco"/>
                <a:cs typeface="Monaco"/>
              </a:rPr>
              <a:t>]</a:t>
            </a:r>
          </a:p>
          <a:p>
            <a:pPr marL="0" indent="0">
              <a:buNone/>
            </a:pPr>
            <a:r>
              <a:rPr lang="en-US" sz="1600" dirty="0">
                <a:solidFill>
                  <a:srgbClr val="A9438B"/>
                </a:solidFill>
                <a:latin typeface="Monaco"/>
                <a:ea typeface="Monaco"/>
                <a:cs typeface="Monaco"/>
              </a:rPr>
              <a:t>assert</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list.find</a:t>
            </a:r>
            <a:r>
              <a:rPr lang="en-US" sz="1600" dirty="0">
                <a:solidFill>
                  <a:srgbClr val="000000"/>
                </a:solidFill>
                <a:latin typeface="Monaco"/>
                <a:ea typeface="Monaco"/>
                <a:cs typeface="Monaco"/>
              </a:rPr>
              <a:t> { </a:t>
            </a:r>
            <a:r>
              <a:rPr lang="en-US" sz="1600" dirty="0">
                <a:solidFill>
                  <a:srgbClr val="76D6FF"/>
                </a:solidFill>
                <a:latin typeface="Monaco"/>
                <a:ea typeface="Monaco"/>
                <a:cs typeface="Monaco"/>
              </a:rPr>
              <a:t>it</a:t>
            </a:r>
            <a:r>
              <a:rPr lang="en-US" sz="1600" dirty="0">
                <a:solidFill>
                  <a:srgbClr val="000000"/>
                </a:solidFill>
                <a:latin typeface="Monaco"/>
                <a:ea typeface="Monaco"/>
                <a:cs typeface="Monaco"/>
              </a:rPr>
              <a:t> &gt; </a:t>
            </a:r>
            <a:r>
              <a:rPr lang="en-US" sz="1600" dirty="0">
                <a:solidFill>
                  <a:srgbClr val="D94700"/>
                </a:solidFill>
                <a:latin typeface="Monaco"/>
                <a:ea typeface="Monaco"/>
                <a:cs typeface="Monaco"/>
              </a:rPr>
              <a:t>1</a:t>
            </a:r>
            <a:r>
              <a:rPr lang="en-US" sz="1600" dirty="0">
                <a:solidFill>
                  <a:srgbClr val="000000"/>
                </a:solidFill>
                <a:latin typeface="Monaco"/>
                <a:ea typeface="Monaco"/>
                <a:cs typeface="Monaco"/>
              </a:rPr>
              <a:t> } == </a:t>
            </a:r>
            <a:r>
              <a:rPr lang="en-US" sz="1600" dirty="0" smtClean="0">
                <a:solidFill>
                  <a:srgbClr val="D94700"/>
                </a:solidFill>
                <a:latin typeface="Monaco"/>
                <a:ea typeface="Monaco"/>
                <a:cs typeface="Monaco"/>
              </a:rPr>
              <a:t>2</a:t>
            </a:r>
          </a:p>
          <a:p>
            <a:pPr marL="0" indent="0">
              <a:buNone/>
            </a:pPr>
            <a:r>
              <a:rPr lang="en-US" sz="1600" dirty="0">
                <a:solidFill>
                  <a:srgbClr val="A9438B"/>
                </a:solidFill>
                <a:latin typeface="Monaco"/>
                <a:ea typeface="Monaco"/>
                <a:cs typeface="Monaco"/>
              </a:rPr>
              <a:t>assert</a:t>
            </a:r>
            <a:r>
              <a:rPr lang="en-US" sz="1600" dirty="0">
                <a:solidFill>
                  <a:srgbClr val="000000"/>
                </a:solidFill>
                <a:latin typeface="Monaco"/>
                <a:ea typeface="Monaco"/>
                <a:cs typeface="Monaco"/>
              </a:rPr>
              <a:t> (</a:t>
            </a:r>
            <a:r>
              <a:rPr lang="en-US" sz="1600" dirty="0">
                <a:solidFill>
                  <a:srgbClr val="D94700"/>
                </a:solidFill>
                <a:latin typeface="Monaco"/>
                <a:ea typeface="Monaco"/>
                <a:cs typeface="Monaco"/>
              </a:rPr>
              <a:t>1</a:t>
            </a:r>
            <a:r>
              <a:rPr lang="en-US" sz="1600" dirty="0">
                <a:solidFill>
                  <a:srgbClr val="000000"/>
                </a:solidFill>
                <a:latin typeface="Monaco"/>
                <a:ea typeface="Monaco"/>
                <a:cs typeface="Monaco"/>
              </a:rPr>
              <a:t>..</a:t>
            </a:r>
            <a:r>
              <a:rPr lang="en-US" sz="1600" dirty="0">
                <a:solidFill>
                  <a:srgbClr val="D94700"/>
                </a:solidFill>
                <a:latin typeface="Monaco"/>
                <a:ea typeface="Monaco"/>
                <a:cs typeface="Monaco"/>
              </a:rPr>
              <a:t>9</a:t>
            </a:r>
            <a:r>
              <a:rPr lang="en-US" sz="1600" dirty="0">
                <a:solidFill>
                  <a:srgbClr val="000000"/>
                </a:solidFill>
                <a:latin typeface="Monaco"/>
                <a:ea typeface="Monaco"/>
                <a:cs typeface="Monaco"/>
              </a:rPr>
              <a:t>).</a:t>
            </a:r>
            <a:r>
              <a:rPr lang="en-US" sz="1600" dirty="0" err="1">
                <a:solidFill>
                  <a:srgbClr val="000000"/>
                </a:solidFill>
                <a:latin typeface="Monaco"/>
                <a:ea typeface="Monaco"/>
                <a:cs typeface="Monaco"/>
              </a:rPr>
              <a:t>findAll</a:t>
            </a:r>
            <a:r>
              <a:rPr lang="en-US" sz="1600" dirty="0">
                <a:solidFill>
                  <a:srgbClr val="000000"/>
                </a:solidFill>
                <a:latin typeface="Monaco"/>
                <a:ea typeface="Monaco"/>
                <a:cs typeface="Monaco"/>
              </a:rPr>
              <a:t> {</a:t>
            </a:r>
            <a:r>
              <a:rPr lang="en-US" sz="1600" dirty="0">
                <a:solidFill>
                  <a:srgbClr val="76D6FF"/>
                </a:solidFill>
                <a:latin typeface="Monaco"/>
                <a:ea typeface="Monaco"/>
                <a:cs typeface="Monaco"/>
              </a:rPr>
              <a:t>it</a:t>
            </a:r>
            <a:r>
              <a:rPr lang="en-US" sz="1600" dirty="0">
                <a:solidFill>
                  <a:srgbClr val="000000"/>
                </a:solidFill>
                <a:latin typeface="Monaco"/>
                <a:ea typeface="Monaco"/>
                <a:cs typeface="Monaco"/>
              </a:rPr>
              <a:t> % </a:t>
            </a:r>
            <a:r>
              <a:rPr lang="en-US" sz="1600" dirty="0">
                <a:solidFill>
                  <a:srgbClr val="D94700"/>
                </a:solidFill>
                <a:latin typeface="Monaco"/>
                <a:ea typeface="Monaco"/>
                <a:cs typeface="Monaco"/>
              </a:rPr>
              <a:t>2</a:t>
            </a:r>
            <a:r>
              <a:rPr lang="en-US" sz="1600" dirty="0">
                <a:solidFill>
                  <a:srgbClr val="000000"/>
                </a:solidFill>
                <a:latin typeface="Monaco"/>
                <a:ea typeface="Monaco"/>
                <a:cs typeface="Monaco"/>
              </a:rPr>
              <a:t>  == </a:t>
            </a:r>
            <a:r>
              <a:rPr lang="en-US" sz="1600" dirty="0">
                <a:solidFill>
                  <a:srgbClr val="D94700"/>
                </a:solidFill>
                <a:latin typeface="Monaco"/>
                <a:ea typeface="Monaco"/>
                <a:cs typeface="Monaco"/>
              </a:rPr>
              <a:t>1</a:t>
            </a:r>
            <a:r>
              <a:rPr lang="en-US" sz="1600" dirty="0">
                <a:solidFill>
                  <a:srgbClr val="000000"/>
                </a:solidFill>
                <a:latin typeface="Monaco"/>
                <a:ea typeface="Monaco"/>
                <a:cs typeface="Monaco"/>
              </a:rPr>
              <a:t>} == [</a:t>
            </a:r>
            <a:r>
              <a:rPr lang="en-US" sz="1600" dirty="0">
                <a:solidFill>
                  <a:srgbClr val="D94700"/>
                </a:solidFill>
                <a:latin typeface="Monaco"/>
                <a:ea typeface="Monaco"/>
                <a:cs typeface="Monaco"/>
              </a:rPr>
              <a:t>1</a:t>
            </a:r>
            <a:r>
              <a:rPr lang="en-US" sz="1600" dirty="0">
                <a:solidFill>
                  <a:srgbClr val="000000"/>
                </a:solidFill>
                <a:latin typeface="Monaco"/>
                <a:ea typeface="Monaco"/>
                <a:cs typeface="Monaco"/>
              </a:rPr>
              <a:t>,</a:t>
            </a:r>
            <a:r>
              <a:rPr lang="en-US" sz="1600" dirty="0">
                <a:solidFill>
                  <a:srgbClr val="D94700"/>
                </a:solidFill>
                <a:latin typeface="Monaco"/>
                <a:ea typeface="Monaco"/>
                <a:cs typeface="Monaco"/>
              </a:rPr>
              <a:t>3</a:t>
            </a:r>
            <a:r>
              <a:rPr lang="en-US" sz="1600" dirty="0">
                <a:solidFill>
                  <a:srgbClr val="000000"/>
                </a:solidFill>
                <a:latin typeface="Monaco"/>
                <a:ea typeface="Monaco"/>
                <a:cs typeface="Monaco"/>
              </a:rPr>
              <a:t>,</a:t>
            </a:r>
            <a:r>
              <a:rPr lang="en-US" sz="1600" dirty="0">
                <a:solidFill>
                  <a:srgbClr val="D94700"/>
                </a:solidFill>
                <a:latin typeface="Monaco"/>
                <a:ea typeface="Monaco"/>
                <a:cs typeface="Monaco"/>
              </a:rPr>
              <a:t>5</a:t>
            </a:r>
            <a:r>
              <a:rPr lang="en-US" sz="1600" dirty="0">
                <a:solidFill>
                  <a:srgbClr val="000000"/>
                </a:solidFill>
                <a:latin typeface="Monaco"/>
                <a:ea typeface="Monaco"/>
                <a:cs typeface="Monaco"/>
              </a:rPr>
              <a:t>,</a:t>
            </a:r>
            <a:r>
              <a:rPr lang="en-US" sz="1600" dirty="0">
                <a:solidFill>
                  <a:srgbClr val="D94700"/>
                </a:solidFill>
                <a:latin typeface="Monaco"/>
                <a:ea typeface="Monaco"/>
                <a:cs typeface="Monaco"/>
              </a:rPr>
              <a:t>7</a:t>
            </a:r>
            <a:r>
              <a:rPr lang="en-US" sz="1600" dirty="0">
                <a:solidFill>
                  <a:srgbClr val="000000"/>
                </a:solidFill>
                <a:latin typeface="Monaco"/>
                <a:ea typeface="Monaco"/>
                <a:cs typeface="Monaco"/>
              </a:rPr>
              <a:t>,</a:t>
            </a:r>
            <a:r>
              <a:rPr lang="en-US" sz="1600" dirty="0">
                <a:solidFill>
                  <a:srgbClr val="D94700"/>
                </a:solidFill>
                <a:latin typeface="Monaco"/>
                <a:ea typeface="Monaco"/>
                <a:cs typeface="Monaco"/>
              </a:rPr>
              <a:t>9</a:t>
            </a:r>
            <a:r>
              <a:rPr lang="en-US" sz="1600" dirty="0">
                <a:solidFill>
                  <a:srgbClr val="000000"/>
                </a:solidFill>
                <a:latin typeface="Monaco"/>
                <a:ea typeface="Monaco"/>
                <a:cs typeface="Monaco"/>
              </a:rPr>
              <a:t>]</a:t>
            </a:r>
            <a:endParaRPr lang="en-US" sz="1600" dirty="0"/>
          </a:p>
        </p:txBody>
      </p:sp>
    </p:spTree>
    <p:extLst>
      <p:ext uri="{BB962C8B-B14F-4D97-AF65-F5344CB8AC3E}">
        <p14:creationId xmlns:p14="http://schemas.microsoft.com/office/powerpoint/2010/main" val="916515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ctrTitle"/>
          </p:nvPr>
        </p:nvSpPr>
        <p:spPr/>
        <p:txBody>
          <a:bodyPr/>
          <a:lstStyle/>
          <a:p>
            <a:r>
              <a:rPr lang="en-US"/>
              <a:t>About Tests …</a:t>
            </a:r>
          </a:p>
        </p:txBody>
      </p:sp>
      <p:sp>
        <p:nvSpPr>
          <p:cNvPr id="451587" name="Rectangle 3"/>
          <p:cNvSpPr>
            <a:spLocks noGrp="1" noChangeArrowheads="1"/>
          </p:cNvSpPr>
          <p:nvPr>
            <p:ph type="body" sz="quarter" idx="13"/>
          </p:nvPr>
        </p:nvSpPr>
        <p:spPr/>
        <p:txBody>
          <a:bodyPr/>
          <a:lstStyle/>
          <a:p>
            <a:r>
              <a:rPr lang="en-US" dirty="0"/>
              <a:t>Everybody knows they should, but few actually do</a:t>
            </a:r>
          </a:p>
          <a:p>
            <a:r>
              <a:rPr lang="en-US" dirty="0"/>
              <a:t>“Why isn’t this tested before”?</a:t>
            </a:r>
          </a:p>
          <a:p>
            <a:pPr lvl="1"/>
            <a:r>
              <a:rPr lang="en-US" dirty="0"/>
              <a:t>Because it has been too expensive, difficult, cumbersome to test</a:t>
            </a:r>
          </a:p>
          <a:p>
            <a:pPr lvl="1"/>
            <a:r>
              <a:rPr lang="en-US" dirty="0"/>
              <a:t>Because we have been too </a:t>
            </a:r>
            <a:r>
              <a:rPr lang="en-US" dirty="0" smtClean="0"/>
              <a:t>busy</a:t>
            </a:r>
            <a:endParaRPr lang="en-US" dirty="0"/>
          </a:p>
        </p:txBody>
      </p:sp>
      <p:graphicFrame>
        <p:nvGraphicFramePr>
          <p:cNvPr id="451588" name="Object 4"/>
          <p:cNvGraphicFramePr>
            <a:graphicFrameLocks noChangeAspect="1"/>
          </p:cNvGraphicFramePr>
          <p:nvPr/>
        </p:nvGraphicFramePr>
        <p:xfrm>
          <a:off x="6019801" y="3505200"/>
          <a:ext cx="1545981" cy="2717800"/>
        </p:xfrm>
        <a:graphic>
          <a:graphicData uri="http://schemas.openxmlformats.org/presentationml/2006/ole">
            <mc:AlternateContent xmlns:mc="http://schemas.openxmlformats.org/markup-compatibility/2006">
              <mc:Choice xmlns:v="urn:schemas-microsoft-com:vml" Requires="v">
                <p:oleObj spid="_x0000_s57367" name="Image" r:id="rId3" imgW="8704762" imgH="15308812" progId="PSP5.Image">
                  <p:embed/>
                </p:oleObj>
              </mc:Choice>
              <mc:Fallback>
                <p:oleObj name="Image" r:id="rId3" imgW="8704762" imgH="15308812" progId="PSP5.Imag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1" y="3505200"/>
                        <a:ext cx="1545981" cy="2717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4020584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Exercise </a:t>
            </a:r>
            <a:r>
              <a:rPr lang="en-US" dirty="0" smtClean="0"/>
              <a:t>4 </a:t>
            </a:r>
            <a:r>
              <a:rPr lang="en-US" dirty="0"/>
              <a:t>– </a:t>
            </a:r>
            <a:r>
              <a:rPr lang="en-US" dirty="0" smtClean="0"/>
              <a:t>Asserts and </a:t>
            </a:r>
            <a:r>
              <a:rPr lang="en-US" dirty="0" smtClean="0"/>
              <a:t>Dynamic Typing</a:t>
            </a:r>
            <a:endParaRPr lang="en-US" dirty="0"/>
          </a:p>
        </p:txBody>
      </p:sp>
      <p:sp>
        <p:nvSpPr>
          <p:cNvPr id="3" name="Text Placeholder 2"/>
          <p:cNvSpPr>
            <a:spLocks noGrp="1"/>
          </p:cNvSpPr>
          <p:nvPr>
            <p:ph type="body" sz="quarter" idx="13"/>
          </p:nvPr>
        </p:nvSpPr>
        <p:spPr/>
        <p:txBody>
          <a:bodyPr/>
          <a:lstStyle/>
          <a:p>
            <a:r>
              <a:rPr lang="en-US" dirty="0" smtClean="0"/>
              <a:t>Update your recent test to </a:t>
            </a:r>
            <a:r>
              <a:rPr lang="en-US" dirty="0" smtClean="0"/>
              <a:t>use a closure to create dynamic test data</a:t>
            </a:r>
            <a:endParaRPr lang="en-US" dirty="0"/>
          </a:p>
        </p:txBody>
      </p:sp>
    </p:spTree>
    <p:extLst>
      <p:ext uri="{BB962C8B-B14F-4D97-AF65-F5344CB8AC3E}">
        <p14:creationId xmlns:p14="http://schemas.microsoft.com/office/powerpoint/2010/main" val="3177312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ctrTitle"/>
          </p:nvPr>
        </p:nvSpPr>
        <p:spPr>
          <a:ln/>
        </p:spPr>
        <p:txBody>
          <a:bodyPr rIns="116994"/>
          <a:lstStyle/>
          <a:p>
            <a:pPr marL="40182"/>
            <a:r>
              <a:rPr lang="en-US" dirty="0" smtClean="0"/>
              <a:t>Test Doubles</a:t>
            </a:r>
            <a:endParaRPr lang="en-US" dirty="0"/>
          </a:p>
        </p:txBody>
      </p:sp>
      <p:sp>
        <p:nvSpPr>
          <p:cNvPr id="22532" name="Rectangle 4"/>
          <p:cNvSpPr>
            <a:spLocks noGrp="1" noChangeArrowheads="1"/>
          </p:cNvSpPr>
          <p:nvPr>
            <p:ph type="body" sz="quarter" idx="13"/>
          </p:nvPr>
        </p:nvSpPr>
        <p:spPr>
          <a:ln/>
        </p:spPr>
        <p:txBody>
          <a:bodyPr rIns="116994"/>
          <a:lstStyle/>
          <a:p>
            <a:r>
              <a:rPr lang="en-US" dirty="0" smtClean="0"/>
              <a:t>Frequently used technique to</a:t>
            </a:r>
          </a:p>
          <a:p>
            <a:pPr lvl="1"/>
            <a:r>
              <a:rPr lang="en-US" dirty="0"/>
              <a:t>Isolate code </a:t>
            </a:r>
            <a:r>
              <a:rPr lang="en-US" dirty="0" smtClean="0"/>
              <a:t>under </a:t>
            </a:r>
            <a:r>
              <a:rPr lang="en-US" dirty="0"/>
              <a:t>test</a:t>
            </a:r>
          </a:p>
          <a:p>
            <a:pPr lvl="1"/>
            <a:r>
              <a:rPr lang="en-US" dirty="0"/>
              <a:t>Make test execute faster</a:t>
            </a:r>
          </a:p>
          <a:p>
            <a:pPr lvl="1"/>
            <a:r>
              <a:rPr lang="en-US" dirty="0"/>
              <a:t>Make execution deterministic</a:t>
            </a:r>
          </a:p>
          <a:p>
            <a:pPr lvl="1"/>
            <a:r>
              <a:rPr lang="en-US" dirty="0"/>
              <a:t>Simulate special </a:t>
            </a:r>
            <a:r>
              <a:rPr lang="en-US" dirty="0" smtClean="0"/>
              <a:t>conditions</a:t>
            </a:r>
          </a:p>
        </p:txBody>
      </p:sp>
      <p:pic>
        <p:nvPicPr>
          <p:cNvPr id="2" name="Picture 1"/>
          <p:cNvPicPr>
            <a:picLocks noChangeAspect="1"/>
          </p:cNvPicPr>
          <p:nvPr/>
        </p:nvPicPr>
        <p:blipFill>
          <a:blip r:embed="rId2"/>
          <a:stretch>
            <a:fillRect/>
          </a:stretch>
        </p:blipFill>
        <p:spPr>
          <a:xfrm>
            <a:off x="5727008" y="3933056"/>
            <a:ext cx="2837480" cy="2251968"/>
          </a:xfrm>
          <a:prstGeom prst="rect">
            <a:avLst/>
          </a:prstGeom>
        </p:spPr>
      </p:pic>
    </p:spTree>
    <p:extLst>
      <p:ext uri="{BB962C8B-B14F-4D97-AF65-F5344CB8AC3E}">
        <p14:creationId xmlns:p14="http://schemas.microsoft.com/office/powerpoint/2010/main" val="1819511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Test Doubles </a:t>
            </a:r>
            <a:r>
              <a:rPr lang="en-US" dirty="0" smtClean="0"/>
              <a:t>come </a:t>
            </a:r>
            <a:r>
              <a:rPr lang="en-US" dirty="0"/>
              <a:t>in different flavors</a:t>
            </a:r>
          </a:p>
        </p:txBody>
      </p:sp>
      <p:sp>
        <p:nvSpPr>
          <p:cNvPr id="3" name="Text Placeholder 2"/>
          <p:cNvSpPr>
            <a:spLocks noGrp="1"/>
          </p:cNvSpPr>
          <p:nvPr>
            <p:ph type="body" sz="quarter" idx="13"/>
          </p:nvPr>
        </p:nvSpPr>
        <p:spPr/>
        <p:txBody>
          <a:bodyPr/>
          <a:lstStyle/>
          <a:p>
            <a:r>
              <a:rPr lang="en-US" b="1" i="1" dirty="0" smtClean="0"/>
              <a:t>Dummy</a:t>
            </a:r>
            <a:r>
              <a:rPr lang="en-US" dirty="0" smtClean="0"/>
              <a:t> </a:t>
            </a:r>
            <a:r>
              <a:rPr lang="en-US" dirty="0"/>
              <a:t>objects are passed around but never actually </a:t>
            </a:r>
            <a:r>
              <a:rPr lang="en-US" dirty="0" smtClean="0"/>
              <a:t>used.</a:t>
            </a:r>
          </a:p>
          <a:p>
            <a:r>
              <a:rPr lang="en-US" b="1" i="1" dirty="0" smtClean="0"/>
              <a:t>Fake</a:t>
            </a:r>
            <a:r>
              <a:rPr lang="en-US" dirty="0" smtClean="0"/>
              <a:t> </a:t>
            </a:r>
            <a:r>
              <a:rPr lang="en-US" dirty="0"/>
              <a:t>objects actually have working implementations, but usually take some </a:t>
            </a:r>
            <a:r>
              <a:rPr lang="en-US" dirty="0" smtClean="0"/>
              <a:t>shortcut.</a:t>
            </a:r>
            <a:endParaRPr lang="en-US" dirty="0"/>
          </a:p>
          <a:p>
            <a:r>
              <a:rPr lang="en-US" b="1" i="1" dirty="0"/>
              <a:t>Stubs</a:t>
            </a:r>
            <a:r>
              <a:rPr lang="en-US" dirty="0"/>
              <a:t> provide canned answers to calls made during the </a:t>
            </a:r>
            <a:r>
              <a:rPr lang="en-US" dirty="0" smtClean="0"/>
              <a:t>test.</a:t>
            </a:r>
            <a:endParaRPr lang="en-US" dirty="0"/>
          </a:p>
          <a:p>
            <a:r>
              <a:rPr lang="en-US" b="1" i="1" dirty="0"/>
              <a:t>Spies</a:t>
            </a:r>
            <a:r>
              <a:rPr lang="en-US" dirty="0"/>
              <a:t> are stubs that also record some information based on how they were </a:t>
            </a:r>
            <a:r>
              <a:rPr lang="en-US" dirty="0" smtClean="0"/>
              <a:t>called.</a:t>
            </a:r>
            <a:endParaRPr lang="en-US" dirty="0"/>
          </a:p>
          <a:p>
            <a:r>
              <a:rPr lang="en-US" b="1" i="1" dirty="0"/>
              <a:t>Mocks</a:t>
            </a:r>
            <a:r>
              <a:rPr lang="en-US" dirty="0"/>
              <a:t> are pre-programmed with expectations which form a specification of the calls they are expected to receive. </a:t>
            </a:r>
          </a:p>
        </p:txBody>
      </p:sp>
    </p:spTree>
    <p:extLst>
      <p:ext uri="{BB962C8B-B14F-4D97-AF65-F5344CB8AC3E}">
        <p14:creationId xmlns:p14="http://schemas.microsoft.com/office/powerpoint/2010/main" val="2510857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ctrTitle"/>
          </p:nvPr>
        </p:nvSpPr>
        <p:spPr>
          <a:ln/>
        </p:spPr>
        <p:txBody>
          <a:bodyPr rIns="116994"/>
          <a:lstStyle/>
          <a:p>
            <a:pPr marL="40182"/>
            <a:r>
              <a:rPr lang="en-US" dirty="0" smtClean="0"/>
              <a:t>Test Doubles in Java: </a:t>
            </a:r>
            <a:r>
              <a:rPr lang="en-US" dirty="0" err="1" smtClean="0"/>
              <a:t>Mockito</a:t>
            </a:r>
            <a:r>
              <a:rPr lang="en-US" dirty="0" smtClean="0"/>
              <a:t> </a:t>
            </a:r>
            <a:r>
              <a:rPr lang="en-US" i="1" dirty="0" smtClean="0"/>
              <a:t>et. al.</a:t>
            </a:r>
            <a:endParaRPr lang="en-US" i="1" dirty="0"/>
          </a:p>
        </p:txBody>
      </p:sp>
      <p:sp>
        <p:nvSpPr>
          <p:cNvPr id="17412" name="Rectangle 4"/>
          <p:cNvSpPr>
            <a:spLocks noGrp="1" noChangeArrowheads="1"/>
          </p:cNvSpPr>
          <p:nvPr>
            <p:ph type="body" sz="quarter" idx="13"/>
          </p:nvPr>
        </p:nvSpPr>
        <p:spPr>
          <a:xfrm>
            <a:off x="685800" y="1556792"/>
            <a:ext cx="8350696" cy="4680520"/>
          </a:xfrm>
          <a:ln/>
        </p:spPr>
        <p:txBody>
          <a:bodyPr rIns="116994"/>
          <a:lstStyle/>
          <a:p>
            <a:pPr marL="0" indent="0">
              <a:buNone/>
            </a:pPr>
            <a:r>
              <a:rPr lang="en-US" sz="1200" dirty="0" smtClean="0">
                <a:solidFill>
                  <a:srgbClr val="931968"/>
                </a:solidFill>
                <a:latin typeface="Monaco"/>
                <a:ea typeface="Monaco"/>
                <a:cs typeface="Monaco"/>
              </a:rPr>
              <a:t>public</a:t>
            </a:r>
            <a:r>
              <a:rPr lang="en-US" sz="1200" dirty="0" smtClean="0">
                <a:solidFill>
                  <a:srgbClr val="000000"/>
                </a:solidFill>
                <a:latin typeface="Monaco"/>
                <a:ea typeface="Monaco"/>
                <a:cs typeface="Monaco"/>
              </a:rPr>
              <a:t> </a:t>
            </a:r>
            <a:r>
              <a:rPr lang="en-US" sz="1200" dirty="0">
                <a:solidFill>
                  <a:srgbClr val="931968"/>
                </a:solidFill>
                <a:latin typeface="Monaco"/>
                <a:ea typeface="Monaco"/>
                <a:cs typeface="Monaco"/>
              </a:rPr>
              <a:t>interface</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ConfirmationService</a:t>
            </a:r>
            <a:r>
              <a:rPr lang="en-US" sz="1200" dirty="0">
                <a:solidFill>
                  <a:srgbClr val="000000"/>
                </a:solidFill>
                <a:latin typeface="Monaco"/>
                <a:ea typeface="Monaco"/>
                <a:cs typeface="Monaco"/>
              </a:rPr>
              <a:t> </a:t>
            </a:r>
            <a:r>
              <a:rPr lang="en-US" sz="1200" dirty="0" smtClean="0">
                <a:solidFill>
                  <a:srgbClr val="000000"/>
                </a:solidFill>
                <a:latin typeface="Monaco"/>
                <a:ea typeface="Monaco"/>
                <a:cs typeface="Monaco"/>
              </a:rPr>
              <a:t>{</a:t>
            </a:r>
            <a:endParaRPr lang="en-US" sz="1200" dirty="0">
              <a:solidFill>
                <a:srgbClr val="000000"/>
              </a:solidFill>
              <a:latin typeface="Monaco"/>
              <a:ea typeface="Monaco"/>
              <a:cs typeface="Monaco"/>
            </a:endParaRPr>
          </a:p>
          <a:p>
            <a:pPr marL="0" indent="0">
              <a:buNone/>
            </a:pPr>
            <a:r>
              <a:rPr lang="en-US" sz="1200" dirty="0">
                <a:solidFill>
                  <a:srgbClr val="000000"/>
                </a:solidFill>
                <a:latin typeface="Monaco"/>
                <a:ea typeface="Monaco"/>
                <a:cs typeface="Monaco"/>
              </a:rPr>
              <a:t>	</a:t>
            </a:r>
            <a:r>
              <a:rPr lang="en-US" sz="1200" dirty="0">
                <a:solidFill>
                  <a:srgbClr val="931968"/>
                </a:solidFill>
                <a:latin typeface="Monaco"/>
                <a:ea typeface="Monaco"/>
                <a:cs typeface="Monaco"/>
              </a:rPr>
              <a:t>public</a:t>
            </a:r>
            <a:r>
              <a:rPr lang="en-US" sz="1200" dirty="0">
                <a:solidFill>
                  <a:srgbClr val="000000"/>
                </a:solidFill>
                <a:latin typeface="Monaco"/>
                <a:ea typeface="Monaco"/>
                <a:cs typeface="Monaco"/>
              </a:rPr>
              <a:t> </a:t>
            </a:r>
            <a:r>
              <a:rPr lang="en-US" sz="1200" dirty="0">
                <a:solidFill>
                  <a:srgbClr val="931968"/>
                </a:solidFill>
                <a:latin typeface="Monaco"/>
                <a:ea typeface="Monaco"/>
                <a:cs typeface="Monaco"/>
              </a:rPr>
              <a:t>void</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sendConfirmationMessage</a:t>
            </a:r>
            <a:r>
              <a:rPr lang="en-US" sz="1200" dirty="0">
                <a:solidFill>
                  <a:srgbClr val="000000"/>
                </a:solidFill>
                <a:latin typeface="Monaco"/>
                <a:ea typeface="Monaco"/>
                <a:cs typeface="Monaco"/>
              </a:rPr>
              <a:t>(Visit visit)</a:t>
            </a:r>
            <a:r>
              <a:rPr lang="en-US" sz="1200" dirty="0" smtClean="0">
                <a:solidFill>
                  <a:srgbClr val="000000"/>
                </a:solidFill>
                <a:latin typeface="Monaco"/>
                <a:ea typeface="Monaco"/>
                <a:cs typeface="Monaco"/>
              </a:rPr>
              <a:t>;</a:t>
            </a:r>
            <a:endParaRPr lang="en-US" sz="1200" dirty="0">
              <a:solidFill>
                <a:srgbClr val="000000"/>
              </a:solidFill>
              <a:latin typeface="Monaco"/>
              <a:ea typeface="Monaco"/>
              <a:cs typeface="Monaco"/>
            </a:endParaRPr>
          </a:p>
          <a:p>
            <a:pPr marL="0" indent="0">
              <a:buNone/>
            </a:pPr>
            <a:r>
              <a:rPr lang="en-US" sz="1200" dirty="0" smtClean="0">
                <a:solidFill>
                  <a:srgbClr val="000000"/>
                </a:solidFill>
                <a:latin typeface="Monaco"/>
                <a:ea typeface="Monaco"/>
                <a:cs typeface="Monaco"/>
              </a:rPr>
              <a:t>}</a:t>
            </a:r>
          </a:p>
          <a:p>
            <a:pPr marL="0" indent="0">
              <a:buNone/>
            </a:pPr>
            <a:endParaRPr lang="en-US" sz="1200" dirty="0" smtClean="0">
              <a:latin typeface="Monaco" charset="0"/>
              <a:sym typeface="Monaco" charset="0"/>
            </a:endParaRPr>
          </a:p>
          <a:p>
            <a:pPr marL="0" indent="0">
              <a:buNone/>
            </a:pPr>
            <a:r>
              <a:rPr lang="en-US" sz="1200" dirty="0" smtClean="0">
                <a:solidFill>
                  <a:srgbClr val="931968"/>
                </a:solidFill>
                <a:latin typeface="Monaco"/>
                <a:ea typeface="Monaco"/>
                <a:cs typeface="Monaco"/>
              </a:rPr>
              <a:t>public</a:t>
            </a:r>
            <a:r>
              <a:rPr lang="en-US" sz="1200" dirty="0" smtClean="0">
                <a:solidFill>
                  <a:srgbClr val="000000"/>
                </a:solidFill>
                <a:latin typeface="Monaco"/>
                <a:ea typeface="Monaco"/>
                <a:cs typeface="Monaco"/>
              </a:rPr>
              <a:t> </a:t>
            </a:r>
            <a:r>
              <a:rPr lang="en-US" sz="1200" dirty="0">
                <a:solidFill>
                  <a:srgbClr val="931968"/>
                </a:solidFill>
                <a:latin typeface="Monaco"/>
                <a:ea typeface="Monaco"/>
                <a:cs typeface="Monaco"/>
              </a:rPr>
              <a:t>void</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saveVisit</a:t>
            </a:r>
            <a:r>
              <a:rPr lang="en-US" sz="1200" dirty="0">
                <a:solidFill>
                  <a:srgbClr val="000000"/>
                </a:solidFill>
                <a:latin typeface="Monaco"/>
                <a:ea typeface="Monaco"/>
                <a:cs typeface="Monaco"/>
              </a:rPr>
              <a:t>(Visit visit) </a:t>
            </a:r>
            <a:r>
              <a:rPr lang="en-US" sz="1200" dirty="0">
                <a:solidFill>
                  <a:srgbClr val="931968"/>
                </a:solidFill>
                <a:latin typeface="Monaco"/>
                <a:ea typeface="Monaco"/>
                <a:cs typeface="Monaco"/>
              </a:rPr>
              <a:t>throws</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DataAccessException</a:t>
            </a:r>
            <a:r>
              <a:rPr lang="en-US" sz="1200" dirty="0">
                <a:solidFill>
                  <a:srgbClr val="000000"/>
                </a:solidFill>
                <a:latin typeface="Monaco"/>
                <a:ea typeface="Monaco"/>
                <a:cs typeface="Monaco"/>
              </a:rPr>
              <a:t> {</a:t>
            </a:r>
          </a:p>
          <a:p>
            <a:pPr marL="0" indent="0">
              <a:buNone/>
            </a:pPr>
            <a:r>
              <a:rPr lang="en-US" sz="1200" dirty="0" smtClean="0">
                <a:solidFill>
                  <a:srgbClr val="000000"/>
                </a:solidFill>
                <a:latin typeface="Monaco"/>
                <a:ea typeface="Monaco"/>
                <a:cs typeface="Monaco"/>
              </a:rPr>
              <a:t>    </a:t>
            </a:r>
            <a:r>
              <a:rPr lang="en-US" sz="1200" dirty="0" err="1" smtClean="0">
                <a:solidFill>
                  <a:srgbClr val="000000"/>
                </a:solidFill>
                <a:latin typeface="Monaco"/>
                <a:ea typeface="Monaco"/>
                <a:cs typeface="Monaco"/>
              </a:rPr>
              <a:t>visitRepository.save</a:t>
            </a:r>
            <a:r>
              <a:rPr lang="en-US" sz="1200" dirty="0">
                <a:solidFill>
                  <a:srgbClr val="000000"/>
                </a:solidFill>
                <a:latin typeface="Monaco"/>
                <a:ea typeface="Monaco"/>
                <a:cs typeface="Monaco"/>
              </a:rPr>
              <a:t>(visit);</a:t>
            </a:r>
          </a:p>
          <a:p>
            <a:pPr marL="0" indent="0">
              <a:buNone/>
            </a:pPr>
            <a:r>
              <a:rPr lang="en-US" sz="1200" dirty="0">
                <a:solidFill>
                  <a:srgbClr val="000000"/>
                </a:solidFill>
                <a:latin typeface="Monaco"/>
                <a:ea typeface="Monaco"/>
                <a:cs typeface="Monaco"/>
              </a:rPr>
              <a:t>    </a:t>
            </a:r>
            <a:r>
              <a:rPr lang="en-US" sz="1200" dirty="0" smtClean="0">
                <a:solidFill>
                  <a:srgbClr val="931968"/>
                </a:solidFill>
                <a:latin typeface="Monaco"/>
                <a:ea typeface="Monaco"/>
                <a:cs typeface="Monaco"/>
              </a:rPr>
              <a:t>try</a:t>
            </a:r>
            <a:r>
              <a:rPr lang="en-US" sz="1200" dirty="0" smtClean="0">
                <a:solidFill>
                  <a:srgbClr val="000000"/>
                </a:solidFill>
                <a:latin typeface="Monaco"/>
                <a:ea typeface="Monaco"/>
                <a:cs typeface="Monaco"/>
              </a:rPr>
              <a:t> </a:t>
            </a:r>
            <a:r>
              <a:rPr lang="en-US" sz="1200" dirty="0">
                <a:solidFill>
                  <a:srgbClr val="000000"/>
                </a:solidFill>
                <a:latin typeface="Monaco"/>
                <a:ea typeface="Monaco"/>
                <a:cs typeface="Monaco"/>
              </a:rPr>
              <a:t>{</a:t>
            </a:r>
          </a:p>
          <a:p>
            <a:pPr marL="0" indent="0">
              <a:buNone/>
            </a:pPr>
            <a:r>
              <a:rPr lang="en-US" sz="1200" dirty="0">
                <a:solidFill>
                  <a:srgbClr val="000000"/>
                </a:solidFill>
                <a:latin typeface="Monaco"/>
                <a:ea typeface="Monaco"/>
                <a:cs typeface="Monaco"/>
              </a:rPr>
              <a:t>		</a:t>
            </a:r>
            <a:r>
              <a:rPr lang="en-US" sz="1200" dirty="0" err="1" smtClean="0">
                <a:solidFill>
                  <a:srgbClr val="000000"/>
                </a:solidFill>
                <a:latin typeface="Monaco"/>
                <a:ea typeface="Monaco"/>
                <a:cs typeface="Monaco"/>
              </a:rPr>
              <a:t>confirmationService.sendConfirmationMessage</a:t>
            </a:r>
            <a:r>
              <a:rPr lang="en-US" sz="1200" dirty="0">
                <a:solidFill>
                  <a:srgbClr val="000000"/>
                </a:solidFill>
                <a:latin typeface="Monaco"/>
                <a:ea typeface="Monaco"/>
                <a:cs typeface="Monaco"/>
              </a:rPr>
              <a:t>(visit);</a:t>
            </a:r>
          </a:p>
          <a:p>
            <a:pPr marL="0" indent="0">
              <a:buNone/>
            </a:pPr>
            <a:r>
              <a:rPr lang="en-US" sz="1200" dirty="0">
                <a:solidFill>
                  <a:srgbClr val="000000"/>
                </a:solidFill>
                <a:latin typeface="Monaco"/>
                <a:ea typeface="Monaco"/>
                <a:cs typeface="Monaco"/>
              </a:rPr>
              <a:t>	</a:t>
            </a:r>
            <a:r>
              <a:rPr lang="en-US" sz="1200" dirty="0" smtClean="0">
                <a:solidFill>
                  <a:srgbClr val="000000"/>
                </a:solidFill>
                <a:latin typeface="Monaco"/>
                <a:ea typeface="Monaco"/>
                <a:cs typeface="Monaco"/>
              </a:rPr>
              <a:t>} </a:t>
            </a:r>
            <a:r>
              <a:rPr lang="en-US" sz="1200" dirty="0">
                <a:solidFill>
                  <a:srgbClr val="931968"/>
                </a:solidFill>
                <a:latin typeface="Monaco"/>
                <a:ea typeface="Monaco"/>
                <a:cs typeface="Monaco"/>
              </a:rPr>
              <a:t>catch</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Throwable</a:t>
            </a:r>
            <a:r>
              <a:rPr lang="en-US" sz="1200" dirty="0">
                <a:solidFill>
                  <a:srgbClr val="000000"/>
                </a:solidFill>
                <a:latin typeface="Monaco"/>
                <a:ea typeface="Monaco"/>
                <a:cs typeface="Monaco"/>
              </a:rPr>
              <a:t> t) {</a:t>
            </a:r>
          </a:p>
          <a:p>
            <a:pPr marL="0" indent="0">
              <a:buNone/>
            </a:pP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log.error</a:t>
            </a:r>
            <a:r>
              <a:rPr lang="en-US" sz="1200" dirty="0">
                <a:solidFill>
                  <a:srgbClr val="000000"/>
                </a:solidFill>
                <a:latin typeface="Monaco"/>
                <a:ea typeface="Monaco"/>
                <a:cs typeface="Monaco"/>
              </a:rPr>
              <a:t>(</a:t>
            </a:r>
            <a:r>
              <a:rPr lang="en-US" sz="1200" dirty="0">
                <a:solidFill>
                  <a:srgbClr val="3933FF"/>
                </a:solidFill>
                <a:latin typeface="Monaco"/>
                <a:ea typeface="Monaco"/>
                <a:cs typeface="Monaco"/>
              </a:rPr>
              <a:t>"Failed to send confirmation message"</a:t>
            </a:r>
            <a:r>
              <a:rPr lang="en-US" sz="1200" dirty="0">
                <a:solidFill>
                  <a:srgbClr val="000000"/>
                </a:solidFill>
                <a:latin typeface="Monaco"/>
                <a:ea typeface="Monaco"/>
                <a:cs typeface="Monaco"/>
              </a:rPr>
              <a:t>, t);</a:t>
            </a:r>
          </a:p>
          <a:p>
            <a:pPr marL="0" indent="0">
              <a:buNone/>
            </a:pPr>
            <a:r>
              <a:rPr lang="en-US" sz="1200" dirty="0">
                <a:solidFill>
                  <a:srgbClr val="000000"/>
                </a:solidFill>
                <a:latin typeface="Monaco"/>
                <a:ea typeface="Monaco"/>
                <a:cs typeface="Monaco"/>
              </a:rPr>
              <a:t>	</a:t>
            </a:r>
            <a:r>
              <a:rPr lang="en-US" sz="1200" dirty="0" smtClean="0">
                <a:solidFill>
                  <a:srgbClr val="000000"/>
                </a:solidFill>
                <a:latin typeface="Monaco"/>
                <a:ea typeface="Monaco"/>
                <a:cs typeface="Monaco"/>
              </a:rPr>
              <a:t>}</a:t>
            </a:r>
            <a:endParaRPr lang="en-US" sz="1200" dirty="0">
              <a:solidFill>
                <a:srgbClr val="000000"/>
              </a:solidFill>
              <a:latin typeface="Monaco"/>
              <a:ea typeface="Monaco"/>
              <a:cs typeface="Monaco"/>
            </a:endParaRPr>
          </a:p>
          <a:p>
            <a:pPr marL="0" indent="0">
              <a:buNone/>
            </a:pPr>
            <a:r>
              <a:rPr lang="en-US" sz="1200" dirty="0" smtClean="0">
                <a:solidFill>
                  <a:srgbClr val="000000"/>
                </a:solidFill>
                <a:latin typeface="Monaco"/>
                <a:ea typeface="Monaco"/>
                <a:cs typeface="Monaco"/>
              </a:rPr>
              <a:t>}</a:t>
            </a:r>
          </a:p>
          <a:p>
            <a:pPr marL="0" indent="0">
              <a:buNone/>
            </a:pPr>
            <a:endParaRPr lang="en-US" sz="1200" dirty="0">
              <a:solidFill>
                <a:srgbClr val="000000"/>
              </a:solidFill>
              <a:latin typeface="Monaco"/>
              <a:ea typeface="Monaco"/>
              <a:cs typeface="Monaco"/>
              <a:sym typeface="Monaco" charset="0"/>
            </a:endParaRPr>
          </a:p>
          <a:p>
            <a:pPr marL="0" indent="0">
              <a:buNone/>
            </a:pPr>
            <a:r>
              <a:rPr lang="en-US" sz="1200" dirty="0" smtClean="0">
                <a:solidFill>
                  <a:srgbClr val="777777"/>
                </a:solidFill>
                <a:latin typeface="Monaco"/>
                <a:ea typeface="Monaco"/>
                <a:cs typeface="Monaco"/>
              </a:rPr>
              <a:t>@</a:t>
            </a:r>
            <a:r>
              <a:rPr lang="en-US" sz="1200" dirty="0">
                <a:solidFill>
                  <a:srgbClr val="777777"/>
                </a:solidFill>
                <a:latin typeface="Monaco"/>
                <a:ea typeface="Monaco"/>
                <a:cs typeface="Monaco"/>
              </a:rPr>
              <a:t>Test</a:t>
            </a:r>
            <a:endParaRPr lang="en-US" sz="1200" dirty="0">
              <a:solidFill>
                <a:srgbClr val="000000"/>
              </a:solidFill>
              <a:latin typeface="Monaco"/>
              <a:ea typeface="Monaco"/>
              <a:cs typeface="Monaco"/>
            </a:endParaRPr>
          </a:p>
          <a:p>
            <a:pPr marL="0" indent="0">
              <a:buNone/>
            </a:pPr>
            <a:r>
              <a:rPr lang="en-US" sz="1200" dirty="0" smtClean="0">
                <a:solidFill>
                  <a:srgbClr val="931968"/>
                </a:solidFill>
                <a:latin typeface="Monaco"/>
                <a:ea typeface="Monaco"/>
                <a:cs typeface="Monaco"/>
              </a:rPr>
              <a:t>public</a:t>
            </a:r>
            <a:r>
              <a:rPr lang="en-US" sz="1200" dirty="0" smtClean="0">
                <a:solidFill>
                  <a:srgbClr val="000000"/>
                </a:solidFill>
                <a:latin typeface="Monaco"/>
                <a:ea typeface="Monaco"/>
                <a:cs typeface="Monaco"/>
              </a:rPr>
              <a:t> </a:t>
            </a:r>
            <a:r>
              <a:rPr lang="en-US" sz="1200" dirty="0">
                <a:solidFill>
                  <a:srgbClr val="931968"/>
                </a:solidFill>
                <a:latin typeface="Monaco"/>
                <a:ea typeface="Monaco"/>
                <a:cs typeface="Monaco"/>
              </a:rPr>
              <a:t>void</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testSaveVisitSendsConfirmation</a:t>
            </a:r>
            <a:r>
              <a:rPr lang="en-US" sz="1200" dirty="0">
                <a:solidFill>
                  <a:srgbClr val="000000"/>
                </a:solidFill>
                <a:latin typeface="Monaco"/>
                <a:ea typeface="Monaco"/>
                <a:cs typeface="Monaco"/>
              </a:rPr>
              <a:t>() {</a:t>
            </a:r>
          </a:p>
          <a:p>
            <a:pPr marL="0" indent="0">
              <a:buNone/>
            </a:pP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VisitRepository</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visitStub</a:t>
            </a:r>
            <a:r>
              <a:rPr lang="en-US" sz="1200" dirty="0">
                <a:solidFill>
                  <a:srgbClr val="000000"/>
                </a:solidFill>
                <a:latin typeface="Monaco"/>
                <a:ea typeface="Monaco"/>
                <a:cs typeface="Monaco"/>
              </a:rPr>
              <a:t> = </a:t>
            </a:r>
            <a:r>
              <a:rPr lang="en-US" sz="1200" dirty="0" err="1">
                <a:solidFill>
                  <a:srgbClr val="000000"/>
                </a:solidFill>
                <a:latin typeface="Monaco"/>
                <a:ea typeface="Monaco"/>
                <a:cs typeface="Monaco"/>
              </a:rPr>
              <a:t>Mockito.mock</a:t>
            </a:r>
            <a:r>
              <a:rPr lang="en-US" sz="1200" dirty="0">
                <a:solidFill>
                  <a:srgbClr val="000000"/>
                </a:solidFill>
                <a:latin typeface="Monaco"/>
                <a:ea typeface="Monaco"/>
                <a:cs typeface="Monaco"/>
              </a:rPr>
              <a:t>(</a:t>
            </a:r>
            <a:r>
              <a:rPr lang="en-US" sz="1200" dirty="0" err="1">
                <a:solidFill>
                  <a:srgbClr val="000000"/>
                </a:solidFill>
                <a:latin typeface="Monaco"/>
                <a:ea typeface="Monaco"/>
                <a:cs typeface="Monaco"/>
              </a:rPr>
              <a:t>VisitRepository.</a:t>
            </a:r>
            <a:r>
              <a:rPr lang="en-US" sz="1200" dirty="0" err="1">
                <a:solidFill>
                  <a:srgbClr val="931968"/>
                </a:solidFill>
                <a:latin typeface="Monaco"/>
                <a:ea typeface="Monaco"/>
                <a:cs typeface="Monaco"/>
              </a:rPr>
              <a:t>class</a:t>
            </a:r>
            <a:r>
              <a:rPr lang="en-US" sz="1200" dirty="0">
                <a:solidFill>
                  <a:srgbClr val="000000"/>
                </a:solidFill>
                <a:latin typeface="Monaco"/>
                <a:ea typeface="Monaco"/>
                <a:cs typeface="Monaco"/>
              </a:rPr>
              <a:t>);</a:t>
            </a:r>
          </a:p>
          <a:p>
            <a:pPr marL="0" indent="0">
              <a:buNone/>
            </a:pP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ConfirmationService</a:t>
            </a:r>
            <a:r>
              <a:rPr lang="en-US" sz="1200" dirty="0">
                <a:solidFill>
                  <a:srgbClr val="000000"/>
                </a:solidFill>
                <a:latin typeface="Monaco"/>
                <a:ea typeface="Monaco"/>
                <a:cs typeface="Monaco"/>
              </a:rPr>
              <a:t> </a:t>
            </a:r>
            <a:r>
              <a:rPr lang="en-US" sz="1200" dirty="0" err="1" smtClean="0">
                <a:solidFill>
                  <a:srgbClr val="000000"/>
                </a:solidFill>
                <a:latin typeface="Monaco"/>
                <a:ea typeface="Monaco"/>
                <a:cs typeface="Monaco"/>
              </a:rPr>
              <a:t>cMock</a:t>
            </a:r>
            <a:r>
              <a:rPr lang="en-US" sz="1200" dirty="0" smtClean="0">
                <a:solidFill>
                  <a:srgbClr val="000000"/>
                </a:solidFill>
                <a:latin typeface="Monaco"/>
                <a:ea typeface="Monaco"/>
                <a:cs typeface="Monaco"/>
              </a:rPr>
              <a:t> </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Mockito.mock</a:t>
            </a:r>
            <a:r>
              <a:rPr lang="en-US" sz="1200" dirty="0">
                <a:solidFill>
                  <a:srgbClr val="000000"/>
                </a:solidFill>
                <a:latin typeface="Monaco"/>
                <a:ea typeface="Monaco"/>
                <a:cs typeface="Monaco"/>
              </a:rPr>
              <a:t>(</a:t>
            </a:r>
            <a:r>
              <a:rPr lang="en-US" sz="1200" dirty="0" err="1">
                <a:solidFill>
                  <a:srgbClr val="000000"/>
                </a:solidFill>
                <a:latin typeface="Monaco"/>
                <a:ea typeface="Monaco"/>
                <a:cs typeface="Monaco"/>
              </a:rPr>
              <a:t>ConfirmationService.</a:t>
            </a:r>
            <a:r>
              <a:rPr lang="en-US" sz="1200" dirty="0" err="1">
                <a:solidFill>
                  <a:srgbClr val="931968"/>
                </a:solidFill>
                <a:latin typeface="Monaco"/>
                <a:ea typeface="Monaco"/>
                <a:cs typeface="Monaco"/>
              </a:rPr>
              <a:t>class</a:t>
            </a:r>
            <a:r>
              <a:rPr lang="en-US" sz="1200" dirty="0">
                <a:solidFill>
                  <a:srgbClr val="000000"/>
                </a:solidFill>
                <a:latin typeface="Monaco"/>
                <a:ea typeface="Monaco"/>
                <a:cs typeface="Monaco"/>
              </a:rPr>
              <a:t>);</a:t>
            </a:r>
          </a:p>
          <a:p>
            <a:pPr marL="0" indent="0">
              <a:buNone/>
            </a:pP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ClinicServiceImpl</a:t>
            </a:r>
            <a:r>
              <a:rPr lang="en-US" sz="1200" dirty="0">
                <a:solidFill>
                  <a:srgbClr val="000000"/>
                </a:solidFill>
                <a:latin typeface="Monaco"/>
                <a:ea typeface="Monaco"/>
                <a:cs typeface="Monaco"/>
              </a:rPr>
              <a:t> service = </a:t>
            </a:r>
            <a:r>
              <a:rPr lang="en-US" sz="1200" dirty="0">
                <a:solidFill>
                  <a:srgbClr val="931968"/>
                </a:solidFill>
                <a:latin typeface="Monaco"/>
                <a:ea typeface="Monaco"/>
                <a:cs typeface="Monaco"/>
              </a:rPr>
              <a:t>new</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ClinicServiceImpl</a:t>
            </a:r>
            <a:r>
              <a:rPr lang="en-US" sz="1200" dirty="0">
                <a:solidFill>
                  <a:srgbClr val="000000"/>
                </a:solidFill>
                <a:latin typeface="Monaco"/>
                <a:ea typeface="Monaco"/>
                <a:cs typeface="Monaco"/>
              </a:rPr>
              <a:t>(</a:t>
            </a:r>
            <a:r>
              <a:rPr lang="en-US" sz="1200" dirty="0">
                <a:solidFill>
                  <a:srgbClr val="931968"/>
                </a:solidFill>
                <a:latin typeface="Monaco"/>
                <a:ea typeface="Monaco"/>
                <a:cs typeface="Monaco"/>
              </a:rPr>
              <a:t>null</a:t>
            </a:r>
            <a:r>
              <a:rPr lang="en-US" sz="1200" dirty="0">
                <a:solidFill>
                  <a:srgbClr val="000000"/>
                </a:solidFill>
                <a:latin typeface="Monaco"/>
                <a:ea typeface="Monaco"/>
                <a:cs typeface="Monaco"/>
              </a:rPr>
              <a:t>, </a:t>
            </a:r>
            <a:r>
              <a:rPr lang="en-US" sz="1200" dirty="0">
                <a:solidFill>
                  <a:srgbClr val="931968"/>
                </a:solidFill>
                <a:latin typeface="Monaco"/>
                <a:ea typeface="Monaco"/>
                <a:cs typeface="Monaco"/>
              </a:rPr>
              <a:t>null</a:t>
            </a:r>
            <a:r>
              <a:rPr lang="en-US" sz="1200" dirty="0">
                <a:solidFill>
                  <a:srgbClr val="000000"/>
                </a:solidFill>
                <a:latin typeface="Monaco"/>
                <a:ea typeface="Monaco"/>
                <a:cs typeface="Monaco"/>
              </a:rPr>
              <a:t>, </a:t>
            </a:r>
            <a:r>
              <a:rPr lang="en-US" sz="1200" dirty="0">
                <a:solidFill>
                  <a:srgbClr val="931968"/>
                </a:solidFill>
                <a:latin typeface="Monaco"/>
                <a:ea typeface="Monaco"/>
                <a:cs typeface="Monaco"/>
              </a:rPr>
              <a:t>null</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visitStub</a:t>
            </a:r>
            <a:r>
              <a:rPr lang="en-US" sz="1200" dirty="0">
                <a:solidFill>
                  <a:srgbClr val="000000"/>
                </a:solidFill>
                <a:latin typeface="Monaco"/>
                <a:ea typeface="Monaco"/>
                <a:cs typeface="Monaco"/>
              </a:rPr>
              <a:t>, </a:t>
            </a:r>
            <a:r>
              <a:rPr lang="en-US" sz="1200" dirty="0" err="1" smtClean="0">
                <a:solidFill>
                  <a:srgbClr val="000000"/>
                </a:solidFill>
                <a:latin typeface="Monaco"/>
                <a:ea typeface="Monaco"/>
                <a:cs typeface="Monaco"/>
              </a:rPr>
              <a:t>cMock</a:t>
            </a:r>
            <a:r>
              <a:rPr lang="en-US" sz="1200" dirty="0">
                <a:solidFill>
                  <a:srgbClr val="000000"/>
                </a:solidFill>
                <a:latin typeface="Monaco"/>
                <a:ea typeface="Monaco"/>
                <a:cs typeface="Monaco"/>
              </a:rPr>
              <a:t>);</a:t>
            </a:r>
          </a:p>
          <a:p>
            <a:pPr marL="0" indent="0">
              <a:buNone/>
            </a:pP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service.saveVisit</a:t>
            </a:r>
            <a:r>
              <a:rPr lang="en-US" sz="1200" dirty="0">
                <a:solidFill>
                  <a:srgbClr val="000000"/>
                </a:solidFill>
                <a:latin typeface="Monaco"/>
                <a:ea typeface="Monaco"/>
                <a:cs typeface="Monaco"/>
              </a:rPr>
              <a:t>(</a:t>
            </a:r>
            <a:r>
              <a:rPr lang="en-US" sz="1200" dirty="0">
                <a:solidFill>
                  <a:srgbClr val="0226CC"/>
                </a:solidFill>
                <a:latin typeface="Monaco"/>
                <a:ea typeface="Monaco"/>
                <a:cs typeface="Monaco"/>
              </a:rPr>
              <a:t>visit</a:t>
            </a:r>
            <a:r>
              <a:rPr lang="en-US" sz="1200" dirty="0">
                <a:solidFill>
                  <a:srgbClr val="000000"/>
                </a:solidFill>
                <a:latin typeface="Monaco"/>
                <a:ea typeface="Monaco"/>
                <a:cs typeface="Monaco"/>
              </a:rPr>
              <a:t>);</a:t>
            </a:r>
          </a:p>
          <a:p>
            <a:pPr marL="0" indent="0">
              <a:buNone/>
            </a:pP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Mockito.verify</a:t>
            </a:r>
            <a:r>
              <a:rPr lang="en-US" sz="1200" dirty="0">
                <a:solidFill>
                  <a:srgbClr val="000000"/>
                </a:solidFill>
                <a:latin typeface="Monaco"/>
                <a:ea typeface="Monaco"/>
                <a:cs typeface="Monaco"/>
              </a:rPr>
              <a:t>(</a:t>
            </a:r>
            <a:r>
              <a:rPr lang="en-US" sz="1200" dirty="0" err="1">
                <a:solidFill>
                  <a:srgbClr val="000000"/>
                </a:solidFill>
                <a:latin typeface="Monaco"/>
                <a:ea typeface="Monaco"/>
                <a:cs typeface="Monaco"/>
              </a:rPr>
              <a:t>confirmationMock</a:t>
            </a:r>
            <a:r>
              <a:rPr lang="en-US" sz="1200" dirty="0">
                <a:solidFill>
                  <a:srgbClr val="000000"/>
                </a:solidFill>
                <a:latin typeface="Monaco"/>
                <a:ea typeface="Monaco"/>
                <a:cs typeface="Monaco"/>
              </a:rPr>
              <a:t>).</a:t>
            </a:r>
            <a:r>
              <a:rPr lang="en-US" sz="1200" dirty="0" err="1">
                <a:solidFill>
                  <a:srgbClr val="000000"/>
                </a:solidFill>
                <a:latin typeface="Monaco"/>
                <a:ea typeface="Monaco"/>
                <a:cs typeface="Monaco"/>
              </a:rPr>
              <a:t>sendConfirmationMessage</a:t>
            </a:r>
            <a:r>
              <a:rPr lang="en-US" sz="1200" dirty="0">
                <a:solidFill>
                  <a:srgbClr val="000000"/>
                </a:solidFill>
                <a:latin typeface="Monaco"/>
                <a:ea typeface="Monaco"/>
                <a:cs typeface="Monaco"/>
              </a:rPr>
              <a:t>(</a:t>
            </a:r>
            <a:r>
              <a:rPr lang="en-US" sz="1200" dirty="0">
                <a:solidFill>
                  <a:srgbClr val="0226CC"/>
                </a:solidFill>
                <a:latin typeface="Monaco"/>
                <a:ea typeface="Monaco"/>
                <a:cs typeface="Monaco"/>
              </a:rPr>
              <a:t>visit</a:t>
            </a:r>
            <a:r>
              <a:rPr lang="en-US" sz="1200" dirty="0">
                <a:solidFill>
                  <a:srgbClr val="000000"/>
                </a:solidFill>
                <a:latin typeface="Monaco"/>
                <a:ea typeface="Monaco"/>
                <a:cs typeface="Monaco"/>
              </a:rPr>
              <a:t>);</a:t>
            </a:r>
          </a:p>
          <a:p>
            <a:pPr marL="0" indent="0">
              <a:buNone/>
            </a:pPr>
            <a:r>
              <a:rPr lang="en-US" sz="1200" dirty="0" smtClean="0">
                <a:solidFill>
                  <a:srgbClr val="000000"/>
                </a:solidFill>
                <a:latin typeface="Monaco"/>
                <a:ea typeface="Monaco"/>
                <a:cs typeface="Monaco"/>
              </a:rPr>
              <a:t>}</a:t>
            </a:r>
            <a:endParaRPr lang="en-US" sz="1200" dirty="0" smtClean="0">
              <a:latin typeface="Monaco" charset="0"/>
              <a:sym typeface="Monaco" charset="0"/>
            </a:endParaRPr>
          </a:p>
        </p:txBody>
      </p:sp>
    </p:spTree>
    <p:extLst>
      <p:ext uri="{BB962C8B-B14F-4D97-AF65-F5344CB8AC3E}">
        <p14:creationId xmlns:p14="http://schemas.microsoft.com/office/powerpoint/2010/main" val="3891397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Mocks using Groovy Closures</a:t>
            </a:r>
            <a:endParaRPr lang="en-US" dirty="0"/>
          </a:p>
        </p:txBody>
      </p:sp>
      <p:sp>
        <p:nvSpPr>
          <p:cNvPr id="3" name="Text Placeholder 2"/>
          <p:cNvSpPr>
            <a:spLocks noGrp="1"/>
          </p:cNvSpPr>
          <p:nvPr>
            <p:ph type="body" sz="quarter" idx="13"/>
          </p:nvPr>
        </p:nvSpPr>
        <p:spPr/>
        <p:txBody>
          <a:bodyPr/>
          <a:lstStyle/>
          <a:p>
            <a:r>
              <a:rPr lang="en-US" dirty="0" smtClean="0"/>
              <a:t>A Closure may be used as an implementation of a Java interface method</a:t>
            </a:r>
          </a:p>
          <a:p>
            <a:r>
              <a:rPr lang="en-US" dirty="0" smtClean="0"/>
              <a:t>A Map of closures may be used as implementations of different methods in an Interface</a:t>
            </a:r>
          </a:p>
          <a:p>
            <a:pPr marL="0" indent="0">
              <a:buNone/>
            </a:pPr>
            <a:r>
              <a:rPr lang="en-US" sz="1600" dirty="0">
                <a:solidFill>
                  <a:srgbClr val="000000"/>
                </a:solidFill>
                <a:latin typeface="Monaco"/>
                <a:ea typeface="Monaco"/>
                <a:cs typeface="Monaco"/>
              </a:rPr>
              <a:t>	</a:t>
            </a:r>
            <a:r>
              <a:rPr lang="en-US" sz="1600" dirty="0" err="1" smtClean="0">
                <a:solidFill>
                  <a:srgbClr val="A9438B"/>
                </a:solidFill>
                <a:latin typeface="Monaco"/>
                <a:ea typeface="Monaco"/>
                <a:cs typeface="Monaco"/>
              </a:rPr>
              <a:t>def</a:t>
            </a:r>
            <a:r>
              <a:rPr lang="en-US" sz="1600" dirty="0" smtClean="0">
                <a:solidFill>
                  <a:srgbClr val="000000"/>
                </a:solidFill>
                <a:latin typeface="Monaco"/>
                <a:ea typeface="Monaco"/>
                <a:cs typeface="Monaco"/>
              </a:rPr>
              <a:t> </a:t>
            </a:r>
            <a:r>
              <a:rPr lang="en-US" sz="1600" dirty="0" err="1">
                <a:solidFill>
                  <a:srgbClr val="000000"/>
                </a:solidFill>
                <a:latin typeface="Monaco"/>
                <a:ea typeface="Monaco"/>
                <a:cs typeface="Monaco"/>
              </a:rPr>
              <a:t>visitStub</a:t>
            </a:r>
            <a:r>
              <a:rPr lang="en-US" sz="1600" dirty="0">
                <a:solidFill>
                  <a:srgbClr val="000000"/>
                </a:solidFill>
                <a:latin typeface="Monaco"/>
                <a:ea typeface="Monaco"/>
                <a:cs typeface="Monaco"/>
              </a:rPr>
              <a:t> = </a:t>
            </a:r>
            <a:r>
              <a:rPr lang="en-US" sz="1600" dirty="0" smtClean="0">
                <a:solidFill>
                  <a:srgbClr val="000000"/>
                </a:solidFill>
                <a:latin typeface="Monaco"/>
                <a:ea typeface="Monaco"/>
                <a:cs typeface="Monaco"/>
              </a:rPr>
              <a:t>{true} </a:t>
            </a:r>
            <a:r>
              <a:rPr lang="en-US" sz="1600" dirty="0">
                <a:solidFill>
                  <a:srgbClr val="A9438B"/>
                </a:solidFill>
                <a:latin typeface="Monaco"/>
                <a:ea typeface="Monaco"/>
                <a:cs typeface="Monaco"/>
              </a:rPr>
              <a:t>as</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VisitRepository</a:t>
            </a:r>
            <a:endParaRPr lang="en-US" sz="1600" dirty="0">
              <a:solidFill>
                <a:srgbClr val="000000"/>
              </a:solidFill>
              <a:latin typeface="Monaco"/>
              <a:ea typeface="Monaco"/>
              <a:cs typeface="Monaco"/>
            </a:endParaRPr>
          </a:p>
          <a:p>
            <a:pPr marL="0" indent="0">
              <a:buNone/>
            </a:pPr>
            <a:r>
              <a:rPr lang="en-US" sz="1600" dirty="0">
                <a:solidFill>
                  <a:srgbClr val="000000"/>
                </a:solidFill>
                <a:latin typeface="Monaco"/>
                <a:ea typeface="Monaco"/>
                <a:cs typeface="Monaco"/>
              </a:rPr>
              <a:t>	</a:t>
            </a:r>
            <a:r>
              <a:rPr lang="en-US" sz="1600" dirty="0" err="1" smtClean="0">
                <a:solidFill>
                  <a:srgbClr val="A9438B"/>
                </a:solidFill>
                <a:latin typeface="Monaco"/>
                <a:ea typeface="Monaco"/>
                <a:cs typeface="Monaco"/>
              </a:rPr>
              <a:t>def</a:t>
            </a:r>
            <a:r>
              <a:rPr lang="en-US" sz="1600" dirty="0" smtClean="0">
                <a:solidFill>
                  <a:srgbClr val="000000"/>
                </a:solidFill>
                <a:latin typeface="Monaco"/>
                <a:ea typeface="Monaco"/>
                <a:cs typeface="Monaco"/>
              </a:rPr>
              <a:t> </a:t>
            </a:r>
            <a:r>
              <a:rPr lang="en-US" sz="1600" dirty="0" err="1">
                <a:solidFill>
                  <a:srgbClr val="000000"/>
                </a:solidFill>
                <a:latin typeface="Monaco"/>
                <a:ea typeface="Monaco"/>
                <a:cs typeface="Monaco"/>
              </a:rPr>
              <a:t>confirmedVisit</a:t>
            </a:r>
            <a:endParaRPr lang="en-US" sz="1600" dirty="0">
              <a:solidFill>
                <a:srgbClr val="000000"/>
              </a:solidFill>
              <a:latin typeface="Monaco"/>
              <a:ea typeface="Monaco"/>
              <a:cs typeface="Monaco"/>
            </a:endParaRPr>
          </a:p>
          <a:p>
            <a:pPr marL="0" indent="0">
              <a:buNone/>
            </a:pPr>
            <a:r>
              <a:rPr lang="en-US" sz="1600" dirty="0">
                <a:solidFill>
                  <a:srgbClr val="000000"/>
                </a:solidFill>
                <a:latin typeface="Monaco"/>
                <a:ea typeface="Monaco"/>
                <a:cs typeface="Monaco"/>
              </a:rPr>
              <a:t>	</a:t>
            </a:r>
            <a:r>
              <a:rPr lang="en-US" sz="1600" dirty="0" err="1" smtClean="0">
                <a:solidFill>
                  <a:srgbClr val="A9438B"/>
                </a:solidFill>
                <a:latin typeface="Monaco"/>
                <a:ea typeface="Monaco"/>
                <a:cs typeface="Monaco"/>
              </a:rPr>
              <a:t>def</a:t>
            </a:r>
            <a:r>
              <a:rPr lang="en-US" sz="1600" dirty="0" smtClean="0">
                <a:solidFill>
                  <a:srgbClr val="000000"/>
                </a:solidFill>
                <a:latin typeface="Monaco"/>
                <a:ea typeface="Monaco"/>
                <a:cs typeface="Monaco"/>
              </a:rPr>
              <a:t> </a:t>
            </a:r>
            <a:r>
              <a:rPr lang="en-US" sz="1600" dirty="0" err="1">
                <a:solidFill>
                  <a:srgbClr val="000000"/>
                </a:solidFill>
                <a:latin typeface="Monaco"/>
                <a:ea typeface="Monaco"/>
                <a:cs typeface="Monaco"/>
              </a:rPr>
              <a:t>confirmationMock</a:t>
            </a: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	[</a:t>
            </a:r>
            <a:r>
              <a:rPr lang="en-US" sz="1600" dirty="0" err="1" smtClean="0">
                <a:solidFill>
                  <a:srgbClr val="000000"/>
                </a:solidFill>
                <a:latin typeface="Monaco"/>
                <a:ea typeface="Monaco"/>
                <a:cs typeface="Monaco"/>
              </a:rPr>
              <a:t>sendConfirmationMessage</a:t>
            </a:r>
            <a:r>
              <a:rPr lang="en-US" sz="1600" dirty="0" smtClean="0">
                <a:solidFill>
                  <a:srgbClr val="000000"/>
                </a:solidFill>
                <a:latin typeface="Monaco"/>
                <a:ea typeface="Monaco"/>
                <a:cs typeface="Monaco"/>
              </a:rPr>
              <a:t>: { v </a:t>
            </a:r>
            <a:r>
              <a:rPr lang="en-US" sz="1600" dirty="0">
                <a:solidFill>
                  <a:srgbClr val="000000"/>
                </a:solidFill>
                <a:latin typeface="Monaco"/>
                <a:ea typeface="Monaco"/>
                <a:cs typeface="Monaco"/>
              </a:rPr>
              <a:t>-</a:t>
            </a:r>
            <a:r>
              <a:rPr lang="en-US" sz="1600" dirty="0" smtClean="0">
                <a:solidFill>
                  <a:srgbClr val="000000"/>
                </a:solidFill>
                <a:latin typeface="Monaco"/>
                <a:ea typeface="Monaco"/>
                <a:cs typeface="Monaco"/>
              </a:rPr>
              <a:t>&gt; </a:t>
            </a:r>
            <a:r>
              <a:rPr lang="en-US" sz="1600" dirty="0" err="1" smtClean="0">
                <a:solidFill>
                  <a:srgbClr val="000000"/>
                </a:solidFill>
                <a:latin typeface="Monaco"/>
                <a:ea typeface="Monaco"/>
                <a:cs typeface="Monaco"/>
              </a:rPr>
              <a:t>confirmedVisit</a:t>
            </a:r>
            <a:r>
              <a:rPr lang="en-US" sz="1600" dirty="0" smtClean="0">
                <a:solidFill>
                  <a:srgbClr val="000000"/>
                </a:solidFill>
                <a:latin typeface="Monaco"/>
                <a:ea typeface="Monaco"/>
                <a:cs typeface="Monaco"/>
              </a:rPr>
              <a:t> </a:t>
            </a: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v }]</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	</a:t>
            </a:r>
            <a:r>
              <a:rPr lang="en-US" sz="1600" dirty="0" smtClean="0">
                <a:solidFill>
                  <a:srgbClr val="A9438B"/>
                </a:solidFill>
                <a:latin typeface="Monaco"/>
                <a:ea typeface="Monaco"/>
                <a:cs typeface="Monaco"/>
              </a:rPr>
              <a:t>as</a:t>
            </a:r>
            <a:r>
              <a:rPr lang="en-US" sz="1600" dirty="0" smtClean="0">
                <a:solidFill>
                  <a:srgbClr val="000000"/>
                </a:solidFill>
                <a:latin typeface="Monaco"/>
                <a:ea typeface="Monaco"/>
                <a:cs typeface="Monaco"/>
              </a:rPr>
              <a:t> </a:t>
            </a:r>
            <a:r>
              <a:rPr lang="en-US" sz="1600" dirty="0" err="1">
                <a:solidFill>
                  <a:srgbClr val="000000"/>
                </a:solidFill>
                <a:latin typeface="Monaco"/>
                <a:ea typeface="Monaco"/>
                <a:cs typeface="Monaco"/>
              </a:rPr>
              <a:t>ConfirmationService</a:t>
            </a:r>
            <a:endParaRPr lang="en-US" sz="1600" dirty="0">
              <a:solidFill>
                <a:srgbClr val="000000"/>
              </a:solidFill>
              <a:latin typeface="Monaco"/>
              <a:ea typeface="Monaco"/>
              <a:cs typeface="Monaco"/>
            </a:endParaRP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a:t>
            </a:r>
            <a:endParaRPr lang="en-US" sz="1600" dirty="0">
              <a:solidFill>
                <a:srgbClr val="000000"/>
              </a:solidFill>
              <a:latin typeface="Monaco"/>
              <a:ea typeface="Monaco"/>
              <a:cs typeface="Monaco"/>
            </a:endParaRPr>
          </a:p>
          <a:p>
            <a:pPr marL="0" indent="0">
              <a:buNone/>
            </a:pPr>
            <a:r>
              <a:rPr lang="en-US" sz="1600" dirty="0">
                <a:solidFill>
                  <a:srgbClr val="000000"/>
                </a:solidFill>
                <a:latin typeface="Monaco"/>
                <a:ea typeface="Monaco"/>
                <a:cs typeface="Monaco"/>
              </a:rPr>
              <a:t>	</a:t>
            </a:r>
            <a:r>
              <a:rPr lang="en-US" sz="1600" dirty="0" smtClean="0">
                <a:solidFill>
                  <a:srgbClr val="A9438B"/>
                </a:solidFill>
                <a:latin typeface="Monaco"/>
                <a:ea typeface="Monaco"/>
                <a:cs typeface="Monaco"/>
              </a:rPr>
              <a:t>assert</a:t>
            </a:r>
            <a:r>
              <a:rPr lang="en-US" sz="1600" dirty="0" smtClean="0">
                <a:solidFill>
                  <a:srgbClr val="000000"/>
                </a:solidFill>
                <a:latin typeface="Monaco"/>
                <a:ea typeface="Monaco"/>
                <a:cs typeface="Monaco"/>
              </a:rPr>
              <a:t> </a:t>
            </a:r>
            <a:r>
              <a:rPr lang="en-US" sz="1600" dirty="0" err="1">
                <a:solidFill>
                  <a:srgbClr val="000000"/>
                </a:solidFill>
                <a:latin typeface="Monaco"/>
                <a:ea typeface="Monaco"/>
                <a:cs typeface="Monaco"/>
              </a:rPr>
              <a:t>confirmedVisit</a:t>
            </a:r>
            <a:r>
              <a:rPr lang="en-US" sz="1600" dirty="0">
                <a:solidFill>
                  <a:srgbClr val="000000"/>
                </a:solidFill>
                <a:latin typeface="Monaco"/>
                <a:ea typeface="Monaco"/>
                <a:cs typeface="Monaco"/>
              </a:rPr>
              <a:t> == </a:t>
            </a:r>
            <a:r>
              <a:rPr lang="en-US" sz="1600" dirty="0">
                <a:solidFill>
                  <a:srgbClr val="0226CC"/>
                </a:solidFill>
                <a:latin typeface="Monaco"/>
                <a:ea typeface="Monaco"/>
                <a:cs typeface="Monaco"/>
              </a:rPr>
              <a:t>visit</a:t>
            </a:r>
            <a:endParaRPr lang="en-US" sz="1600" dirty="0"/>
          </a:p>
        </p:txBody>
      </p:sp>
    </p:spTree>
    <p:extLst>
      <p:ext uri="{BB962C8B-B14F-4D97-AF65-F5344CB8AC3E}">
        <p14:creationId xmlns:p14="http://schemas.microsoft.com/office/powerpoint/2010/main" val="42250774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ctrTitle"/>
          </p:nvPr>
        </p:nvSpPr>
        <p:spPr>
          <a:ln/>
        </p:spPr>
        <p:txBody>
          <a:bodyPr rIns="116994"/>
          <a:lstStyle/>
          <a:p>
            <a:pPr marL="40182"/>
            <a:r>
              <a:rPr lang="en-US" dirty="0"/>
              <a:t>Exercise </a:t>
            </a:r>
            <a:r>
              <a:rPr lang="en-US" dirty="0" smtClean="0"/>
              <a:t>5 </a:t>
            </a:r>
            <a:r>
              <a:rPr lang="en-US" dirty="0"/>
              <a:t>– </a:t>
            </a:r>
            <a:r>
              <a:rPr lang="en-US" dirty="0" smtClean="0"/>
              <a:t>Groovy Interactions</a:t>
            </a:r>
            <a:endParaRPr lang="en-US" dirty="0"/>
          </a:p>
        </p:txBody>
      </p:sp>
      <p:sp>
        <p:nvSpPr>
          <p:cNvPr id="26628" name="Rectangle 4"/>
          <p:cNvSpPr>
            <a:spLocks noGrp="1" noChangeArrowheads="1"/>
          </p:cNvSpPr>
          <p:nvPr>
            <p:ph type="body" sz="quarter" idx="13"/>
          </p:nvPr>
        </p:nvSpPr>
        <p:spPr>
          <a:ln/>
        </p:spPr>
        <p:txBody>
          <a:bodyPr rIns="116994"/>
          <a:lstStyle/>
          <a:p>
            <a:r>
              <a:rPr lang="en-US" dirty="0" smtClean="0"/>
              <a:t>Write a unit </a:t>
            </a:r>
            <a:r>
              <a:rPr lang="en-US" dirty="0"/>
              <a:t>test </a:t>
            </a:r>
            <a:r>
              <a:rPr lang="en-US" dirty="0" smtClean="0"/>
              <a:t>for </a:t>
            </a:r>
            <a:r>
              <a:rPr lang="en-US" dirty="0" err="1"/>
              <a:t>saveVisit</a:t>
            </a:r>
            <a:r>
              <a:rPr lang="en-US" dirty="0"/>
              <a:t>(</a:t>
            </a:r>
            <a:r>
              <a:rPr lang="en-US" dirty="0" smtClean="0"/>
              <a:t>) in </a:t>
            </a:r>
            <a:r>
              <a:rPr lang="en-US" sz="2000" dirty="0" smtClean="0"/>
              <a:t>org.springframework.samples.petclinic.service.ClinicServiceImplTest:</a:t>
            </a:r>
            <a:endParaRPr lang="en-US" dirty="0" smtClean="0"/>
          </a:p>
          <a:p>
            <a:pPr lvl="1"/>
            <a:r>
              <a:rPr lang="en-US" dirty="0" smtClean="0"/>
              <a:t>Stub </a:t>
            </a:r>
            <a:r>
              <a:rPr lang="en-US" dirty="0" smtClean="0"/>
              <a:t>out the </a:t>
            </a:r>
            <a:r>
              <a:rPr lang="en-US" dirty="0" err="1" smtClean="0"/>
              <a:t>VisitRepository</a:t>
            </a:r>
            <a:endParaRPr lang="en-US" dirty="0"/>
          </a:p>
          <a:p>
            <a:pPr lvl="1"/>
            <a:r>
              <a:rPr lang="en-US" dirty="0" smtClean="0"/>
              <a:t>Mock </a:t>
            </a:r>
            <a:r>
              <a:rPr lang="en-US" dirty="0" err="1" smtClean="0"/>
              <a:t>ConfirmationService</a:t>
            </a:r>
            <a:r>
              <a:rPr lang="en-US" dirty="0" smtClean="0"/>
              <a:t>, and verify that a confirmation is sent on saving a visit</a:t>
            </a:r>
          </a:p>
        </p:txBody>
      </p:sp>
    </p:spTree>
    <p:extLst>
      <p:ext uri="{BB962C8B-B14F-4D97-AF65-F5344CB8AC3E}">
        <p14:creationId xmlns:p14="http://schemas.microsoft.com/office/powerpoint/2010/main" val="3901770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p:cNvSpPr>
            <a:spLocks noGrp="1" noChangeArrowheads="1"/>
          </p:cNvSpPr>
          <p:nvPr>
            <p:ph type="ctrTitle"/>
          </p:nvPr>
        </p:nvSpPr>
        <p:spPr/>
        <p:txBody>
          <a:bodyPr>
            <a:normAutofit fontScale="90000"/>
          </a:bodyPr>
          <a:lstStyle/>
          <a:p>
            <a:pPr>
              <a:lnSpc>
                <a:spcPct val="140000"/>
              </a:lnSpc>
            </a:pPr>
            <a:r>
              <a:rPr lang="en-GB" dirty="0"/>
              <a:t>Working with Exceptions</a:t>
            </a:r>
          </a:p>
        </p:txBody>
      </p:sp>
      <p:sp>
        <p:nvSpPr>
          <p:cNvPr id="600067" name="Rectangle 3"/>
          <p:cNvSpPr>
            <a:spLocks noGrp="1" noChangeArrowheads="1"/>
          </p:cNvSpPr>
          <p:nvPr>
            <p:ph type="body" sz="quarter" idx="13"/>
          </p:nvPr>
        </p:nvSpPr>
        <p:spPr/>
        <p:txBody>
          <a:bodyPr/>
          <a:lstStyle/>
          <a:p>
            <a:r>
              <a:rPr lang="en-GB" sz="1600"/>
              <a:t>Unexpected exceptions </a:t>
            </a:r>
            <a:r>
              <a:rPr lang="en-US" sz="1600"/>
              <a:t>thrown during execution of a test will be caught by the JUnit framework and reported as Errors.</a:t>
            </a:r>
          </a:p>
          <a:p>
            <a:r>
              <a:rPr lang="en-US" sz="1600"/>
              <a:t>A Test method must declare that it throws any checked exceptions that the Unit under Test may throw. If there are several checked exceptions that may occur, it is perfectly valid for a test method to declare throwing java.lang.Exception.</a:t>
            </a:r>
            <a:endParaRPr lang="en-GB" sz="1600"/>
          </a:p>
          <a:p>
            <a:r>
              <a:rPr lang="en-GB" sz="1600"/>
              <a:t>Expected exceptions (exceptions that the test is expecting the Unit under Test should throw in a certain situation) are expressed using the </a:t>
            </a:r>
            <a:r>
              <a:rPr lang="en-US" sz="1600" b="1">
                <a:latin typeface="Courier New" charset="0"/>
              </a:rPr>
              <a:t>@Test(expected=ExpectedException.class)</a:t>
            </a:r>
            <a:r>
              <a:rPr lang="en-US" sz="1600" b="1"/>
              <a:t> </a:t>
            </a:r>
            <a:r>
              <a:rPr lang="en-US" sz="1600"/>
              <a:t>attribute</a:t>
            </a:r>
            <a:endParaRPr lang="en-GB" sz="1600"/>
          </a:p>
          <a:p>
            <a:pPr>
              <a:lnSpc>
                <a:spcPct val="100000"/>
              </a:lnSpc>
              <a:spcAft>
                <a:spcPct val="0"/>
              </a:spcAft>
              <a:buFontTx/>
              <a:buNone/>
            </a:pPr>
            <a:r>
              <a:rPr lang="en-GB" sz="1400" b="1">
                <a:latin typeface="Courier New" charset="0"/>
              </a:rPr>
              <a:t/>
            </a:r>
            <a:br>
              <a:rPr lang="en-GB" sz="1400" b="1">
                <a:latin typeface="Courier New" charset="0"/>
              </a:rPr>
            </a:br>
            <a:r>
              <a:rPr lang="en-GB" sz="1400" b="1">
                <a:latin typeface="Courier New" charset="0"/>
              </a:rPr>
              <a:t>   @Test(expected=NastyException.class)</a:t>
            </a:r>
          </a:p>
          <a:p>
            <a:pPr>
              <a:lnSpc>
                <a:spcPct val="100000"/>
              </a:lnSpc>
              <a:spcAft>
                <a:spcPct val="0"/>
              </a:spcAft>
              <a:buFontTx/>
              <a:buNone/>
            </a:pPr>
            <a:r>
              <a:rPr lang="en-GB" sz="1400" b="1">
                <a:latin typeface="Courier New" charset="0"/>
              </a:rPr>
              <a:t>       public void doSomethingNastyTest() {</a:t>
            </a:r>
          </a:p>
          <a:p>
            <a:pPr>
              <a:lnSpc>
                <a:spcPct val="100000"/>
              </a:lnSpc>
              <a:spcAft>
                <a:spcPct val="0"/>
              </a:spcAft>
              <a:buFontTx/>
              <a:buNone/>
            </a:pPr>
            <a:r>
              <a:rPr lang="en-GB" sz="1400" b="1">
                <a:latin typeface="Courier New" charset="0"/>
              </a:rPr>
              <a:t>            SomeUnit target = new SomeUnit();</a:t>
            </a:r>
          </a:p>
          <a:p>
            <a:pPr>
              <a:lnSpc>
                <a:spcPct val="100000"/>
              </a:lnSpc>
              <a:spcAft>
                <a:spcPct val="0"/>
              </a:spcAft>
              <a:buFontTx/>
              <a:buNone/>
            </a:pPr>
            <a:r>
              <a:rPr lang="en-GB" sz="1400" b="1">
                <a:latin typeface="Courier New" charset="0"/>
              </a:rPr>
              <a:t>            target.doSomethingNasty();</a:t>
            </a:r>
          </a:p>
          <a:p>
            <a:pPr>
              <a:lnSpc>
                <a:spcPct val="100000"/>
              </a:lnSpc>
              <a:spcAft>
                <a:spcPct val="0"/>
              </a:spcAft>
              <a:buFontTx/>
              <a:buNone/>
            </a:pPr>
            <a:r>
              <a:rPr lang="en-GB" sz="1400" b="1">
                <a:latin typeface="Courier New" charset="0"/>
              </a:rPr>
              <a:t>       }</a:t>
            </a:r>
          </a:p>
        </p:txBody>
      </p:sp>
    </p:spTree>
    <p:extLst>
      <p:ext uri="{BB962C8B-B14F-4D97-AF65-F5344CB8AC3E}">
        <p14:creationId xmlns:p14="http://schemas.microsoft.com/office/powerpoint/2010/main" val="295501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ctrTitle"/>
          </p:nvPr>
        </p:nvSpPr>
        <p:spPr/>
        <p:txBody>
          <a:bodyPr>
            <a:normAutofit fontScale="90000"/>
          </a:bodyPr>
          <a:lstStyle/>
          <a:p>
            <a:pPr>
              <a:lnSpc>
                <a:spcPct val="140000"/>
              </a:lnSpc>
            </a:pPr>
            <a:r>
              <a:rPr lang="en-GB"/>
              <a:t>Working with Exceptions (Contd.)</a:t>
            </a:r>
          </a:p>
        </p:txBody>
      </p:sp>
      <p:sp>
        <p:nvSpPr>
          <p:cNvPr id="602115" name="Rectangle 3"/>
          <p:cNvSpPr>
            <a:spLocks noGrp="1" noChangeArrowheads="1"/>
          </p:cNvSpPr>
          <p:nvPr>
            <p:ph type="body" sz="quarter" idx="13"/>
          </p:nvPr>
        </p:nvSpPr>
        <p:spPr>
          <a:xfrm>
            <a:off x="685800" y="1556792"/>
            <a:ext cx="8062664" cy="4680520"/>
          </a:xfrm>
        </p:spPr>
        <p:txBody>
          <a:bodyPr/>
          <a:lstStyle/>
          <a:p>
            <a:r>
              <a:rPr lang="en-GB" dirty="0"/>
              <a:t>Or</a:t>
            </a:r>
            <a:r>
              <a:rPr lang="en-US" dirty="0"/>
              <a:t> using the </a:t>
            </a:r>
            <a:r>
              <a:rPr lang="en-GB" dirty="0"/>
              <a:t>following idiom:</a:t>
            </a:r>
          </a:p>
          <a:p>
            <a:pPr>
              <a:lnSpc>
                <a:spcPct val="100000"/>
              </a:lnSpc>
              <a:spcAft>
                <a:spcPct val="0"/>
              </a:spcAft>
              <a:buFontTx/>
              <a:buNone/>
            </a:pPr>
            <a:endParaRPr lang="en-GB" dirty="0"/>
          </a:p>
          <a:p>
            <a:pPr marL="0" indent="0">
              <a:buNone/>
            </a:pPr>
            <a:r>
              <a:rPr lang="en-GB" sz="1600" b="1" dirty="0" smtClean="0">
                <a:latin typeface="Courier New" charset="0"/>
                <a:ea typeface="Times New Roman" charset="0"/>
                <a:cs typeface="Courier New" charset="0"/>
              </a:rPr>
              <a:t>  </a:t>
            </a:r>
            <a:r>
              <a:rPr lang="en-US" sz="1600" dirty="0" err="1">
                <a:solidFill>
                  <a:srgbClr val="000000"/>
                </a:solidFill>
                <a:latin typeface="Monaco"/>
                <a:ea typeface="Monaco"/>
                <a:cs typeface="Monaco"/>
              </a:rPr>
              <a:t>SomeUnit</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unitUnderTest</a:t>
            </a:r>
            <a:r>
              <a:rPr lang="en-US" sz="1600" dirty="0">
                <a:solidFill>
                  <a:srgbClr val="000000"/>
                </a:solidFill>
                <a:latin typeface="Monaco"/>
                <a:ea typeface="Monaco"/>
                <a:cs typeface="Monaco"/>
              </a:rPr>
              <a:t> = </a:t>
            </a:r>
            <a:r>
              <a:rPr lang="en-US" sz="1600" dirty="0">
                <a:solidFill>
                  <a:srgbClr val="931968"/>
                </a:solidFill>
                <a:latin typeface="Monaco"/>
                <a:ea typeface="Monaco"/>
                <a:cs typeface="Monaco"/>
              </a:rPr>
              <a:t>new</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SomeUnit</a:t>
            </a:r>
            <a:r>
              <a:rPr lang="en-US" sz="1600" dirty="0">
                <a:solidFill>
                  <a:srgbClr val="000000"/>
                </a:solidFill>
                <a:latin typeface="Monaco"/>
                <a:ea typeface="Monaco"/>
                <a:cs typeface="Monaco"/>
              </a:rPr>
              <a:t>()</a:t>
            </a:r>
            <a:r>
              <a:rPr lang="en-US" sz="1600" dirty="0" smtClean="0">
                <a:solidFill>
                  <a:srgbClr val="000000"/>
                </a:solidFill>
                <a:latin typeface="Monaco"/>
                <a:ea typeface="Monaco"/>
                <a:cs typeface="Monaco"/>
              </a:rPr>
              <a:t>;</a:t>
            </a:r>
          </a:p>
          <a:p>
            <a:pPr marL="0" indent="0">
              <a:buNone/>
            </a:pPr>
            <a:endParaRPr lang="en-US" sz="1600" dirty="0">
              <a:solidFill>
                <a:srgbClr val="000000"/>
              </a:solidFill>
              <a:latin typeface="Monaco"/>
              <a:ea typeface="Monaco"/>
              <a:cs typeface="Monaco"/>
            </a:endParaRPr>
          </a:p>
          <a:p>
            <a:pPr marL="0" indent="0">
              <a:buNone/>
            </a:pPr>
            <a:r>
              <a:rPr lang="en-US" sz="1600" dirty="0">
                <a:solidFill>
                  <a:srgbClr val="000000"/>
                </a:solidFill>
                <a:latin typeface="Monaco"/>
                <a:ea typeface="Monaco"/>
                <a:cs typeface="Monaco"/>
              </a:rPr>
              <a:t>  </a:t>
            </a:r>
            <a:r>
              <a:rPr lang="en-US" sz="1600" dirty="0" smtClean="0">
                <a:solidFill>
                  <a:srgbClr val="931968"/>
                </a:solidFill>
                <a:latin typeface="Monaco"/>
                <a:ea typeface="Monaco"/>
                <a:cs typeface="Monaco"/>
              </a:rPr>
              <a:t>try</a:t>
            </a:r>
            <a:r>
              <a:rPr lang="en-US" sz="1600" dirty="0" smtClean="0">
                <a:solidFill>
                  <a:srgbClr val="000000"/>
                </a:solidFill>
                <a:latin typeface="Monaco"/>
                <a:ea typeface="Monaco"/>
                <a:cs typeface="Monaco"/>
              </a:rPr>
              <a:t> </a:t>
            </a:r>
            <a:r>
              <a:rPr lang="en-US" sz="1600" dirty="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unitUnderTest.doSomethingNasty</a:t>
            </a:r>
            <a:r>
              <a:rPr lang="en-US" sz="1600" dirty="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fail(</a:t>
            </a:r>
            <a:r>
              <a:rPr lang="en-US" sz="1600" dirty="0">
                <a:solidFill>
                  <a:srgbClr val="3933FF"/>
                </a:solidFill>
                <a:latin typeface="Monaco"/>
                <a:ea typeface="Monaco"/>
                <a:cs typeface="Monaco"/>
              </a:rPr>
              <a:t>"</a:t>
            </a:r>
            <a:r>
              <a:rPr lang="en-US" sz="1600" dirty="0" err="1">
                <a:solidFill>
                  <a:srgbClr val="3933FF"/>
                </a:solidFill>
                <a:latin typeface="Monaco"/>
                <a:ea typeface="Monaco"/>
                <a:cs typeface="Monaco"/>
              </a:rPr>
              <a:t>NastyException</a:t>
            </a:r>
            <a:r>
              <a:rPr lang="en-US" sz="1600" dirty="0">
                <a:solidFill>
                  <a:srgbClr val="3933FF"/>
                </a:solidFill>
                <a:latin typeface="Monaco"/>
                <a:ea typeface="Monaco"/>
                <a:cs typeface="Monaco"/>
              </a:rPr>
              <a:t> expected"</a:t>
            </a:r>
            <a:r>
              <a:rPr lang="en-US" sz="1600" dirty="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 </a:t>
            </a:r>
            <a:r>
              <a:rPr lang="en-US" sz="1600" dirty="0">
                <a:solidFill>
                  <a:srgbClr val="931968"/>
                </a:solidFill>
                <a:latin typeface="Monaco"/>
                <a:ea typeface="Monaco"/>
                <a:cs typeface="Monaco"/>
              </a:rPr>
              <a:t>catch</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NastyException</a:t>
            </a:r>
            <a:r>
              <a:rPr lang="en-US" sz="1600" dirty="0">
                <a:solidFill>
                  <a:srgbClr val="000000"/>
                </a:solidFill>
                <a:latin typeface="Monaco"/>
                <a:ea typeface="Monaco"/>
                <a:cs typeface="Monaco"/>
              </a:rPr>
              <a:t> expected) {</a:t>
            </a:r>
          </a:p>
          <a:p>
            <a:pPr marL="0" indent="0">
              <a:buNone/>
            </a:pPr>
            <a:r>
              <a:rPr lang="en-US" sz="1600" dirty="0">
                <a:solidFill>
                  <a:srgbClr val="000000"/>
                </a:solidFill>
                <a:latin typeface="Monaco"/>
                <a:ea typeface="Monaco"/>
                <a:cs typeface="Monaco"/>
              </a:rPr>
              <a:t>      </a:t>
            </a:r>
            <a:r>
              <a:rPr lang="en-US" sz="1600" dirty="0">
                <a:solidFill>
                  <a:srgbClr val="4D9072"/>
                </a:solidFill>
                <a:latin typeface="Monaco"/>
                <a:ea typeface="Monaco"/>
                <a:cs typeface="Monaco"/>
              </a:rPr>
              <a:t>// Expected</a:t>
            </a:r>
            <a:endParaRPr lang="en-US" sz="1600" dirty="0">
              <a:solidFill>
                <a:srgbClr val="000000"/>
              </a:solidFill>
              <a:latin typeface="Monaco"/>
              <a:ea typeface="Monaco"/>
              <a:cs typeface="Monaco"/>
            </a:endParaRP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a:t>
            </a:r>
          </a:p>
          <a:p>
            <a:pPr marL="0" indent="0">
              <a:buNone/>
            </a:pPr>
            <a:endParaRPr lang="en-US" sz="1600" dirty="0">
              <a:solidFill>
                <a:srgbClr val="000000"/>
              </a:solidFill>
              <a:latin typeface="Monaco"/>
              <a:ea typeface="Monaco"/>
              <a:cs typeface="Monaco"/>
            </a:endParaRPr>
          </a:p>
          <a:p>
            <a:pPr marL="0" indent="0">
              <a:buNone/>
            </a:pP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assertTrue</a:t>
            </a:r>
            <a:r>
              <a:rPr lang="en-US" sz="1600" dirty="0">
                <a:solidFill>
                  <a:srgbClr val="000000"/>
                </a:solidFill>
                <a:latin typeface="Monaco"/>
                <a:ea typeface="Monaco"/>
                <a:cs typeface="Monaco"/>
              </a:rPr>
              <a:t>(</a:t>
            </a:r>
            <a:r>
              <a:rPr lang="en-US" sz="1600" dirty="0">
                <a:solidFill>
                  <a:srgbClr val="3933FF"/>
                </a:solidFill>
                <a:latin typeface="Monaco"/>
                <a:ea typeface="Monaco"/>
                <a:cs typeface="Monaco"/>
              </a:rPr>
              <a:t>"Invariant violated"</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unitUnderTest.isValid</a:t>
            </a:r>
            <a:r>
              <a:rPr lang="en-US" sz="1600" dirty="0">
                <a:solidFill>
                  <a:srgbClr val="000000"/>
                </a:solidFill>
                <a:latin typeface="Monaco"/>
                <a:ea typeface="Monaco"/>
                <a:cs typeface="Monaco"/>
              </a:rPr>
              <a:t>());</a:t>
            </a:r>
            <a:endParaRPr lang="en-GB" sz="1600" b="1" dirty="0">
              <a:latin typeface="Courier New" charset="0"/>
            </a:endParaRPr>
          </a:p>
        </p:txBody>
      </p:sp>
    </p:spTree>
    <p:extLst>
      <p:ext uri="{BB962C8B-B14F-4D97-AF65-F5344CB8AC3E}">
        <p14:creationId xmlns:p14="http://schemas.microsoft.com/office/powerpoint/2010/main" val="1839725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ctrTitle"/>
          </p:nvPr>
        </p:nvSpPr>
        <p:spPr/>
        <p:txBody>
          <a:bodyPr>
            <a:normAutofit fontScale="90000"/>
          </a:bodyPr>
          <a:lstStyle/>
          <a:p>
            <a:pPr>
              <a:lnSpc>
                <a:spcPct val="140000"/>
              </a:lnSpc>
            </a:pPr>
            <a:r>
              <a:rPr lang="en-GB" dirty="0" smtClean="0"/>
              <a:t>In Groovy, we can do better:</a:t>
            </a:r>
            <a:endParaRPr lang="en-GB" dirty="0"/>
          </a:p>
        </p:txBody>
      </p:sp>
      <p:sp>
        <p:nvSpPr>
          <p:cNvPr id="602115" name="Rectangle 3"/>
          <p:cNvSpPr>
            <a:spLocks noGrp="1" noChangeArrowheads="1"/>
          </p:cNvSpPr>
          <p:nvPr>
            <p:ph type="body" sz="quarter" idx="13"/>
          </p:nvPr>
        </p:nvSpPr>
        <p:spPr/>
        <p:txBody>
          <a:bodyPr/>
          <a:lstStyle/>
          <a:p>
            <a:pPr marL="0" indent="0">
              <a:buNone/>
            </a:pPr>
            <a:r>
              <a:rPr lang="en-US" sz="1800" dirty="0" err="1">
                <a:solidFill>
                  <a:srgbClr val="000000"/>
                </a:solidFill>
                <a:latin typeface="Monaco"/>
                <a:ea typeface="Monaco"/>
                <a:cs typeface="Monaco"/>
              </a:rPr>
              <a:t>SomeUnit</a:t>
            </a:r>
            <a:r>
              <a:rPr lang="en-US" sz="1800" dirty="0">
                <a:solidFill>
                  <a:srgbClr val="000000"/>
                </a:solidFill>
                <a:latin typeface="Monaco"/>
                <a:ea typeface="Monaco"/>
                <a:cs typeface="Monaco"/>
              </a:rPr>
              <a:t> </a:t>
            </a:r>
            <a:r>
              <a:rPr lang="en-US" sz="1800" dirty="0" err="1">
                <a:solidFill>
                  <a:srgbClr val="000000"/>
                </a:solidFill>
                <a:latin typeface="Monaco"/>
                <a:ea typeface="Monaco"/>
                <a:cs typeface="Monaco"/>
              </a:rPr>
              <a:t>unitUnderTest</a:t>
            </a:r>
            <a:r>
              <a:rPr lang="en-US" sz="1800" dirty="0">
                <a:solidFill>
                  <a:srgbClr val="000000"/>
                </a:solidFill>
                <a:latin typeface="Monaco"/>
                <a:ea typeface="Monaco"/>
                <a:cs typeface="Monaco"/>
              </a:rPr>
              <a:t>= </a:t>
            </a:r>
            <a:r>
              <a:rPr lang="en-US" sz="1800" dirty="0">
                <a:solidFill>
                  <a:srgbClr val="A9438B"/>
                </a:solidFill>
                <a:latin typeface="Monaco"/>
                <a:ea typeface="Monaco"/>
                <a:cs typeface="Monaco"/>
              </a:rPr>
              <a:t>new</a:t>
            </a:r>
            <a:r>
              <a:rPr lang="en-US" sz="1800" dirty="0">
                <a:solidFill>
                  <a:srgbClr val="000000"/>
                </a:solidFill>
                <a:latin typeface="Monaco"/>
                <a:ea typeface="Monaco"/>
                <a:cs typeface="Monaco"/>
              </a:rPr>
              <a:t> </a:t>
            </a:r>
            <a:r>
              <a:rPr lang="en-US" sz="1800" dirty="0" err="1">
                <a:solidFill>
                  <a:srgbClr val="000000"/>
                </a:solidFill>
                <a:latin typeface="Monaco"/>
                <a:ea typeface="Monaco"/>
                <a:cs typeface="Monaco"/>
              </a:rPr>
              <a:t>SomeUnit</a:t>
            </a:r>
            <a:r>
              <a:rPr lang="en-US" sz="1800" dirty="0">
                <a:solidFill>
                  <a:srgbClr val="000000"/>
                </a:solidFill>
                <a:latin typeface="Monaco"/>
                <a:ea typeface="Monaco"/>
                <a:cs typeface="Monaco"/>
              </a:rPr>
              <a:t>()</a:t>
            </a:r>
          </a:p>
          <a:p>
            <a:pPr marL="0" indent="0">
              <a:buNone/>
            </a:pPr>
            <a:endParaRPr lang="en-US" sz="1800" dirty="0" smtClean="0">
              <a:solidFill>
                <a:srgbClr val="000000"/>
              </a:solidFill>
              <a:latin typeface="Monaco"/>
              <a:ea typeface="Monaco"/>
              <a:cs typeface="Monaco"/>
            </a:endParaRPr>
          </a:p>
          <a:p>
            <a:pPr marL="0" indent="0">
              <a:buNone/>
            </a:pPr>
            <a:r>
              <a:rPr lang="en-US" sz="1800" dirty="0" err="1" smtClean="0">
                <a:solidFill>
                  <a:srgbClr val="000000"/>
                </a:solidFill>
                <a:latin typeface="Monaco"/>
                <a:ea typeface="Monaco"/>
                <a:cs typeface="Monaco"/>
              </a:rPr>
              <a:t>shouldFail</a:t>
            </a:r>
            <a:r>
              <a:rPr lang="en-US" sz="1800" dirty="0">
                <a:solidFill>
                  <a:srgbClr val="000000"/>
                </a:solidFill>
                <a:latin typeface="Monaco"/>
                <a:ea typeface="Monaco"/>
                <a:cs typeface="Monaco"/>
              </a:rPr>
              <a:t>(</a:t>
            </a:r>
            <a:r>
              <a:rPr lang="en-US" sz="1800" dirty="0" err="1">
                <a:solidFill>
                  <a:srgbClr val="000000"/>
                </a:solidFill>
                <a:latin typeface="Monaco"/>
                <a:ea typeface="Monaco"/>
                <a:cs typeface="Monaco"/>
              </a:rPr>
              <a:t>NastyException</a:t>
            </a:r>
            <a:r>
              <a:rPr lang="en-US" sz="1800" dirty="0">
                <a:solidFill>
                  <a:srgbClr val="000000"/>
                </a:solidFill>
                <a:latin typeface="Monaco"/>
                <a:ea typeface="Monaco"/>
                <a:cs typeface="Monaco"/>
              </a:rPr>
              <a:t>) {</a:t>
            </a:r>
          </a:p>
          <a:p>
            <a:pPr marL="0" indent="0">
              <a:buNone/>
            </a:pPr>
            <a:r>
              <a:rPr lang="en-US" sz="1800" dirty="0">
                <a:solidFill>
                  <a:srgbClr val="000000"/>
                </a:solidFill>
                <a:latin typeface="Monaco"/>
                <a:ea typeface="Monaco"/>
                <a:cs typeface="Monaco"/>
              </a:rPr>
              <a:t>	</a:t>
            </a:r>
            <a:r>
              <a:rPr lang="en-US" sz="1800" dirty="0" err="1">
                <a:solidFill>
                  <a:srgbClr val="000000"/>
                </a:solidFill>
                <a:latin typeface="Monaco"/>
                <a:ea typeface="Monaco"/>
                <a:cs typeface="Monaco"/>
              </a:rPr>
              <a:t>unitUnderTest.doSomethingNasty</a:t>
            </a:r>
            <a:r>
              <a:rPr lang="en-US" sz="1800" dirty="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a:t>
            </a:r>
          </a:p>
          <a:p>
            <a:pPr marL="0" indent="0">
              <a:buNone/>
            </a:pPr>
            <a:endParaRPr lang="en-US" sz="1800" dirty="0" smtClean="0">
              <a:solidFill>
                <a:srgbClr val="A9438B"/>
              </a:solidFill>
              <a:latin typeface="Monaco"/>
              <a:ea typeface="Monaco"/>
              <a:cs typeface="Monaco"/>
            </a:endParaRPr>
          </a:p>
          <a:p>
            <a:pPr marL="0" indent="0">
              <a:buNone/>
            </a:pPr>
            <a:r>
              <a:rPr lang="en-US" sz="1800" dirty="0" smtClean="0">
                <a:solidFill>
                  <a:srgbClr val="A9438B"/>
                </a:solidFill>
                <a:latin typeface="Monaco"/>
                <a:ea typeface="Monaco"/>
                <a:cs typeface="Monaco"/>
              </a:rPr>
              <a:t>assert</a:t>
            </a:r>
            <a:r>
              <a:rPr lang="en-US" sz="1800" dirty="0" smtClean="0">
                <a:solidFill>
                  <a:srgbClr val="000000"/>
                </a:solidFill>
                <a:latin typeface="Monaco"/>
                <a:ea typeface="Monaco"/>
                <a:cs typeface="Monaco"/>
              </a:rPr>
              <a:t> </a:t>
            </a:r>
            <a:r>
              <a:rPr lang="en-US" sz="1800" dirty="0" err="1">
                <a:solidFill>
                  <a:srgbClr val="000000"/>
                </a:solidFill>
                <a:latin typeface="Monaco"/>
                <a:ea typeface="Monaco"/>
                <a:cs typeface="Monaco"/>
              </a:rPr>
              <a:t>unitUnderTest.</a:t>
            </a:r>
            <a:r>
              <a:rPr lang="en-US" sz="1800" dirty="0" err="1">
                <a:solidFill>
                  <a:srgbClr val="0226CC"/>
                </a:solidFill>
                <a:latin typeface="Monaco"/>
                <a:ea typeface="Monaco"/>
                <a:cs typeface="Monaco"/>
              </a:rPr>
              <a:t>valid</a:t>
            </a:r>
            <a:r>
              <a:rPr lang="en-US" sz="1800" dirty="0">
                <a:solidFill>
                  <a:srgbClr val="000000"/>
                </a:solidFill>
                <a:latin typeface="Monaco"/>
                <a:ea typeface="Monaco"/>
                <a:cs typeface="Monaco"/>
              </a:rPr>
              <a:t>, </a:t>
            </a:r>
            <a:r>
              <a:rPr lang="en-US" sz="1800" dirty="0">
                <a:solidFill>
                  <a:srgbClr val="FF39D6"/>
                </a:solidFill>
                <a:latin typeface="Monaco"/>
                <a:ea typeface="Monaco"/>
                <a:cs typeface="Monaco"/>
              </a:rPr>
              <a:t>"Invariant violated"</a:t>
            </a:r>
            <a:endParaRPr lang="en-GB" sz="1800" b="1" dirty="0">
              <a:latin typeface="Courier New" charset="0"/>
            </a:endParaRPr>
          </a:p>
        </p:txBody>
      </p:sp>
    </p:spTree>
    <p:extLst>
      <p:ext uri="{BB962C8B-B14F-4D97-AF65-F5344CB8AC3E}">
        <p14:creationId xmlns:p14="http://schemas.microsoft.com/office/powerpoint/2010/main" val="2129769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ctrTitle"/>
          </p:nvPr>
        </p:nvSpPr>
        <p:spPr>
          <a:ln/>
        </p:spPr>
        <p:txBody>
          <a:bodyPr rIns="116994"/>
          <a:lstStyle/>
          <a:p>
            <a:pPr marL="40182"/>
            <a:r>
              <a:rPr lang="en-US" dirty="0" smtClean="0"/>
              <a:t>Simulating exceptional situations</a:t>
            </a:r>
            <a:endParaRPr lang="en-US" i="1" dirty="0"/>
          </a:p>
        </p:txBody>
      </p:sp>
      <p:sp>
        <p:nvSpPr>
          <p:cNvPr id="17412" name="Rectangle 4"/>
          <p:cNvSpPr>
            <a:spLocks noGrp="1" noChangeArrowheads="1"/>
          </p:cNvSpPr>
          <p:nvPr>
            <p:ph type="body" sz="quarter" idx="13"/>
          </p:nvPr>
        </p:nvSpPr>
        <p:spPr>
          <a:xfrm>
            <a:off x="685800" y="1556792"/>
            <a:ext cx="8350696" cy="4680520"/>
          </a:xfrm>
          <a:ln/>
        </p:spPr>
        <p:txBody>
          <a:bodyPr rIns="116994"/>
          <a:lstStyle/>
          <a:p>
            <a:pPr marL="0" indent="0">
              <a:buNone/>
            </a:pPr>
            <a:r>
              <a:rPr lang="en-US" sz="1200" dirty="0" smtClean="0">
                <a:solidFill>
                  <a:srgbClr val="931968"/>
                </a:solidFill>
                <a:latin typeface="Monaco"/>
                <a:ea typeface="Monaco"/>
                <a:cs typeface="Monaco"/>
              </a:rPr>
              <a:t>public</a:t>
            </a:r>
            <a:r>
              <a:rPr lang="en-US" sz="1200" dirty="0" smtClean="0">
                <a:solidFill>
                  <a:srgbClr val="000000"/>
                </a:solidFill>
                <a:latin typeface="Monaco"/>
                <a:ea typeface="Monaco"/>
                <a:cs typeface="Monaco"/>
              </a:rPr>
              <a:t> </a:t>
            </a:r>
            <a:r>
              <a:rPr lang="en-US" sz="1200" dirty="0">
                <a:solidFill>
                  <a:srgbClr val="931968"/>
                </a:solidFill>
                <a:latin typeface="Monaco"/>
                <a:ea typeface="Monaco"/>
                <a:cs typeface="Monaco"/>
              </a:rPr>
              <a:t>void</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saveVisit</a:t>
            </a:r>
            <a:r>
              <a:rPr lang="en-US" sz="1200" dirty="0">
                <a:solidFill>
                  <a:srgbClr val="000000"/>
                </a:solidFill>
                <a:latin typeface="Monaco"/>
                <a:ea typeface="Monaco"/>
                <a:cs typeface="Monaco"/>
              </a:rPr>
              <a:t>(Visit visit) </a:t>
            </a:r>
            <a:r>
              <a:rPr lang="en-US" sz="1200" dirty="0">
                <a:solidFill>
                  <a:srgbClr val="931968"/>
                </a:solidFill>
                <a:latin typeface="Monaco"/>
                <a:ea typeface="Monaco"/>
                <a:cs typeface="Monaco"/>
              </a:rPr>
              <a:t>throws</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DataAccessException</a:t>
            </a:r>
            <a:r>
              <a:rPr lang="en-US" sz="1200" dirty="0">
                <a:solidFill>
                  <a:srgbClr val="000000"/>
                </a:solidFill>
                <a:latin typeface="Monaco"/>
                <a:ea typeface="Monaco"/>
                <a:cs typeface="Monaco"/>
              </a:rPr>
              <a:t> {</a:t>
            </a:r>
          </a:p>
          <a:p>
            <a:pPr marL="0" indent="0">
              <a:buNone/>
            </a:pPr>
            <a:r>
              <a:rPr lang="en-US" sz="1200" dirty="0">
                <a:solidFill>
                  <a:srgbClr val="000000"/>
                </a:solidFill>
                <a:latin typeface="Monaco"/>
                <a:ea typeface="Monaco"/>
                <a:cs typeface="Monaco"/>
              </a:rPr>
              <a:t>    </a:t>
            </a:r>
            <a:r>
              <a:rPr lang="en-US" sz="1200" dirty="0" smtClean="0">
                <a:solidFill>
                  <a:srgbClr val="000000"/>
                </a:solidFill>
                <a:latin typeface="Monaco"/>
                <a:ea typeface="Monaco"/>
                <a:cs typeface="Monaco"/>
              </a:rPr>
              <a:t>...</a:t>
            </a:r>
            <a:endParaRPr lang="en-US" sz="1200" dirty="0">
              <a:solidFill>
                <a:srgbClr val="000000"/>
              </a:solidFill>
              <a:latin typeface="Monaco"/>
              <a:ea typeface="Monaco"/>
              <a:cs typeface="Monaco"/>
            </a:endParaRPr>
          </a:p>
          <a:p>
            <a:pPr marL="0" indent="0">
              <a:buNone/>
            </a:pPr>
            <a:r>
              <a:rPr lang="en-US" sz="1200" dirty="0">
                <a:solidFill>
                  <a:srgbClr val="000000"/>
                </a:solidFill>
                <a:latin typeface="Monaco"/>
                <a:ea typeface="Monaco"/>
                <a:cs typeface="Monaco"/>
              </a:rPr>
              <a:t>    </a:t>
            </a:r>
            <a:r>
              <a:rPr lang="en-US" sz="1200" dirty="0" err="1" smtClean="0">
                <a:solidFill>
                  <a:srgbClr val="0226CC"/>
                </a:solidFill>
                <a:latin typeface="Monaco"/>
                <a:ea typeface="Monaco"/>
                <a:cs typeface="Monaco"/>
              </a:rPr>
              <a:t>visitRepository</a:t>
            </a:r>
            <a:r>
              <a:rPr lang="en-US" sz="1200" dirty="0" err="1" smtClean="0">
                <a:solidFill>
                  <a:srgbClr val="000000"/>
                </a:solidFill>
                <a:latin typeface="Monaco"/>
                <a:ea typeface="Monaco"/>
                <a:cs typeface="Monaco"/>
              </a:rPr>
              <a:t>.save</a:t>
            </a:r>
            <a:r>
              <a:rPr lang="en-US" sz="1200" dirty="0">
                <a:solidFill>
                  <a:srgbClr val="000000"/>
                </a:solidFill>
                <a:latin typeface="Monaco"/>
                <a:ea typeface="Monaco"/>
                <a:cs typeface="Monaco"/>
              </a:rPr>
              <a:t>(visit)</a:t>
            </a:r>
            <a:r>
              <a:rPr lang="en-US" sz="1200" dirty="0" smtClean="0">
                <a:solidFill>
                  <a:srgbClr val="000000"/>
                </a:solidFill>
                <a:latin typeface="Monaco"/>
                <a:ea typeface="Monaco"/>
                <a:cs typeface="Monaco"/>
              </a:rPr>
              <a:t>;</a:t>
            </a:r>
          </a:p>
          <a:p>
            <a:pPr marL="0" indent="0">
              <a:buNone/>
            </a:pPr>
            <a:r>
              <a:rPr lang="en-US" sz="1200" dirty="0" smtClean="0">
                <a:solidFill>
                  <a:srgbClr val="000000"/>
                </a:solidFill>
                <a:latin typeface="Monaco"/>
                <a:ea typeface="Monaco"/>
                <a:cs typeface="Monaco"/>
              </a:rPr>
              <a:t>    ...</a:t>
            </a:r>
            <a:endParaRPr lang="en-US" sz="1200" dirty="0">
              <a:solidFill>
                <a:srgbClr val="000000"/>
              </a:solidFill>
              <a:latin typeface="Monaco"/>
              <a:ea typeface="Monaco"/>
              <a:cs typeface="Monaco"/>
            </a:endParaRPr>
          </a:p>
          <a:p>
            <a:pPr marL="0" indent="0">
              <a:buNone/>
            </a:pPr>
            <a:r>
              <a:rPr lang="en-US" sz="1200" dirty="0" smtClean="0">
                <a:solidFill>
                  <a:srgbClr val="000000"/>
                </a:solidFill>
                <a:latin typeface="Monaco"/>
                <a:ea typeface="Monaco"/>
                <a:cs typeface="Monaco"/>
              </a:rPr>
              <a:t>}</a:t>
            </a:r>
            <a:endParaRPr lang="en-US" sz="1200" dirty="0" smtClean="0">
              <a:latin typeface="Monaco" charset="0"/>
              <a:sym typeface="Monaco" charset="0"/>
            </a:endParaRPr>
          </a:p>
          <a:p>
            <a:pPr marL="0" indent="0">
              <a:buNone/>
            </a:pPr>
            <a:endParaRPr lang="en-US" sz="1200" dirty="0" smtClean="0">
              <a:latin typeface="Monaco" charset="0"/>
              <a:sym typeface="Monaco" charset="0"/>
            </a:endParaRPr>
          </a:p>
          <a:p>
            <a:pPr marL="0" indent="0">
              <a:buNone/>
            </a:pPr>
            <a:endParaRPr lang="en-US" sz="1200" dirty="0" smtClean="0">
              <a:latin typeface="Monaco" charset="0"/>
              <a:sym typeface="Monaco" charset="0"/>
            </a:endParaRPr>
          </a:p>
          <a:p>
            <a:pPr marL="0" indent="0">
              <a:buNone/>
            </a:pPr>
            <a:r>
              <a:rPr lang="en-US" sz="1200" dirty="0" smtClean="0">
                <a:solidFill>
                  <a:srgbClr val="585858"/>
                </a:solidFill>
                <a:latin typeface="Monaco"/>
                <a:ea typeface="Monaco"/>
                <a:cs typeface="Monaco"/>
              </a:rPr>
              <a:t>@</a:t>
            </a:r>
            <a:r>
              <a:rPr lang="en-US" sz="1200" dirty="0">
                <a:solidFill>
                  <a:srgbClr val="585858"/>
                </a:solidFill>
                <a:latin typeface="Monaco"/>
                <a:ea typeface="Monaco"/>
                <a:cs typeface="Monaco"/>
              </a:rPr>
              <a:t>Test</a:t>
            </a:r>
            <a:endParaRPr lang="en-US" sz="1200" dirty="0">
              <a:solidFill>
                <a:srgbClr val="000000"/>
              </a:solidFill>
              <a:latin typeface="Monaco"/>
              <a:ea typeface="Monaco"/>
              <a:cs typeface="Monaco"/>
            </a:endParaRPr>
          </a:p>
          <a:p>
            <a:pPr marL="0" indent="0">
              <a:buNone/>
            </a:pPr>
            <a:r>
              <a:rPr lang="en-US" sz="1200" dirty="0" smtClean="0">
                <a:solidFill>
                  <a:srgbClr val="A9438B"/>
                </a:solidFill>
                <a:latin typeface="Monaco"/>
                <a:ea typeface="Monaco"/>
                <a:cs typeface="Monaco"/>
              </a:rPr>
              <a:t>public</a:t>
            </a:r>
            <a:r>
              <a:rPr lang="en-US" sz="1200" dirty="0" smtClean="0">
                <a:solidFill>
                  <a:srgbClr val="000000"/>
                </a:solidFill>
                <a:latin typeface="Monaco"/>
                <a:ea typeface="Monaco"/>
                <a:cs typeface="Monaco"/>
              </a:rPr>
              <a:t> </a:t>
            </a:r>
            <a:r>
              <a:rPr lang="en-US" sz="1200" dirty="0">
                <a:solidFill>
                  <a:srgbClr val="A9438B"/>
                </a:solidFill>
                <a:latin typeface="Monaco"/>
                <a:ea typeface="Monaco"/>
                <a:cs typeface="Monaco"/>
              </a:rPr>
              <a:t>void</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testSaveVisitThrowsDataAccessException</a:t>
            </a:r>
            <a:r>
              <a:rPr lang="en-US" sz="1200" dirty="0">
                <a:solidFill>
                  <a:srgbClr val="000000"/>
                </a:solidFill>
                <a:latin typeface="Monaco"/>
                <a:ea typeface="Monaco"/>
                <a:cs typeface="Monaco"/>
              </a:rPr>
              <a:t>() {</a:t>
            </a:r>
            <a:endParaRPr lang="en-US" sz="1200" dirty="0">
              <a:latin typeface="Monaco" charset="0"/>
              <a:sym typeface="Monaco" charset="0"/>
            </a:endParaRPr>
          </a:p>
          <a:p>
            <a:pPr marL="0" indent="0">
              <a:buNone/>
            </a:pPr>
            <a:r>
              <a:rPr lang="en-US" sz="1200" dirty="0" smtClean="0">
                <a:solidFill>
                  <a:srgbClr val="A9438B"/>
                </a:solidFill>
                <a:latin typeface="Monaco"/>
                <a:ea typeface="Monaco"/>
                <a:cs typeface="Monaco"/>
              </a:rPr>
              <a:t>    </a:t>
            </a:r>
            <a:r>
              <a:rPr lang="en-US" sz="1200" dirty="0" err="1" smtClean="0">
                <a:solidFill>
                  <a:srgbClr val="A9438B"/>
                </a:solidFill>
                <a:latin typeface="Monaco"/>
                <a:ea typeface="Monaco"/>
                <a:cs typeface="Monaco"/>
              </a:rPr>
              <a:t>def</a:t>
            </a:r>
            <a:r>
              <a:rPr lang="en-US" sz="1200" dirty="0" smtClean="0">
                <a:solidFill>
                  <a:srgbClr val="000000"/>
                </a:solidFill>
                <a:latin typeface="Monaco"/>
                <a:ea typeface="Monaco"/>
                <a:cs typeface="Monaco"/>
              </a:rPr>
              <a:t> </a:t>
            </a:r>
            <a:r>
              <a:rPr lang="en-US" sz="1200" dirty="0" err="1">
                <a:solidFill>
                  <a:srgbClr val="000000"/>
                </a:solidFill>
                <a:latin typeface="Monaco"/>
                <a:ea typeface="Monaco"/>
                <a:cs typeface="Monaco"/>
              </a:rPr>
              <a:t>visitStub</a:t>
            </a:r>
            <a:r>
              <a:rPr lang="en-US" sz="1200" dirty="0">
                <a:solidFill>
                  <a:srgbClr val="000000"/>
                </a:solidFill>
                <a:latin typeface="Monaco"/>
                <a:ea typeface="Monaco"/>
                <a:cs typeface="Monaco"/>
              </a:rPr>
              <a:t> = </a:t>
            </a:r>
            <a:r>
              <a:rPr lang="en-US" sz="1200" dirty="0" smtClean="0">
                <a:solidFill>
                  <a:srgbClr val="000000"/>
                </a:solidFill>
                <a:latin typeface="Monaco"/>
                <a:ea typeface="Monaco"/>
                <a:cs typeface="Monaco"/>
              </a:rPr>
              <a:t>{</a:t>
            </a:r>
          </a:p>
          <a:p>
            <a:pPr marL="0" indent="0">
              <a:buNone/>
            </a:pPr>
            <a:r>
              <a:rPr lang="en-US" sz="1200" dirty="0">
                <a:solidFill>
                  <a:srgbClr val="000000"/>
                </a:solidFill>
                <a:latin typeface="Monaco"/>
                <a:ea typeface="Monaco"/>
                <a:cs typeface="Monaco"/>
              </a:rPr>
              <a:t> </a:t>
            </a:r>
            <a:r>
              <a:rPr lang="en-US" sz="1200" dirty="0" smtClean="0">
                <a:solidFill>
                  <a:srgbClr val="000000"/>
                </a:solidFill>
                <a:latin typeface="Monaco"/>
                <a:ea typeface="Monaco"/>
                <a:cs typeface="Monaco"/>
              </a:rPr>
              <a:t>       </a:t>
            </a:r>
            <a:r>
              <a:rPr lang="en-US" sz="1200" dirty="0" smtClean="0">
                <a:solidFill>
                  <a:srgbClr val="A9438B"/>
                </a:solidFill>
                <a:latin typeface="Monaco"/>
                <a:ea typeface="Monaco"/>
                <a:cs typeface="Monaco"/>
              </a:rPr>
              <a:t>throw</a:t>
            </a:r>
            <a:r>
              <a:rPr lang="en-US" sz="1200" dirty="0" smtClean="0">
                <a:solidFill>
                  <a:srgbClr val="000000"/>
                </a:solidFill>
                <a:latin typeface="Monaco"/>
                <a:ea typeface="Monaco"/>
                <a:cs typeface="Monaco"/>
              </a:rPr>
              <a:t> </a:t>
            </a:r>
            <a:r>
              <a:rPr lang="en-US" sz="1200" dirty="0">
                <a:solidFill>
                  <a:srgbClr val="A9438B"/>
                </a:solidFill>
                <a:latin typeface="Monaco"/>
                <a:ea typeface="Monaco"/>
                <a:cs typeface="Monaco"/>
              </a:rPr>
              <a:t>new</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DataIntegrityViolationException</a:t>
            </a:r>
            <a:r>
              <a:rPr lang="en-US" sz="1200" dirty="0">
                <a:solidFill>
                  <a:srgbClr val="000000"/>
                </a:solidFill>
                <a:latin typeface="Monaco"/>
                <a:ea typeface="Monaco"/>
                <a:cs typeface="Monaco"/>
              </a:rPr>
              <a:t>(</a:t>
            </a:r>
            <a:r>
              <a:rPr lang="en-US" sz="1200" dirty="0">
                <a:solidFill>
                  <a:srgbClr val="FF39D6"/>
                </a:solidFill>
                <a:latin typeface="Monaco"/>
                <a:ea typeface="Monaco"/>
                <a:cs typeface="Monaco"/>
              </a:rPr>
              <a:t>"Oops"</a:t>
            </a:r>
            <a:r>
              <a:rPr lang="en-US" sz="1200" dirty="0" smtClean="0">
                <a:solidFill>
                  <a:srgbClr val="000000"/>
                </a:solidFill>
                <a:latin typeface="Monaco"/>
                <a:ea typeface="Monaco"/>
                <a:cs typeface="Monaco"/>
              </a:rPr>
              <a:t>)</a:t>
            </a:r>
          </a:p>
          <a:p>
            <a:pPr marL="0" indent="0">
              <a:buNone/>
            </a:pPr>
            <a:r>
              <a:rPr lang="en-US" sz="1200" dirty="0">
                <a:solidFill>
                  <a:srgbClr val="000000"/>
                </a:solidFill>
                <a:latin typeface="Monaco"/>
                <a:ea typeface="Monaco"/>
                <a:cs typeface="Monaco"/>
              </a:rPr>
              <a:t> </a:t>
            </a:r>
            <a:r>
              <a:rPr lang="en-US" sz="1200" dirty="0" smtClean="0">
                <a:solidFill>
                  <a:srgbClr val="000000"/>
                </a:solidFill>
                <a:latin typeface="Monaco"/>
                <a:ea typeface="Monaco"/>
                <a:cs typeface="Monaco"/>
              </a:rPr>
              <a:t>   } </a:t>
            </a:r>
            <a:r>
              <a:rPr lang="en-US" sz="1200" dirty="0">
                <a:solidFill>
                  <a:srgbClr val="A9438B"/>
                </a:solidFill>
                <a:latin typeface="Monaco"/>
                <a:ea typeface="Monaco"/>
                <a:cs typeface="Monaco"/>
              </a:rPr>
              <a:t>as</a:t>
            </a:r>
            <a:r>
              <a:rPr lang="en-US" sz="1200" dirty="0">
                <a:solidFill>
                  <a:srgbClr val="000000"/>
                </a:solidFill>
                <a:latin typeface="Monaco"/>
                <a:ea typeface="Monaco"/>
                <a:cs typeface="Monaco"/>
              </a:rPr>
              <a:t> </a:t>
            </a:r>
            <a:r>
              <a:rPr lang="en-US" sz="1200" dirty="0" err="1" smtClean="0">
                <a:solidFill>
                  <a:srgbClr val="000000"/>
                </a:solidFill>
                <a:latin typeface="Monaco"/>
                <a:ea typeface="Monaco"/>
                <a:cs typeface="Monaco"/>
              </a:rPr>
              <a:t>VisitRepository</a:t>
            </a:r>
            <a:endParaRPr lang="en-US" sz="1200" dirty="0" smtClean="0">
              <a:solidFill>
                <a:srgbClr val="000000"/>
              </a:solidFill>
              <a:latin typeface="Monaco"/>
              <a:ea typeface="Monaco"/>
              <a:cs typeface="Monaco"/>
            </a:endParaRPr>
          </a:p>
          <a:p>
            <a:pPr marL="0" indent="0">
              <a:buNone/>
            </a:pPr>
            <a:r>
              <a:rPr lang="en-US" sz="1200" dirty="0">
                <a:solidFill>
                  <a:srgbClr val="000000"/>
                </a:solidFill>
                <a:latin typeface="Monaco"/>
                <a:ea typeface="Monaco"/>
                <a:cs typeface="Monaco"/>
                <a:sym typeface="Monaco" charset="0"/>
              </a:rPr>
              <a:t> </a:t>
            </a:r>
            <a:r>
              <a:rPr lang="en-US" sz="1200" dirty="0" smtClean="0">
                <a:solidFill>
                  <a:srgbClr val="000000"/>
                </a:solidFill>
                <a:latin typeface="Monaco"/>
                <a:ea typeface="Monaco"/>
                <a:cs typeface="Monaco"/>
                <a:sym typeface="Monaco" charset="0"/>
              </a:rPr>
              <a:t>   ...</a:t>
            </a:r>
          </a:p>
          <a:p>
            <a:pPr marL="0" indent="0">
              <a:buNone/>
            </a:pPr>
            <a:r>
              <a:rPr lang="en-US" sz="1200" dirty="0">
                <a:solidFill>
                  <a:srgbClr val="000000"/>
                </a:solidFill>
                <a:latin typeface="Monaco"/>
                <a:ea typeface="Monaco"/>
                <a:cs typeface="Monaco"/>
                <a:sym typeface="Monaco" charset="0"/>
              </a:rPr>
              <a:t>}</a:t>
            </a:r>
            <a:endParaRPr lang="en-US" sz="1200" dirty="0" smtClean="0">
              <a:latin typeface="Monaco" charset="0"/>
              <a:sym typeface="Monaco" charset="0"/>
            </a:endParaRPr>
          </a:p>
        </p:txBody>
      </p:sp>
    </p:spTree>
    <p:extLst>
      <p:ext uri="{BB962C8B-B14F-4D97-AF65-F5344CB8AC3E}">
        <p14:creationId xmlns:p14="http://schemas.microsoft.com/office/powerpoint/2010/main" val="2605987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ctrTitle"/>
          </p:nvPr>
        </p:nvSpPr>
        <p:spPr/>
        <p:txBody>
          <a:bodyPr>
            <a:normAutofit fontScale="90000"/>
          </a:bodyPr>
          <a:lstStyle/>
          <a:p>
            <a:r>
              <a:rPr lang="en-US" sz="2800"/>
              <a:t>Quality Assurance precedes Quality Assessment</a:t>
            </a:r>
          </a:p>
        </p:txBody>
      </p:sp>
      <p:sp>
        <p:nvSpPr>
          <p:cNvPr id="789507" name="Rectangle 3"/>
          <p:cNvSpPr>
            <a:spLocks noGrp="1" noChangeArrowheads="1"/>
          </p:cNvSpPr>
          <p:nvPr>
            <p:ph type="body" sz="quarter" idx="13"/>
          </p:nvPr>
        </p:nvSpPr>
        <p:spPr/>
        <p:txBody>
          <a:bodyPr/>
          <a:lstStyle/>
          <a:p>
            <a:r>
              <a:rPr lang="en-US"/>
              <a:t>Testing is about Quality Assurance, not just Quality Assessment</a:t>
            </a:r>
          </a:p>
          <a:p>
            <a:r>
              <a:rPr lang="en-US"/>
              <a:t>Quality Assessment only indirectly affect quality</a:t>
            </a:r>
          </a:p>
          <a:p>
            <a:r>
              <a:rPr lang="en-US"/>
              <a:t>Testing </a:t>
            </a:r>
            <a:r>
              <a:rPr lang="en-US" i="1"/>
              <a:t>reveals information</a:t>
            </a:r>
          </a:p>
          <a:p>
            <a:r>
              <a:rPr lang="en-US"/>
              <a:t>Testing helps</a:t>
            </a:r>
            <a:r>
              <a:rPr lang="en-US" i="1"/>
              <a:t> focus project activity</a:t>
            </a:r>
          </a:p>
        </p:txBody>
      </p:sp>
      <p:pic>
        <p:nvPicPr>
          <p:cNvPr id="789508" name="Picture 4" descr="GHOSTPM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2348880"/>
            <a:ext cx="2346203" cy="38900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p:cNvPicPr>
          <p:nvPr/>
        </p:nvPicPr>
        <p:blipFill rotWithShape="1">
          <a:blip r:embed="rId4">
            <a:extLst>
              <a:ext uri="{28A0092B-C50C-407E-A947-70E740481C1C}">
                <a14:useLocalDpi xmlns:a14="http://schemas.microsoft.com/office/drawing/2010/main" val="0"/>
              </a:ext>
            </a:extLst>
          </a:blip>
          <a:srcRect t="12285" b="20727"/>
          <a:stretch/>
        </p:blipFill>
        <p:spPr bwMode="auto">
          <a:xfrm>
            <a:off x="2051720" y="3933056"/>
            <a:ext cx="3024735" cy="2473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8292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ctrTitle"/>
          </p:nvPr>
        </p:nvSpPr>
        <p:spPr>
          <a:ln/>
        </p:spPr>
        <p:txBody>
          <a:bodyPr rIns="116994"/>
          <a:lstStyle/>
          <a:p>
            <a:pPr marL="40182"/>
            <a:r>
              <a:rPr lang="en-US" dirty="0"/>
              <a:t>Exercise </a:t>
            </a:r>
            <a:r>
              <a:rPr lang="en-US" dirty="0" smtClean="0"/>
              <a:t>6 </a:t>
            </a:r>
            <a:r>
              <a:rPr lang="en-US" dirty="0"/>
              <a:t>– </a:t>
            </a:r>
            <a:r>
              <a:rPr lang="en-US" dirty="0" smtClean="0"/>
              <a:t>Simulating Exceptions</a:t>
            </a:r>
            <a:endParaRPr lang="en-US" dirty="0"/>
          </a:p>
        </p:txBody>
      </p:sp>
      <p:sp>
        <p:nvSpPr>
          <p:cNvPr id="26628" name="Rectangle 4"/>
          <p:cNvSpPr>
            <a:spLocks noGrp="1" noChangeArrowheads="1"/>
          </p:cNvSpPr>
          <p:nvPr>
            <p:ph type="body" sz="quarter" idx="13"/>
          </p:nvPr>
        </p:nvSpPr>
        <p:spPr>
          <a:ln/>
        </p:spPr>
        <p:txBody>
          <a:bodyPr rIns="116994"/>
          <a:lstStyle/>
          <a:p>
            <a:r>
              <a:rPr lang="en-US" dirty="0" smtClean="0"/>
              <a:t>Add a test method </a:t>
            </a:r>
            <a:r>
              <a:rPr lang="en-US" dirty="0" smtClean="0"/>
              <a:t>for </a:t>
            </a:r>
            <a:r>
              <a:rPr lang="en-US" dirty="0" err="1"/>
              <a:t>saveVisit</a:t>
            </a:r>
            <a:r>
              <a:rPr lang="en-US" dirty="0"/>
              <a:t>(</a:t>
            </a:r>
            <a:r>
              <a:rPr lang="en-US" dirty="0" smtClean="0"/>
              <a:t>) to </a:t>
            </a:r>
            <a:r>
              <a:rPr lang="en-US" dirty="0" smtClean="0"/>
              <a:t>verify </a:t>
            </a:r>
            <a:r>
              <a:rPr lang="en-US" dirty="0" smtClean="0"/>
              <a:t>that </a:t>
            </a:r>
            <a:r>
              <a:rPr lang="en-US" dirty="0" smtClean="0"/>
              <a:t>a </a:t>
            </a:r>
            <a:r>
              <a:rPr lang="en-US" dirty="0" err="1" smtClean="0"/>
              <a:t>DataAccessException</a:t>
            </a:r>
            <a:r>
              <a:rPr lang="en-US" dirty="0" smtClean="0"/>
              <a:t> is passed through from the underlying  </a:t>
            </a:r>
            <a:r>
              <a:rPr lang="en-US" dirty="0" err="1" smtClean="0"/>
              <a:t>VisitRepository</a:t>
            </a:r>
            <a:r>
              <a:rPr lang="en-US" dirty="0" smtClean="0"/>
              <a:t> collaborator</a:t>
            </a:r>
            <a:endParaRPr lang="en-US" dirty="0" smtClean="0"/>
          </a:p>
        </p:txBody>
      </p:sp>
    </p:spTree>
    <p:extLst>
      <p:ext uri="{BB962C8B-B14F-4D97-AF65-F5344CB8AC3E}">
        <p14:creationId xmlns:p14="http://schemas.microsoft.com/office/powerpoint/2010/main" val="796412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Injecting collaborators</a:t>
            </a:r>
            <a:endParaRPr lang="en-US" dirty="0"/>
          </a:p>
        </p:txBody>
      </p:sp>
      <p:sp>
        <p:nvSpPr>
          <p:cNvPr id="3" name="Text Placeholder 2"/>
          <p:cNvSpPr>
            <a:spLocks noGrp="1"/>
          </p:cNvSpPr>
          <p:nvPr>
            <p:ph type="body" sz="quarter" idx="13"/>
          </p:nvPr>
        </p:nvSpPr>
        <p:spPr/>
        <p:txBody>
          <a:bodyPr/>
          <a:lstStyle/>
          <a:p>
            <a:pPr marL="0" indent="0">
              <a:buNone/>
            </a:pPr>
            <a:r>
              <a:rPr lang="en-US" sz="1600" dirty="0" smtClean="0">
                <a:solidFill>
                  <a:srgbClr val="BFBFBF"/>
                </a:solidFill>
                <a:latin typeface="Monaco"/>
                <a:ea typeface="Monaco"/>
                <a:cs typeface="Monaco"/>
              </a:rPr>
              <a:t>Logger </a:t>
            </a:r>
            <a:r>
              <a:rPr lang="en-US" sz="1600" dirty="0" err="1">
                <a:solidFill>
                  <a:srgbClr val="BFBFBF"/>
                </a:solidFill>
                <a:latin typeface="Monaco"/>
                <a:ea typeface="Monaco"/>
                <a:cs typeface="Monaco"/>
              </a:rPr>
              <a:t>loggerMock</a:t>
            </a:r>
            <a:r>
              <a:rPr lang="en-US" sz="1600" dirty="0">
                <a:solidFill>
                  <a:srgbClr val="BFBFBF"/>
                </a:solidFill>
                <a:latin typeface="Monaco"/>
                <a:ea typeface="Monaco"/>
                <a:cs typeface="Monaco"/>
              </a:rPr>
              <a:t> = </a:t>
            </a:r>
            <a:r>
              <a:rPr lang="en-US" sz="1600" i="1" dirty="0" smtClean="0">
                <a:solidFill>
                  <a:srgbClr val="BFBFBF"/>
                </a:solidFill>
                <a:latin typeface="Monaco"/>
                <a:ea typeface="Monaco"/>
                <a:cs typeface="Monaco"/>
              </a:rPr>
              <a:t>mock</a:t>
            </a:r>
            <a:r>
              <a:rPr lang="en-US" sz="1600" dirty="0">
                <a:solidFill>
                  <a:srgbClr val="BFBFBF"/>
                </a:solidFill>
                <a:latin typeface="Monaco"/>
                <a:ea typeface="Monaco"/>
                <a:cs typeface="Monaco"/>
              </a:rPr>
              <a:t>(</a:t>
            </a:r>
            <a:r>
              <a:rPr lang="en-US" sz="1600" dirty="0" err="1">
                <a:solidFill>
                  <a:srgbClr val="BFBFBF"/>
                </a:solidFill>
                <a:latin typeface="Monaco"/>
                <a:ea typeface="Monaco"/>
                <a:cs typeface="Monaco"/>
              </a:rPr>
              <a:t>Logger.class</a:t>
            </a:r>
            <a:r>
              <a:rPr lang="en-US" sz="1600" dirty="0">
                <a:solidFill>
                  <a:srgbClr val="BFBFBF"/>
                </a:solidFill>
                <a:latin typeface="Monaco"/>
                <a:ea typeface="Monaco"/>
                <a:cs typeface="Monaco"/>
              </a:rPr>
              <a:t>);</a:t>
            </a:r>
          </a:p>
          <a:p>
            <a:pPr marL="0" indent="0">
              <a:buNone/>
            </a:pPr>
            <a:r>
              <a:rPr lang="en-US" sz="1600" dirty="0" err="1" smtClean="0">
                <a:solidFill>
                  <a:srgbClr val="BFBFBF"/>
                </a:solidFill>
                <a:latin typeface="Monaco"/>
                <a:ea typeface="Monaco"/>
                <a:cs typeface="Monaco"/>
              </a:rPr>
              <a:t>ClinicServiceImpl</a:t>
            </a:r>
            <a:r>
              <a:rPr lang="en-US" sz="1600" dirty="0" smtClean="0">
                <a:solidFill>
                  <a:srgbClr val="BFBFBF"/>
                </a:solidFill>
                <a:latin typeface="Monaco"/>
                <a:ea typeface="Monaco"/>
                <a:cs typeface="Monaco"/>
              </a:rPr>
              <a:t> </a:t>
            </a:r>
            <a:r>
              <a:rPr lang="en-US" sz="1600" dirty="0">
                <a:solidFill>
                  <a:srgbClr val="BFBFBF"/>
                </a:solidFill>
                <a:latin typeface="Monaco"/>
                <a:ea typeface="Monaco"/>
                <a:cs typeface="Monaco"/>
              </a:rPr>
              <a:t>service </a:t>
            </a:r>
            <a:r>
              <a:rPr lang="en-US" sz="1600" dirty="0" smtClean="0">
                <a:solidFill>
                  <a:srgbClr val="BFBFBF"/>
                </a:solidFill>
                <a:latin typeface="Monaco"/>
                <a:ea typeface="Monaco"/>
                <a:cs typeface="Monaco"/>
              </a:rPr>
              <a:t>= new </a:t>
            </a:r>
            <a:r>
              <a:rPr lang="en-US" sz="1600" dirty="0" err="1">
                <a:solidFill>
                  <a:srgbClr val="BFBFBF"/>
                </a:solidFill>
                <a:latin typeface="Monaco"/>
                <a:ea typeface="Monaco"/>
                <a:cs typeface="Monaco"/>
              </a:rPr>
              <a:t>ClinicServiceImpl</a:t>
            </a:r>
            <a:r>
              <a:rPr lang="en-US" sz="1600" dirty="0" smtClean="0">
                <a:solidFill>
                  <a:srgbClr val="BFBFBF"/>
                </a:solidFill>
                <a:latin typeface="Monaco"/>
                <a:ea typeface="Monaco"/>
                <a:cs typeface="Monaco"/>
              </a:rPr>
              <a:t>(...)</a:t>
            </a:r>
            <a:r>
              <a:rPr lang="en-US" sz="1600" dirty="0">
                <a:solidFill>
                  <a:srgbClr val="BFBFBF"/>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ReflectionUtils.setStaticAttribute</a:t>
            </a:r>
            <a:r>
              <a:rPr lang="en-US" sz="1600" dirty="0">
                <a:solidFill>
                  <a:srgbClr val="000000"/>
                </a:solidFill>
                <a:latin typeface="Monaco"/>
                <a:ea typeface="Monaco"/>
                <a:cs typeface="Monaco"/>
              </a:rPr>
              <a:t>(</a:t>
            </a:r>
            <a:r>
              <a:rPr lang="en-US" sz="1600" dirty="0" err="1">
                <a:solidFill>
                  <a:srgbClr val="000000"/>
                </a:solidFill>
                <a:latin typeface="Monaco"/>
                <a:ea typeface="Monaco"/>
                <a:cs typeface="Monaco"/>
              </a:rPr>
              <a:t>ClinicServiceImpl.</a:t>
            </a:r>
            <a:r>
              <a:rPr lang="en-US" sz="1600" dirty="0" err="1">
                <a:solidFill>
                  <a:srgbClr val="931968"/>
                </a:solidFill>
                <a:latin typeface="Monaco"/>
                <a:ea typeface="Monaco"/>
                <a:cs typeface="Monaco"/>
              </a:rPr>
              <a:t>class</a:t>
            </a:r>
            <a:r>
              <a:rPr lang="en-US" sz="1600" dirty="0" smtClean="0">
                <a:solidFill>
                  <a:srgbClr val="000000"/>
                </a:solidFill>
                <a:latin typeface="Monaco"/>
                <a:ea typeface="Monaco"/>
                <a:cs typeface="Monaco"/>
              </a:rPr>
              <a:t>,</a:t>
            </a:r>
          </a:p>
          <a:p>
            <a:pPr marL="0" indent="0">
              <a:buNone/>
            </a:pPr>
            <a:r>
              <a:rPr lang="en-US" sz="1600" dirty="0" smtClean="0">
                <a:solidFill>
                  <a:srgbClr val="000000"/>
                </a:solidFill>
                <a:latin typeface="Monaco"/>
                <a:ea typeface="Monaco"/>
                <a:cs typeface="Monaco"/>
              </a:rPr>
              <a:t> 	</a:t>
            </a:r>
            <a:r>
              <a:rPr lang="en-US" sz="1600" dirty="0" smtClean="0">
                <a:solidFill>
                  <a:srgbClr val="3933FF"/>
                </a:solidFill>
                <a:latin typeface="Monaco"/>
                <a:ea typeface="Monaco"/>
                <a:cs typeface="Monaco"/>
              </a:rPr>
              <a:t>"</a:t>
            </a:r>
            <a:r>
              <a:rPr lang="en-US" sz="1600" dirty="0">
                <a:solidFill>
                  <a:srgbClr val="3933FF"/>
                </a:solidFill>
                <a:latin typeface="Monaco"/>
                <a:ea typeface="Monaco"/>
                <a:cs typeface="Monaco"/>
              </a:rPr>
              <a:t>log"</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loggerMock</a:t>
            </a:r>
            <a:r>
              <a:rPr lang="en-US" sz="1600" dirty="0">
                <a:solidFill>
                  <a:srgbClr val="000000"/>
                </a:solidFill>
                <a:latin typeface="Monaco"/>
                <a:ea typeface="Monaco"/>
                <a:cs typeface="Monaco"/>
              </a:rPr>
              <a:t>);</a:t>
            </a:r>
          </a:p>
          <a:p>
            <a:pPr marL="0" indent="0">
              <a:buNone/>
            </a:pPr>
            <a:endParaRPr lang="en-US" sz="1600" dirty="0" smtClean="0">
              <a:solidFill>
                <a:srgbClr val="000000"/>
              </a:solidFill>
              <a:latin typeface="Monaco"/>
              <a:ea typeface="Monaco"/>
              <a:cs typeface="Monaco"/>
            </a:endParaRPr>
          </a:p>
          <a:p>
            <a:pPr marL="0" indent="0">
              <a:buNone/>
            </a:pPr>
            <a:r>
              <a:rPr lang="en-US" sz="1600" dirty="0" err="1" smtClean="0">
                <a:solidFill>
                  <a:srgbClr val="BFBFBF"/>
                </a:solidFill>
                <a:latin typeface="Monaco"/>
                <a:ea typeface="Monaco"/>
                <a:cs typeface="Monaco"/>
              </a:rPr>
              <a:t>service.saveVisit</a:t>
            </a:r>
            <a:r>
              <a:rPr lang="en-US" sz="1600" dirty="0">
                <a:solidFill>
                  <a:srgbClr val="BFBFBF"/>
                </a:solidFill>
                <a:latin typeface="Monaco"/>
                <a:ea typeface="Monaco"/>
                <a:cs typeface="Monaco"/>
              </a:rPr>
              <a:t>(visit);</a:t>
            </a:r>
          </a:p>
          <a:p>
            <a:pPr marL="0" indent="0">
              <a:buNone/>
            </a:pPr>
            <a:endParaRPr lang="en-US" sz="1600" dirty="0" smtClean="0">
              <a:solidFill>
                <a:srgbClr val="BFBFBF"/>
              </a:solidFill>
              <a:latin typeface="Monaco"/>
              <a:ea typeface="Monaco"/>
              <a:cs typeface="Monaco"/>
            </a:endParaRPr>
          </a:p>
          <a:p>
            <a:pPr marL="0" indent="0">
              <a:buNone/>
            </a:pPr>
            <a:r>
              <a:rPr lang="en-US" sz="1600" dirty="0">
                <a:solidFill>
                  <a:srgbClr val="000000"/>
                </a:solidFill>
                <a:latin typeface="Monaco"/>
                <a:ea typeface="Monaco"/>
                <a:cs typeface="Monaco"/>
              </a:rPr>
              <a:t>verify</a:t>
            </a:r>
            <a:r>
              <a:rPr lang="en-US" sz="1600" dirty="0">
                <a:solidFill>
                  <a:srgbClr val="000000"/>
                </a:solidFill>
                <a:latin typeface="Monaco"/>
                <a:ea typeface="Monaco"/>
                <a:cs typeface="Monaco"/>
              </a:rPr>
              <a:t>(</a:t>
            </a:r>
            <a:r>
              <a:rPr lang="en-US" sz="1600" dirty="0" err="1">
                <a:solidFill>
                  <a:srgbClr val="000000"/>
                </a:solidFill>
                <a:latin typeface="Monaco"/>
                <a:ea typeface="Monaco"/>
                <a:cs typeface="Monaco"/>
              </a:rPr>
              <a:t>loggerMock</a:t>
            </a:r>
            <a:r>
              <a:rPr lang="en-US" sz="1600" dirty="0">
                <a:solidFill>
                  <a:srgbClr val="000000"/>
                </a:solidFill>
                <a:latin typeface="Monaco"/>
                <a:ea typeface="Monaco"/>
                <a:cs typeface="Monaco"/>
              </a:rPr>
              <a:t>).error</a:t>
            </a:r>
            <a:r>
              <a:rPr lang="en-US" sz="1600" dirty="0">
                <a:solidFill>
                  <a:srgbClr val="000000"/>
                </a:solidFill>
                <a:latin typeface="Monaco"/>
                <a:ea typeface="Monaco"/>
                <a:cs typeface="Monaco"/>
              </a:rPr>
              <a:t>(</a:t>
            </a:r>
            <a:r>
              <a:rPr lang="en-US" sz="1600" dirty="0" err="1">
                <a:solidFill>
                  <a:srgbClr val="000000"/>
                </a:solidFill>
                <a:latin typeface="Monaco"/>
                <a:ea typeface="Monaco"/>
                <a:cs typeface="Monaco"/>
              </a:rPr>
              <a:t>anyString</a:t>
            </a:r>
            <a:r>
              <a:rPr lang="en-US" sz="1600" dirty="0">
                <a:solidFill>
                  <a:srgbClr val="000000"/>
                </a:solidFill>
                <a:latin typeface="Monaco"/>
                <a:ea typeface="Monaco"/>
                <a:cs typeface="Monaco"/>
              </a:rPr>
              <a:t>()</a:t>
            </a:r>
            <a:r>
              <a:rPr lang="en-US" sz="1600" dirty="0">
                <a:solidFill>
                  <a:srgbClr val="000000"/>
                </a:solidFill>
                <a:latin typeface="Monaco"/>
                <a:ea typeface="Monaco"/>
                <a:cs typeface="Monaco"/>
              </a:rPr>
              <a:t>, any</a:t>
            </a:r>
            <a:r>
              <a:rPr lang="en-US" sz="1600" dirty="0">
                <a:solidFill>
                  <a:srgbClr val="000000"/>
                </a:solidFill>
                <a:latin typeface="Monaco"/>
                <a:ea typeface="Monaco"/>
                <a:cs typeface="Monaco"/>
              </a:rPr>
              <a:t>(</a:t>
            </a:r>
            <a:r>
              <a:rPr lang="en-US" sz="1600" dirty="0" err="1">
                <a:solidFill>
                  <a:srgbClr val="000000"/>
                </a:solidFill>
                <a:latin typeface="Monaco"/>
                <a:ea typeface="Monaco"/>
                <a:cs typeface="Monaco"/>
              </a:rPr>
              <a:t>Throwable.class</a:t>
            </a:r>
            <a:r>
              <a:rPr lang="en-US" sz="1600" dirty="0">
                <a:solidFill>
                  <a:srgbClr val="000000"/>
                </a:solidFill>
                <a:latin typeface="Monaco"/>
                <a:ea typeface="Monaco"/>
                <a:cs typeface="Monaco"/>
              </a:rPr>
              <a:t>));</a:t>
            </a:r>
          </a:p>
        </p:txBody>
      </p:sp>
    </p:spTree>
    <p:extLst>
      <p:ext uri="{BB962C8B-B14F-4D97-AF65-F5344CB8AC3E}">
        <p14:creationId xmlns:p14="http://schemas.microsoft.com/office/powerpoint/2010/main" val="30651740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ctrTitle"/>
          </p:nvPr>
        </p:nvSpPr>
        <p:spPr>
          <a:ln/>
        </p:spPr>
        <p:txBody>
          <a:bodyPr rIns="116994">
            <a:normAutofit fontScale="90000"/>
          </a:bodyPr>
          <a:lstStyle/>
          <a:p>
            <a:pPr marL="40182"/>
            <a:r>
              <a:rPr lang="en-US"/>
              <a:t>Meta-programming: Meta Object Protocol</a:t>
            </a:r>
          </a:p>
        </p:txBody>
      </p:sp>
      <p:sp>
        <p:nvSpPr>
          <p:cNvPr id="27652" name="Rectangle 4"/>
          <p:cNvSpPr>
            <a:spLocks noGrp="1" noChangeArrowheads="1"/>
          </p:cNvSpPr>
          <p:nvPr>
            <p:ph type="body" sz="quarter" idx="13"/>
          </p:nvPr>
        </p:nvSpPr>
        <p:spPr>
          <a:ln/>
        </p:spPr>
        <p:txBody>
          <a:bodyPr rIns="116994"/>
          <a:lstStyle/>
          <a:p>
            <a:r>
              <a:rPr lang="en-US" sz="2700" dirty="0"/>
              <a:t>Meta-programming: ≈ </a:t>
            </a:r>
            <a:r>
              <a:rPr lang="ja-JP" altLang="en-US" sz="2700" dirty="0">
                <a:latin typeface="Arial"/>
              </a:rPr>
              <a:t>”</a:t>
            </a:r>
            <a:r>
              <a:rPr lang="en-US" sz="2700" dirty="0"/>
              <a:t>programming the program</a:t>
            </a:r>
            <a:r>
              <a:rPr lang="ja-JP" altLang="en-US" sz="2700" dirty="0">
                <a:latin typeface="Arial"/>
              </a:rPr>
              <a:t>”</a:t>
            </a:r>
            <a:endParaRPr lang="en-US" sz="2700" dirty="0"/>
          </a:p>
          <a:p>
            <a:pPr lvl="1"/>
            <a:r>
              <a:rPr lang="en-US" dirty="0"/>
              <a:t>enables extensions to a program at runtime</a:t>
            </a:r>
          </a:p>
          <a:p>
            <a:r>
              <a:rPr lang="en-US" sz="2700" dirty="0"/>
              <a:t>Groovy gives every class or instance a </a:t>
            </a:r>
            <a:r>
              <a:rPr lang="en-US" dirty="0" err="1">
                <a:latin typeface="Monaco"/>
                <a:cs typeface="Monaco"/>
                <a:sym typeface="Calibri Bold" charset="0"/>
              </a:rPr>
              <a:t>metaClass</a:t>
            </a:r>
            <a:r>
              <a:rPr lang="en-US" sz="2700" dirty="0"/>
              <a:t> property, which allows you to</a:t>
            </a:r>
          </a:p>
          <a:p>
            <a:pPr lvl="1"/>
            <a:r>
              <a:rPr lang="en-US" dirty="0"/>
              <a:t>Add methods and properties</a:t>
            </a:r>
          </a:p>
          <a:p>
            <a:pPr lvl="1"/>
            <a:r>
              <a:rPr lang="en-US" dirty="0"/>
              <a:t>Intercept missing methods</a:t>
            </a:r>
          </a:p>
          <a:p>
            <a:r>
              <a:rPr lang="en-US" sz="2700" dirty="0"/>
              <a:t>Extremely powerful mechanism, which provides the foundation for </a:t>
            </a:r>
            <a:r>
              <a:rPr lang="en-US" sz="2700" dirty="0" smtClean="0"/>
              <a:t>DSLs and Builders</a:t>
            </a:r>
            <a:endParaRPr lang="en-US" dirty="0"/>
          </a:p>
        </p:txBody>
      </p:sp>
      <p:pic>
        <p:nvPicPr>
          <p:cNvPr id="27653"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439" y="3429000"/>
            <a:ext cx="1501304" cy="106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Tree>
    <p:extLst>
      <p:ext uri="{BB962C8B-B14F-4D97-AF65-F5344CB8AC3E}">
        <p14:creationId xmlns:p14="http://schemas.microsoft.com/office/powerpoint/2010/main" val="1659964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ctrTitle"/>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a:t>The MetaClass</a:t>
            </a:r>
            <a:endParaRPr lang="en-US"/>
          </a:p>
        </p:txBody>
      </p:sp>
      <p:sp>
        <p:nvSpPr>
          <p:cNvPr id="30723" name="Rectangle 3"/>
          <p:cNvSpPr>
            <a:spLocks noGrp="1" noChangeArrowheads="1"/>
          </p:cNvSpPr>
          <p:nvPr>
            <p:ph type="body" sz="quarter" idx="13"/>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dirty="0" err="1"/>
              <a:t>Obtain</a:t>
            </a:r>
            <a:r>
              <a:rPr lang="sv-SE" dirty="0"/>
              <a:t> a Class’ </a:t>
            </a:r>
            <a:r>
              <a:rPr lang="sv-SE" dirty="0" err="1"/>
              <a:t>MetaClass</a:t>
            </a:r>
            <a:r>
              <a:rPr lang="sv-SE" dirty="0"/>
              <a:t> </a:t>
            </a:r>
            <a:r>
              <a:rPr lang="sv-SE" dirty="0" err="1"/>
              <a:t>with</a:t>
            </a:r>
            <a:r>
              <a:rPr lang="sv-SE" dirty="0"/>
              <a:t>:</a:t>
            </a:r>
            <a:br>
              <a:rPr lang="sv-SE" dirty="0"/>
            </a:br>
            <a:r>
              <a:rPr lang="en-US" sz="1800" dirty="0" err="1">
                <a:solidFill>
                  <a:srgbClr val="A9438B"/>
                </a:solidFill>
                <a:latin typeface="Monaco"/>
                <a:ea typeface="Monaco"/>
                <a:cs typeface="Monaco"/>
              </a:rPr>
              <a:t>def</a:t>
            </a:r>
            <a:r>
              <a:rPr lang="en-US" sz="1800" dirty="0">
                <a:solidFill>
                  <a:srgbClr val="000000"/>
                </a:solidFill>
                <a:latin typeface="Monaco"/>
                <a:ea typeface="Monaco"/>
                <a:cs typeface="Monaco"/>
              </a:rPr>
              <a:t> </a:t>
            </a:r>
            <a:r>
              <a:rPr lang="en-US" sz="1800" dirty="0" err="1">
                <a:solidFill>
                  <a:srgbClr val="000000"/>
                </a:solidFill>
                <a:latin typeface="Monaco"/>
                <a:ea typeface="Monaco"/>
                <a:cs typeface="Monaco"/>
              </a:rPr>
              <a:t>metaClass</a:t>
            </a:r>
            <a:r>
              <a:rPr lang="en-US" sz="1800" dirty="0">
                <a:solidFill>
                  <a:srgbClr val="000000"/>
                </a:solidFill>
                <a:latin typeface="Monaco"/>
                <a:ea typeface="Monaco"/>
                <a:cs typeface="Monaco"/>
              </a:rPr>
              <a:t> = </a:t>
            </a:r>
            <a:r>
              <a:rPr lang="en-US" sz="1800" dirty="0" err="1">
                <a:solidFill>
                  <a:srgbClr val="000000"/>
                </a:solidFill>
                <a:latin typeface="Monaco"/>
                <a:ea typeface="Monaco"/>
                <a:cs typeface="Monaco"/>
              </a:rPr>
              <a:t>String.metaClass</a:t>
            </a:r>
            <a:endParaRPr lang="sv-SE" sz="1800" b="1" dirty="0">
              <a:latin typeface="Monaco" charset="0"/>
            </a:endParaRPr>
          </a:p>
          <a:p>
            <a:r>
              <a:rPr lang="sv-SE" dirty="0" err="1"/>
              <a:t>Obtain</a:t>
            </a:r>
            <a:r>
              <a:rPr lang="sv-SE" dirty="0"/>
              <a:t> an </a:t>
            </a:r>
            <a:r>
              <a:rPr lang="sv-SE" dirty="0" err="1"/>
              <a:t>object’s</a:t>
            </a:r>
            <a:r>
              <a:rPr lang="sv-SE" dirty="0"/>
              <a:t> </a:t>
            </a:r>
            <a:r>
              <a:rPr lang="sv-SE" dirty="0" err="1"/>
              <a:t>MetaClass</a:t>
            </a:r>
            <a:r>
              <a:rPr lang="sv-SE" dirty="0"/>
              <a:t> </a:t>
            </a:r>
            <a:r>
              <a:rPr lang="sv-SE" dirty="0" err="1"/>
              <a:t>with</a:t>
            </a:r>
            <a:r>
              <a:rPr lang="sv-SE" dirty="0" smtClean="0"/>
              <a:t>:</a:t>
            </a:r>
          </a:p>
          <a:p>
            <a:pPr marL="400050" lvl="1" indent="0">
              <a:buNone/>
            </a:pPr>
            <a:r>
              <a:rPr lang="en-US" sz="1600" dirty="0" smtClean="0">
                <a:solidFill>
                  <a:srgbClr val="000000"/>
                </a:solidFill>
                <a:latin typeface="Monaco"/>
                <a:ea typeface="Monaco"/>
                <a:cs typeface="Monaco"/>
              </a:rPr>
              <a:t>String </a:t>
            </a:r>
            <a:r>
              <a:rPr lang="en-US" sz="1600" dirty="0">
                <a:solidFill>
                  <a:srgbClr val="000000"/>
                </a:solidFill>
                <a:latin typeface="Monaco"/>
                <a:ea typeface="Monaco"/>
                <a:cs typeface="Monaco"/>
              </a:rPr>
              <a:t>s = </a:t>
            </a:r>
            <a:r>
              <a:rPr lang="en-US" sz="1600" dirty="0">
                <a:solidFill>
                  <a:srgbClr val="FF39D6"/>
                </a:solidFill>
                <a:latin typeface="Monaco"/>
                <a:ea typeface="Monaco"/>
                <a:cs typeface="Monaco"/>
              </a:rPr>
              <a:t>"Hello"</a:t>
            </a:r>
            <a:endParaRPr lang="en-US" sz="1600" dirty="0">
              <a:solidFill>
                <a:srgbClr val="000000"/>
              </a:solidFill>
              <a:latin typeface="Monaco"/>
              <a:ea typeface="Monaco"/>
              <a:cs typeface="Monaco"/>
            </a:endParaRPr>
          </a:p>
          <a:p>
            <a:pPr marL="400050" lvl="1" indent="0">
              <a:buNone/>
            </a:pPr>
            <a:r>
              <a:rPr lang="en-US" sz="1600" dirty="0" err="1">
                <a:solidFill>
                  <a:srgbClr val="A9438B"/>
                </a:solidFill>
                <a:latin typeface="Monaco"/>
                <a:ea typeface="Monaco"/>
                <a:cs typeface="Monaco"/>
              </a:rPr>
              <a:t>def</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metaClass</a:t>
            </a:r>
            <a:r>
              <a:rPr lang="en-US" sz="1600" dirty="0">
                <a:solidFill>
                  <a:srgbClr val="000000"/>
                </a:solidFill>
                <a:latin typeface="Monaco"/>
                <a:ea typeface="Monaco"/>
                <a:cs typeface="Monaco"/>
              </a:rPr>
              <a:t> = </a:t>
            </a:r>
            <a:r>
              <a:rPr lang="en-US" sz="1600" dirty="0" err="1" smtClean="0">
                <a:solidFill>
                  <a:srgbClr val="000000"/>
                </a:solidFill>
                <a:latin typeface="Monaco"/>
                <a:ea typeface="Monaco"/>
                <a:cs typeface="Monaco"/>
              </a:rPr>
              <a:t>s.metaClass</a:t>
            </a:r>
            <a:endParaRPr lang="en-US" sz="1600" dirty="0" smtClean="0">
              <a:solidFill>
                <a:srgbClr val="000000"/>
              </a:solidFill>
              <a:latin typeface="Monaco"/>
              <a:ea typeface="Monaco"/>
              <a:cs typeface="Monaco"/>
            </a:endParaRPr>
          </a:p>
          <a:p>
            <a:r>
              <a:rPr lang="sv-SE" dirty="0" smtClean="0"/>
              <a:t>The </a:t>
            </a:r>
            <a:r>
              <a:rPr lang="sv-SE" dirty="0" err="1"/>
              <a:t>MetaClass</a:t>
            </a:r>
            <a:r>
              <a:rPr lang="sv-SE" dirty="0"/>
              <a:t> </a:t>
            </a:r>
            <a:r>
              <a:rPr lang="sv-SE" dirty="0" err="1"/>
              <a:t>provides</a:t>
            </a:r>
            <a:r>
              <a:rPr lang="sv-SE" dirty="0"/>
              <a:t> information </a:t>
            </a:r>
            <a:r>
              <a:rPr lang="sv-SE" dirty="0" err="1"/>
              <a:t>about</a:t>
            </a:r>
            <a:r>
              <a:rPr lang="sv-SE" dirty="0"/>
              <a:t> the Class or </a:t>
            </a:r>
            <a:r>
              <a:rPr lang="sv-SE" dirty="0" err="1"/>
              <a:t>object</a:t>
            </a:r>
            <a:r>
              <a:rPr lang="sv-SE" dirty="0" smtClean="0"/>
              <a:t>:</a:t>
            </a:r>
          </a:p>
          <a:p>
            <a:pPr marL="400050" lvl="1" indent="0">
              <a:buNone/>
            </a:pPr>
            <a:r>
              <a:rPr lang="en-US" sz="1600" dirty="0" err="1">
                <a:solidFill>
                  <a:srgbClr val="000000"/>
                </a:solidFill>
                <a:latin typeface="Monaco"/>
                <a:ea typeface="Monaco"/>
                <a:cs typeface="Monaco"/>
              </a:rPr>
              <a:t>String.metaClass.methods.each</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println</a:t>
            </a:r>
            <a:r>
              <a:rPr lang="en-US" sz="1600" dirty="0">
                <a:solidFill>
                  <a:srgbClr val="000000"/>
                </a:solidFill>
                <a:latin typeface="Monaco"/>
                <a:ea typeface="Monaco"/>
                <a:cs typeface="Monaco"/>
              </a:rPr>
              <a:t> </a:t>
            </a:r>
            <a:r>
              <a:rPr lang="en-US" sz="1600" dirty="0" err="1">
                <a:solidFill>
                  <a:srgbClr val="76D6FF"/>
                </a:solidFill>
                <a:latin typeface="Monaco"/>
                <a:ea typeface="Monaco"/>
                <a:cs typeface="Monaco"/>
              </a:rPr>
              <a:t>it</a:t>
            </a:r>
            <a:r>
              <a:rPr lang="en-US" sz="1600" dirty="0" err="1">
                <a:solidFill>
                  <a:srgbClr val="000000"/>
                </a:solidFill>
                <a:latin typeface="Monaco"/>
                <a:ea typeface="Monaco"/>
                <a:cs typeface="Monaco"/>
              </a:rPr>
              <a:t>.name</a:t>
            </a:r>
            <a:r>
              <a:rPr lang="en-US" sz="1600" dirty="0" smtClean="0">
                <a:solidFill>
                  <a:srgbClr val="000000"/>
                </a:solidFill>
                <a:latin typeface="Monaco"/>
                <a:ea typeface="Monaco"/>
                <a:cs typeface="Monaco"/>
              </a:rPr>
              <a:t>}</a:t>
            </a:r>
            <a:endParaRPr lang="en-US" sz="1600" dirty="0">
              <a:solidFill>
                <a:srgbClr val="000000"/>
              </a:solidFill>
              <a:latin typeface="Monaco"/>
              <a:ea typeface="Monaco"/>
              <a:cs typeface="Monaco"/>
            </a:endParaRPr>
          </a:p>
          <a:p>
            <a:pPr marL="400050" lvl="1" indent="0">
              <a:buNone/>
            </a:pPr>
            <a:r>
              <a:rPr lang="en-US" sz="1600" dirty="0" err="1" smtClean="0">
                <a:solidFill>
                  <a:srgbClr val="000000"/>
                </a:solidFill>
                <a:latin typeface="Monaco"/>
                <a:ea typeface="Monaco"/>
                <a:cs typeface="Monaco"/>
              </a:rPr>
              <a:t>String.metaClass.properties.each</a:t>
            </a:r>
            <a:r>
              <a:rPr lang="en-US" sz="1600" dirty="0" smtClean="0">
                <a:solidFill>
                  <a:srgbClr val="000000"/>
                </a:solidFill>
                <a:latin typeface="Monaco"/>
                <a:ea typeface="Monaco"/>
                <a:cs typeface="Monaco"/>
              </a:rPr>
              <a:t> {</a:t>
            </a:r>
            <a:r>
              <a:rPr lang="en-US" sz="1600" dirty="0" err="1" smtClean="0">
                <a:solidFill>
                  <a:srgbClr val="000000"/>
                </a:solidFill>
                <a:latin typeface="Monaco"/>
                <a:ea typeface="Monaco"/>
                <a:cs typeface="Monaco"/>
              </a:rPr>
              <a:t>println</a:t>
            </a:r>
            <a:r>
              <a:rPr lang="en-US" sz="1600" dirty="0" smtClean="0">
                <a:solidFill>
                  <a:srgbClr val="000000"/>
                </a:solidFill>
                <a:latin typeface="Monaco"/>
                <a:ea typeface="Monaco"/>
                <a:cs typeface="Monaco"/>
              </a:rPr>
              <a:t> </a:t>
            </a:r>
            <a:r>
              <a:rPr lang="en-US" sz="1600" dirty="0" err="1" smtClean="0">
                <a:solidFill>
                  <a:srgbClr val="76D6FF"/>
                </a:solidFill>
                <a:latin typeface="Monaco"/>
                <a:ea typeface="Monaco"/>
                <a:cs typeface="Monaco"/>
              </a:rPr>
              <a:t>it</a:t>
            </a:r>
            <a:r>
              <a:rPr lang="en-US" sz="1600" dirty="0" err="1" smtClean="0">
                <a:solidFill>
                  <a:srgbClr val="000000"/>
                </a:solidFill>
                <a:latin typeface="Monaco"/>
                <a:ea typeface="Monaco"/>
                <a:cs typeface="Monaco"/>
              </a:rPr>
              <a:t>.</a:t>
            </a:r>
            <a:r>
              <a:rPr lang="en-US" sz="1600" dirty="0" err="1" smtClean="0">
                <a:solidFill>
                  <a:srgbClr val="0226CC"/>
                </a:solidFill>
                <a:latin typeface="Monaco"/>
                <a:ea typeface="Monaco"/>
                <a:cs typeface="Monaco"/>
              </a:rPr>
              <a:t>name</a:t>
            </a:r>
            <a:r>
              <a:rPr lang="en-US" sz="1600" dirty="0" smtClean="0">
                <a:solidFill>
                  <a:srgbClr val="000000"/>
                </a:solidFill>
                <a:latin typeface="Monaco"/>
                <a:ea typeface="Monaco"/>
                <a:cs typeface="Monaco"/>
              </a:rPr>
              <a:t>}</a:t>
            </a:r>
            <a:endParaRPr lang="en-US" dirty="0"/>
          </a:p>
        </p:txBody>
      </p:sp>
    </p:spTree>
    <p:extLst>
      <p:ext uri="{BB962C8B-B14F-4D97-AF65-F5344CB8AC3E}">
        <p14:creationId xmlns:p14="http://schemas.microsoft.com/office/powerpoint/2010/main" val="3697982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ctrTitle"/>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a:t>ExpandoMetaClass</a:t>
            </a:r>
            <a:endParaRPr lang="en-US"/>
          </a:p>
        </p:txBody>
      </p:sp>
      <p:sp>
        <p:nvSpPr>
          <p:cNvPr id="52227" name="Rectangle 3"/>
          <p:cNvSpPr>
            <a:spLocks noGrp="1" noChangeArrowheads="1"/>
          </p:cNvSpPr>
          <p:nvPr>
            <p:ph type="body" sz="quarter" idx="13"/>
          </p:nvPr>
        </p:nvSpPr>
        <p:spPr bwMode="auto">
          <a:xfrm>
            <a:off x="683568" y="1412776"/>
            <a:ext cx="7721303" cy="4896544"/>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dirty="0" smtClean="0"/>
              <a:t>The </a:t>
            </a:r>
            <a:r>
              <a:rPr lang="sv-SE" dirty="0" err="1" smtClean="0"/>
              <a:t>MetaClass</a:t>
            </a:r>
            <a:r>
              <a:rPr lang="sv-SE" dirty="0" smtClean="0"/>
              <a:t> is </a:t>
            </a:r>
            <a:r>
              <a:rPr lang="sv-SE" dirty="0" err="1" smtClean="0"/>
              <a:t>actually</a:t>
            </a:r>
            <a:r>
              <a:rPr lang="sv-SE" dirty="0" smtClean="0"/>
              <a:t> an </a:t>
            </a:r>
            <a:r>
              <a:rPr lang="sv-SE" i="1" dirty="0" err="1" smtClean="0"/>
              <a:t>extensible</a:t>
            </a:r>
            <a:r>
              <a:rPr lang="sv-SE" dirty="0" smtClean="0"/>
              <a:t> </a:t>
            </a:r>
            <a:r>
              <a:rPr lang="sv-SE" dirty="0" err="1" smtClean="0"/>
              <a:t>Metaclass</a:t>
            </a:r>
            <a:r>
              <a:rPr lang="sv-SE" dirty="0" smtClean="0"/>
              <a:t> (</a:t>
            </a:r>
            <a:r>
              <a:rPr lang="sv-SE" dirty="0" err="1" smtClean="0"/>
              <a:t>a.k.a</a:t>
            </a:r>
            <a:r>
              <a:rPr lang="sv-SE" dirty="0" smtClean="0"/>
              <a:t>. </a:t>
            </a:r>
            <a:r>
              <a:rPr lang="sv-SE" dirty="0" err="1" smtClean="0"/>
              <a:t>ExpandoMetaClass</a:t>
            </a:r>
            <a:r>
              <a:rPr lang="sv-SE" dirty="0" smtClean="0"/>
              <a:t>), </a:t>
            </a:r>
            <a:r>
              <a:rPr lang="sv-SE" dirty="0" err="1" smtClean="0"/>
              <a:t>which</a:t>
            </a:r>
            <a:r>
              <a:rPr lang="sv-SE" dirty="0" smtClean="0"/>
              <a:t> </a:t>
            </a:r>
            <a:r>
              <a:rPr lang="sv-SE" dirty="0" err="1" smtClean="0"/>
              <a:t>allows</a:t>
            </a:r>
            <a:r>
              <a:rPr lang="sv-SE" dirty="0" smtClean="0"/>
              <a:t> </a:t>
            </a:r>
            <a:r>
              <a:rPr lang="sv-SE" dirty="0" err="1" smtClean="0"/>
              <a:t>us</a:t>
            </a:r>
            <a:r>
              <a:rPr lang="sv-SE" dirty="0" smtClean="0"/>
              <a:t> </a:t>
            </a:r>
            <a:r>
              <a:rPr lang="sv-SE" dirty="0" err="1" smtClean="0"/>
              <a:t>to</a:t>
            </a:r>
            <a:r>
              <a:rPr lang="sv-SE" dirty="0" smtClean="0"/>
              <a:t> </a:t>
            </a:r>
            <a:r>
              <a:rPr lang="sv-SE" dirty="0" err="1" smtClean="0"/>
              <a:t>dynamically</a:t>
            </a:r>
            <a:r>
              <a:rPr lang="sv-SE" dirty="0" smtClean="0"/>
              <a:t> </a:t>
            </a:r>
            <a:r>
              <a:rPr lang="sv-SE" dirty="0" err="1" smtClean="0"/>
              <a:t>add</a:t>
            </a:r>
            <a:r>
              <a:rPr lang="sv-SE" dirty="0" smtClean="0"/>
              <a:t> </a:t>
            </a:r>
            <a:r>
              <a:rPr lang="sv-SE" dirty="0" err="1" smtClean="0"/>
              <a:t>methods</a:t>
            </a:r>
            <a:r>
              <a:rPr lang="sv-SE" dirty="0" smtClean="0"/>
              <a:t>, </a:t>
            </a:r>
            <a:r>
              <a:rPr lang="sv-SE" dirty="0" err="1" smtClean="0"/>
              <a:t>properties</a:t>
            </a:r>
            <a:r>
              <a:rPr lang="sv-SE" dirty="0" smtClean="0"/>
              <a:t> and </a:t>
            </a:r>
            <a:r>
              <a:rPr lang="sv-SE" dirty="0" err="1" smtClean="0"/>
              <a:t>fields</a:t>
            </a:r>
            <a:r>
              <a:rPr lang="sv-SE" dirty="0" smtClean="0"/>
              <a:t>:</a:t>
            </a:r>
          </a:p>
          <a:p>
            <a:pPr marL="0" indent="0">
              <a:buNone/>
            </a:pPr>
            <a:r>
              <a:rPr lang="en-US" sz="1800" dirty="0" smtClean="0">
                <a:latin typeface="Monaco"/>
              </a:rPr>
              <a:t>	</a:t>
            </a:r>
            <a:r>
              <a:rPr lang="en-US" sz="1800" dirty="0">
                <a:solidFill>
                  <a:srgbClr val="000000"/>
                </a:solidFill>
                <a:latin typeface="Monaco"/>
                <a:ea typeface="Monaco"/>
                <a:cs typeface="Monaco"/>
              </a:rPr>
              <a:t>class Dog </a:t>
            </a:r>
            <a:r>
              <a:rPr lang="en-US" sz="1800" dirty="0" smtClean="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private String secret = </a:t>
            </a:r>
            <a:r>
              <a:rPr lang="en-US" sz="1800" dirty="0" smtClean="0">
                <a:solidFill>
                  <a:srgbClr val="FF39D6"/>
                </a:solidFill>
                <a:latin typeface="Monaco"/>
                <a:ea typeface="Monaco"/>
                <a:cs typeface="Monaco"/>
              </a:rPr>
              <a:t>"..."</a:t>
            </a:r>
            <a:r>
              <a:rPr lang="en-US" sz="1800" dirty="0" smtClean="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a:t>
            </a:r>
            <a:endParaRPr lang="en-US" sz="1800" dirty="0">
              <a:solidFill>
                <a:srgbClr val="000000"/>
              </a:solidFill>
              <a:latin typeface="Monaco"/>
              <a:ea typeface="Monaco"/>
              <a:cs typeface="Monaco"/>
            </a:endParaRPr>
          </a:p>
          <a:p>
            <a:pPr marL="0" indent="0">
              <a:buNone/>
            </a:pPr>
            <a:r>
              <a:rPr lang="en-US" sz="1800" dirty="0" smtClean="0">
                <a:solidFill>
                  <a:srgbClr val="000000"/>
                </a:solidFill>
                <a:latin typeface="Monaco"/>
                <a:ea typeface="Monaco"/>
                <a:cs typeface="Monaco"/>
              </a:rPr>
              <a:t>	</a:t>
            </a:r>
            <a:r>
              <a:rPr lang="en-US" sz="1800" dirty="0" err="1" smtClean="0">
                <a:solidFill>
                  <a:srgbClr val="000000"/>
                </a:solidFill>
                <a:latin typeface="Monaco"/>
                <a:ea typeface="Monaco"/>
                <a:cs typeface="Monaco"/>
              </a:rPr>
              <a:t>Dog.metaClass.</a:t>
            </a:r>
            <a:r>
              <a:rPr lang="en-US" sz="1800" u="sng" dirty="0" err="1" smtClean="0">
                <a:solidFill>
                  <a:srgbClr val="000000"/>
                </a:solidFill>
                <a:latin typeface="Monaco"/>
                <a:ea typeface="Monaco"/>
                <a:cs typeface="Monaco"/>
              </a:rPr>
              <a:t>bark</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 { </a:t>
            </a:r>
            <a:r>
              <a:rPr lang="en-US" sz="1800" dirty="0">
                <a:solidFill>
                  <a:srgbClr val="FF39D6"/>
                </a:solidFill>
                <a:latin typeface="Monaco"/>
                <a:ea typeface="Monaco"/>
                <a:cs typeface="Monaco"/>
              </a:rPr>
              <a:t>"Woof!"</a:t>
            </a:r>
            <a:r>
              <a:rPr lang="en-US" sz="1800" dirty="0">
                <a:solidFill>
                  <a:srgbClr val="000000"/>
                </a:solidFill>
                <a:latin typeface="Monaco"/>
                <a:ea typeface="Monaco"/>
                <a:cs typeface="Monaco"/>
              </a:rPr>
              <a:t> }</a:t>
            </a:r>
          </a:p>
          <a:p>
            <a:pPr marL="0" indent="0">
              <a:buNone/>
            </a:pPr>
            <a:r>
              <a:rPr lang="en-US" sz="1800" dirty="0" smtClean="0">
                <a:solidFill>
                  <a:srgbClr val="000000"/>
                </a:solidFill>
                <a:latin typeface="Monaco"/>
                <a:ea typeface="Monaco"/>
                <a:cs typeface="Monaco"/>
              </a:rPr>
              <a:t>	</a:t>
            </a:r>
            <a:r>
              <a:rPr lang="en-US" sz="1800" dirty="0" err="1" smtClean="0">
                <a:solidFill>
                  <a:srgbClr val="000000"/>
                </a:solidFill>
                <a:latin typeface="Monaco"/>
                <a:ea typeface="Monaco"/>
                <a:cs typeface="Monaco"/>
              </a:rPr>
              <a:t>println</a:t>
            </a:r>
            <a:r>
              <a:rPr lang="en-US" sz="1800" dirty="0" smtClean="0">
                <a:solidFill>
                  <a:srgbClr val="000000"/>
                </a:solidFill>
                <a:latin typeface="Monaco"/>
                <a:ea typeface="Monaco"/>
                <a:cs typeface="Monaco"/>
              </a:rPr>
              <a:t> </a:t>
            </a:r>
            <a:r>
              <a:rPr lang="en-US" sz="1800" dirty="0">
                <a:solidFill>
                  <a:srgbClr val="A9438B"/>
                </a:solidFill>
                <a:latin typeface="Monaco"/>
                <a:ea typeface="Monaco"/>
                <a:cs typeface="Monaco"/>
              </a:rPr>
              <a:t>new</a:t>
            </a:r>
            <a:r>
              <a:rPr lang="en-US" sz="1800" dirty="0">
                <a:solidFill>
                  <a:srgbClr val="000000"/>
                </a:solidFill>
                <a:latin typeface="Monaco"/>
                <a:ea typeface="Monaco"/>
                <a:cs typeface="Monaco"/>
              </a:rPr>
              <a:t> Dog().</a:t>
            </a:r>
            <a:r>
              <a:rPr lang="en-US" sz="1800" u="sng" dirty="0">
                <a:solidFill>
                  <a:srgbClr val="000000"/>
                </a:solidFill>
                <a:latin typeface="Monaco"/>
                <a:ea typeface="Monaco"/>
                <a:cs typeface="Monaco"/>
              </a:rPr>
              <a:t>bark</a:t>
            </a:r>
            <a:r>
              <a:rPr lang="en-US" sz="1800" dirty="0">
                <a:solidFill>
                  <a:srgbClr val="000000"/>
                </a:solidFill>
                <a:latin typeface="Monaco"/>
                <a:ea typeface="Monaco"/>
                <a:cs typeface="Monaco"/>
              </a:rPr>
              <a:t>()</a:t>
            </a:r>
          </a:p>
          <a:p>
            <a:pPr marL="0" indent="0">
              <a:buNone/>
            </a:pPr>
            <a:r>
              <a:rPr lang="en-US" sz="1800" dirty="0" smtClean="0">
                <a:solidFill>
                  <a:srgbClr val="A9438B"/>
                </a:solidFill>
                <a:latin typeface="Monaco"/>
                <a:ea typeface="Monaco"/>
                <a:cs typeface="Monaco"/>
              </a:rPr>
              <a:t>	</a:t>
            </a:r>
            <a:r>
              <a:rPr lang="en-US" sz="1800" dirty="0" err="1" smtClean="0">
                <a:solidFill>
                  <a:srgbClr val="A9438B"/>
                </a:solidFill>
                <a:latin typeface="Monaco"/>
                <a:ea typeface="Monaco"/>
                <a:cs typeface="Monaco"/>
              </a:rPr>
              <a:t>def</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dog = </a:t>
            </a:r>
            <a:r>
              <a:rPr lang="en-US" sz="1800" dirty="0">
                <a:solidFill>
                  <a:srgbClr val="A9438B"/>
                </a:solidFill>
                <a:latin typeface="Monaco"/>
                <a:ea typeface="Monaco"/>
                <a:cs typeface="Monaco"/>
              </a:rPr>
              <a:t>new</a:t>
            </a:r>
            <a:r>
              <a:rPr lang="en-US" sz="1800" dirty="0">
                <a:solidFill>
                  <a:srgbClr val="000000"/>
                </a:solidFill>
                <a:latin typeface="Monaco"/>
                <a:ea typeface="Monaco"/>
                <a:cs typeface="Monaco"/>
              </a:rPr>
              <a:t> Dog()</a:t>
            </a:r>
          </a:p>
          <a:p>
            <a:pPr marL="0" indent="0">
              <a:buNone/>
            </a:pPr>
            <a:r>
              <a:rPr lang="en-US" sz="1800" dirty="0" smtClean="0">
                <a:solidFill>
                  <a:srgbClr val="000000"/>
                </a:solidFill>
                <a:latin typeface="Monaco"/>
                <a:ea typeface="Monaco"/>
                <a:cs typeface="Monaco"/>
              </a:rPr>
              <a:t>	</a:t>
            </a:r>
            <a:r>
              <a:rPr lang="en-US" sz="1800" dirty="0" err="1" smtClean="0">
                <a:solidFill>
                  <a:srgbClr val="000000"/>
                </a:solidFill>
                <a:latin typeface="Monaco"/>
                <a:ea typeface="Monaco"/>
                <a:cs typeface="Monaco"/>
              </a:rPr>
              <a:t>dog.</a:t>
            </a:r>
            <a:r>
              <a:rPr lang="en-US" sz="1800" dirty="0" err="1" smtClean="0">
                <a:solidFill>
                  <a:srgbClr val="0226CC"/>
                </a:solidFill>
                <a:latin typeface="Monaco"/>
                <a:ea typeface="Monaco"/>
                <a:cs typeface="Monaco"/>
              </a:rPr>
              <a:t>metaClass</a:t>
            </a:r>
            <a:r>
              <a:rPr lang="en-US" sz="1800" dirty="0" err="1" smtClean="0">
                <a:solidFill>
                  <a:srgbClr val="000000"/>
                </a:solidFill>
                <a:latin typeface="Monaco"/>
                <a:ea typeface="Monaco"/>
                <a:cs typeface="Monaco"/>
              </a:rPr>
              <a:t>.</a:t>
            </a:r>
            <a:r>
              <a:rPr lang="en-US" sz="1800" u="sng" dirty="0" err="1" smtClean="0">
                <a:solidFill>
                  <a:srgbClr val="000000"/>
                </a:solidFill>
                <a:latin typeface="Monaco"/>
                <a:ea typeface="Monaco"/>
                <a:cs typeface="Monaco"/>
              </a:rPr>
              <a:t>getBreed</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 { </a:t>
            </a:r>
            <a:r>
              <a:rPr lang="en-US" sz="1800" dirty="0">
                <a:solidFill>
                  <a:srgbClr val="FF39D6"/>
                </a:solidFill>
                <a:latin typeface="Monaco"/>
                <a:ea typeface="Monaco"/>
                <a:cs typeface="Monaco"/>
              </a:rPr>
              <a:t>"Poodle"</a:t>
            </a:r>
            <a:r>
              <a:rPr lang="en-US" sz="1800" dirty="0">
                <a:solidFill>
                  <a:srgbClr val="000000"/>
                </a:solidFill>
                <a:latin typeface="Monaco"/>
                <a:ea typeface="Monaco"/>
                <a:cs typeface="Monaco"/>
              </a:rPr>
              <a:t> }</a:t>
            </a:r>
          </a:p>
          <a:p>
            <a:pPr marL="0" indent="0">
              <a:buNone/>
            </a:pPr>
            <a:r>
              <a:rPr lang="en-US" sz="1800" dirty="0" smtClean="0">
                <a:solidFill>
                  <a:srgbClr val="000000"/>
                </a:solidFill>
                <a:latin typeface="Monaco"/>
                <a:ea typeface="Monaco"/>
                <a:cs typeface="Monaco"/>
              </a:rPr>
              <a:t>	</a:t>
            </a:r>
            <a:r>
              <a:rPr lang="en-US" sz="1800" dirty="0" err="1" smtClean="0">
                <a:solidFill>
                  <a:srgbClr val="000000"/>
                </a:solidFill>
                <a:latin typeface="Monaco"/>
                <a:ea typeface="Monaco"/>
                <a:cs typeface="Monaco"/>
              </a:rPr>
              <a:t>println</a:t>
            </a:r>
            <a:r>
              <a:rPr lang="en-US" sz="1800" dirty="0" smtClean="0">
                <a:solidFill>
                  <a:srgbClr val="000000"/>
                </a:solidFill>
                <a:latin typeface="Monaco"/>
                <a:ea typeface="Monaco"/>
                <a:cs typeface="Monaco"/>
              </a:rPr>
              <a:t> </a:t>
            </a:r>
            <a:r>
              <a:rPr lang="en-US" sz="1800" dirty="0" err="1" smtClean="0">
                <a:solidFill>
                  <a:srgbClr val="000000"/>
                </a:solidFill>
                <a:latin typeface="Monaco"/>
                <a:ea typeface="Monaco"/>
                <a:cs typeface="Monaco"/>
              </a:rPr>
              <a:t>dog.</a:t>
            </a:r>
            <a:r>
              <a:rPr lang="en-US" sz="1800" u="sng" dirty="0" err="1" smtClean="0">
                <a:solidFill>
                  <a:srgbClr val="000000"/>
                </a:solidFill>
                <a:latin typeface="Monaco"/>
                <a:ea typeface="Monaco"/>
                <a:cs typeface="Monaco"/>
              </a:rPr>
              <a:t>breed</a:t>
            </a:r>
            <a:endParaRPr lang="en-US" sz="1800" u="sng" dirty="0" smtClean="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a:t>
            </a:r>
            <a:r>
              <a:rPr lang="en-US" sz="1800" dirty="0" err="1" smtClean="0">
                <a:solidFill>
                  <a:srgbClr val="000000"/>
                </a:solidFill>
                <a:latin typeface="Monaco"/>
                <a:ea typeface="Monaco"/>
                <a:cs typeface="Monaco"/>
              </a:rPr>
              <a:t>Dog.metaClass.setAttribute</a:t>
            </a:r>
            <a:r>
              <a:rPr lang="en-US" sz="1800" dirty="0" smtClean="0">
                <a:solidFill>
                  <a:srgbClr val="000000"/>
                </a:solidFill>
                <a:latin typeface="Monaco"/>
                <a:ea typeface="Monaco"/>
                <a:cs typeface="Monaco"/>
              </a:rPr>
              <a:t>(dog,</a:t>
            </a:r>
            <a:r>
              <a:rPr lang="en-US" sz="1800" dirty="0">
                <a:solidFill>
                  <a:srgbClr val="FF39D6"/>
                </a:solidFill>
                <a:latin typeface="Monaco"/>
                <a:ea typeface="Monaco"/>
                <a:cs typeface="Monaco"/>
              </a:rPr>
              <a:t> </a:t>
            </a:r>
            <a:r>
              <a:rPr lang="en-US" sz="1800" dirty="0" smtClean="0">
                <a:solidFill>
                  <a:srgbClr val="FF39D6"/>
                </a:solidFill>
                <a:latin typeface="Monaco"/>
                <a:ea typeface="Monaco"/>
                <a:cs typeface="Monaco"/>
              </a:rPr>
              <a:t>"secret"</a:t>
            </a:r>
            <a:r>
              <a:rPr lang="en-US" sz="1800" dirty="0">
                <a:solidFill>
                  <a:srgbClr val="000000"/>
                </a:solidFill>
                <a:latin typeface="Monaco"/>
                <a:ea typeface="Monaco"/>
                <a:cs typeface="Monaco"/>
              </a:rPr>
              <a:t>,</a:t>
            </a:r>
            <a:r>
              <a:rPr lang="en-US" sz="1800" dirty="0">
                <a:solidFill>
                  <a:srgbClr val="FF39D6"/>
                </a:solidFill>
                <a:latin typeface="Monaco"/>
                <a:ea typeface="Monaco"/>
                <a:cs typeface="Monaco"/>
              </a:rPr>
              <a:t> </a:t>
            </a:r>
            <a:r>
              <a:rPr lang="en-US" sz="1800" dirty="0" smtClean="0">
                <a:solidFill>
                  <a:srgbClr val="FF39D6"/>
                </a:solidFill>
                <a:latin typeface="Monaco"/>
                <a:ea typeface="Monaco"/>
                <a:cs typeface="Monaco"/>
              </a:rPr>
              <a:t>"42"</a:t>
            </a:r>
            <a:r>
              <a:rPr lang="en-US" sz="1800" dirty="0">
                <a:solidFill>
                  <a:srgbClr val="000000"/>
                </a:solidFill>
                <a:latin typeface="Monaco"/>
                <a:ea typeface="Monaco"/>
                <a:cs typeface="Monaco"/>
              </a:rPr>
              <a:t>)</a:t>
            </a:r>
            <a:r>
              <a:rPr lang="en-US" sz="1800" dirty="0" smtClean="0">
                <a:solidFill>
                  <a:srgbClr val="000000"/>
                </a:solidFill>
                <a:latin typeface="Monaco"/>
                <a:ea typeface="Monaco"/>
                <a:cs typeface="Monaco"/>
              </a:rPr>
              <a:t> </a:t>
            </a:r>
            <a:endParaRPr lang="en-US" sz="1800" u="sng" dirty="0" smtClean="0">
              <a:solidFill>
                <a:srgbClr val="000000"/>
              </a:solidFill>
              <a:latin typeface="Monaco"/>
              <a:ea typeface="Monaco"/>
              <a:cs typeface="Monaco"/>
            </a:endParaRPr>
          </a:p>
          <a:p>
            <a:endParaRPr lang="sv-SE" dirty="0" err="1" smtClean="0"/>
          </a:p>
        </p:txBody>
      </p:sp>
    </p:spTree>
    <p:extLst>
      <p:ext uri="{BB962C8B-B14F-4D97-AF65-F5344CB8AC3E}">
        <p14:creationId xmlns:p14="http://schemas.microsoft.com/office/powerpoint/2010/main" val="2343452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ctrTitle"/>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a:t>ExpandoMetaClass</a:t>
            </a:r>
            <a:endParaRPr lang="en-US"/>
          </a:p>
        </p:txBody>
      </p:sp>
      <p:sp>
        <p:nvSpPr>
          <p:cNvPr id="52227" name="Rectangle 3"/>
          <p:cNvSpPr>
            <a:spLocks noGrp="1" noChangeArrowheads="1"/>
          </p:cNvSpPr>
          <p:nvPr>
            <p:ph type="body" sz="quarter" idx="13"/>
          </p:nvPr>
        </p:nvSpPr>
        <p:spPr bwMode="auto">
          <a:xfrm>
            <a:off x="683568" y="1412776"/>
            <a:ext cx="7721303" cy="4896544"/>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dirty="0" err="1" smtClean="0"/>
              <a:t>Add</a:t>
            </a:r>
            <a:r>
              <a:rPr lang="sv-SE" dirty="0" smtClean="0"/>
              <a:t> </a:t>
            </a:r>
            <a:r>
              <a:rPr lang="sv-SE" dirty="0" err="1" smtClean="0"/>
              <a:t>static</a:t>
            </a:r>
            <a:r>
              <a:rPr lang="sv-SE" dirty="0" smtClean="0"/>
              <a:t> </a:t>
            </a:r>
            <a:r>
              <a:rPr lang="sv-SE" dirty="0" err="1" smtClean="0"/>
              <a:t>methods</a:t>
            </a:r>
            <a:r>
              <a:rPr lang="sv-SE" dirty="0" smtClean="0"/>
              <a:t> </a:t>
            </a:r>
            <a:r>
              <a:rPr lang="sv-SE" dirty="0" err="1" smtClean="0"/>
              <a:t>using</a:t>
            </a:r>
            <a:r>
              <a:rPr lang="sv-SE" dirty="0" smtClean="0"/>
              <a:t> the </a:t>
            </a:r>
            <a:r>
              <a:rPr lang="sv-SE" dirty="0" err="1" smtClean="0"/>
              <a:t>static</a:t>
            </a:r>
            <a:r>
              <a:rPr lang="sv-SE" dirty="0" smtClean="0"/>
              <a:t> prefix:</a:t>
            </a:r>
          </a:p>
          <a:p>
            <a:pPr marL="0" indent="0">
              <a:buNone/>
            </a:pPr>
            <a:endParaRPr lang="en-US" sz="2000" dirty="0" smtClean="0">
              <a:solidFill>
                <a:srgbClr val="000000"/>
              </a:solidFill>
              <a:latin typeface="Monaco"/>
              <a:ea typeface="Monaco"/>
              <a:cs typeface="Monaco"/>
            </a:endParaRPr>
          </a:p>
          <a:p>
            <a:pPr marL="0" indent="0">
              <a:buNone/>
            </a:pPr>
            <a:r>
              <a:rPr lang="en-US" sz="2000" dirty="0" smtClean="0">
                <a:solidFill>
                  <a:srgbClr val="000000"/>
                </a:solidFill>
                <a:latin typeface="Monaco"/>
                <a:ea typeface="Monaco"/>
                <a:cs typeface="Monaco"/>
              </a:rPr>
              <a:t>	</a:t>
            </a:r>
            <a:r>
              <a:rPr lang="en-US" sz="1800" dirty="0" err="1" smtClean="0">
                <a:solidFill>
                  <a:srgbClr val="000000"/>
                </a:solidFill>
                <a:latin typeface="Monaco"/>
                <a:ea typeface="Monaco"/>
                <a:cs typeface="Monaco"/>
              </a:rPr>
              <a:t>Dog.metaClass.static.create</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a:t>
            </a:r>
            <a:r>
              <a:rPr lang="en-US" sz="1800" dirty="0" smtClean="0">
                <a:solidFill>
                  <a:srgbClr val="A9438B"/>
                </a:solidFill>
                <a:latin typeface="Monaco"/>
                <a:ea typeface="Monaco"/>
                <a:cs typeface="Monaco"/>
              </a:rPr>
              <a:t>new</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Dog()</a:t>
            </a:r>
            <a:r>
              <a:rPr lang="en-US" sz="1800" dirty="0" smtClean="0">
                <a:solidFill>
                  <a:srgbClr val="000000"/>
                </a:solidFill>
                <a:latin typeface="Monaco"/>
                <a:ea typeface="Monaco"/>
                <a:cs typeface="Monaco"/>
              </a:rPr>
              <a:t> }</a:t>
            </a:r>
          </a:p>
          <a:p>
            <a:pPr marL="0" indent="0">
              <a:buNone/>
            </a:pPr>
            <a:endParaRPr lang="sv-SE" sz="1800" b="1" dirty="0" smtClean="0">
              <a:latin typeface="Monaco" charset="0"/>
            </a:endParaRPr>
          </a:p>
          <a:p>
            <a:r>
              <a:rPr lang="sv-SE" dirty="0" err="1" smtClean="0"/>
              <a:t>Add</a:t>
            </a:r>
            <a:r>
              <a:rPr lang="sv-SE" dirty="0" smtClean="0"/>
              <a:t> </a:t>
            </a:r>
            <a:r>
              <a:rPr lang="sv-SE" dirty="0" err="1"/>
              <a:t>constructors</a:t>
            </a:r>
            <a:r>
              <a:rPr lang="sv-SE" dirty="0"/>
              <a:t> </a:t>
            </a:r>
            <a:r>
              <a:rPr lang="sv-SE" dirty="0" err="1"/>
              <a:t>using</a:t>
            </a:r>
            <a:r>
              <a:rPr lang="sv-SE" dirty="0"/>
              <a:t> the </a:t>
            </a:r>
            <a:r>
              <a:rPr lang="sv-SE" dirty="0" err="1"/>
              <a:t>constructor</a:t>
            </a:r>
            <a:r>
              <a:rPr lang="sv-SE" dirty="0"/>
              <a:t> prefix</a:t>
            </a:r>
            <a:r>
              <a:rPr lang="sv-SE" dirty="0" smtClean="0"/>
              <a:t>:</a:t>
            </a:r>
          </a:p>
          <a:p>
            <a:pPr marL="0" indent="0">
              <a:buNone/>
            </a:pPr>
            <a:endParaRPr lang="en-US" sz="1600" dirty="0" smtClean="0">
              <a:solidFill>
                <a:srgbClr val="000000"/>
              </a:solidFill>
              <a:latin typeface="Monaco"/>
              <a:ea typeface="Monaco"/>
              <a:cs typeface="Monaco"/>
            </a:endParaRPr>
          </a:p>
          <a:p>
            <a:pPr marL="0" indent="0">
              <a:buNone/>
            </a:pPr>
            <a:r>
              <a:rPr lang="en-US" sz="1600" dirty="0" smtClean="0">
                <a:solidFill>
                  <a:srgbClr val="000000"/>
                </a:solidFill>
                <a:latin typeface="Monaco"/>
                <a:ea typeface="Monaco"/>
                <a:cs typeface="Monaco"/>
              </a:rPr>
              <a:t>	</a:t>
            </a:r>
            <a:r>
              <a:rPr lang="en-US" sz="1800" dirty="0" err="1" smtClean="0">
                <a:solidFill>
                  <a:srgbClr val="000000"/>
                </a:solidFill>
                <a:latin typeface="Monaco"/>
                <a:ea typeface="Monaco"/>
                <a:cs typeface="Monaco"/>
              </a:rPr>
              <a:t>Dog.metaClass.constructor</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{n -&gt; </a:t>
            </a:r>
            <a:r>
              <a:rPr lang="en-US" sz="1800" dirty="0" smtClean="0">
                <a:solidFill>
                  <a:srgbClr val="A9438B"/>
                </a:solidFill>
                <a:latin typeface="Monaco"/>
                <a:ea typeface="Monaco"/>
                <a:cs typeface="Monaco"/>
              </a:rPr>
              <a:t>new</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Dog</a:t>
            </a:r>
            <a:r>
              <a:rPr lang="en-US" sz="1800" dirty="0" smtClean="0">
                <a:solidFill>
                  <a:srgbClr val="000000"/>
                </a:solidFill>
                <a:latin typeface="Monaco"/>
                <a:ea typeface="Monaco"/>
                <a:cs typeface="Monaco"/>
              </a:rPr>
              <a:t>(</a:t>
            </a:r>
            <a:r>
              <a:rPr lang="en-US" sz="1800" dirty="0" err="1" smtClean="0">
                <a:solidFill>
                  <a:srgbClr val="000000"/>
                </a:solidFill>
                <a:latin typeface="Monaco"/>
                <a:ea typeface="Monaco"/>
                <a:cs typeface="Monaco"/>
              </a:rPr>
              <a:t>name:n</a:t>
            </a:r>
            <a:r>
              <a:rPr lang="en-US" sz="1800" dirty="0" smtClean="0">
                <a:solidFill>
                  <a:srgbClr val="000000"/>
                </a:solidFill>
                <a:latin typeface="Monaco"/>
                <a:ea typeface="Monaco"/>
                <a:cs typeface="Monaco"/>
              </a:rPr>
              <a:t>)}</a:t>
            </a:r>
          </a:p>
          <a:p>
            <a:pPr marL="0" indent="0">
              <a:buNone/>
            </a:pPr>
            <a:endParaRPr lang="sv-SE" sz="1800" b="1" dirty="0">
              <a:latin typeface="Monaco" charset="0"/>
            </a:endParaRPr>
          </a:p>
        </p:txBody>
      </p:sp>
    </p:spTree>
    <p:extLst>
      <p:ext uri="{BB962C8B-B14F-4D97-AF65-F5344CB8AC3E}">
        <p14:creationId xmlns:p14="http://schemas.microsoft.com/office/powerpoint/2010/main" val="482890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ctrTitle"/>
          </p:nvPr>
        </p:nvSpPr>
        <p:spPr>
          <a:ln/>
        </p:spPr>
        <p:txBody>
          <a:bodyPr rIns="116994"/>
          <a:lstStyle/>
          <a:p>
            <a:pPr marL="40182"/>
            <a:r>
              <a:rPr lang="en-US" dirty="0"/>
              <a:t>Exercise </a:t>
            </a:r>
            <a:r>
              <a:rPr lang="en-US" dirty="0" smtClean="0"/>
              <a:t>7 </a:t>
            </a:r>
            <a:r>
              <a:rPr lang="en-US" dirty="0"/>
              <a:t>– </a:t>
            </a:r>
            <a:r>
              <a:rPr lang="en-US" dirty="0" smtClean="0"/>
              <a:t>Injecting Collaborators</a:t>
            </a:r>
            <a:endParaRPr lang="en-US" dirty="0"/>
          </a:p>
        </p:txBody>
      </p:sp>
      <p:sp>
        <p:nvSpPr>
          <p:cNvPr id="26628" name="Rectangle 4"/>
          <p:cNvSpPr>
            <a:spLocks noGrp="1" noChangeArrowheads="1"/>
          </p:cNvSpPr>
          <p:nvPr>
            <p:ph type="body" sz="quarter" idx="13"/>
          </p:nvPr>
        </p:nvSpPr>
        <p:spPr>
          <a:ln/>
        </p:spPr>
        <p:txBody>
          <a:bodyPr rIns="116994"/>
          <a:lstStyle/>
          <a:p>
            <a:r>
              <a:rPr lang="en-US" dirty="0" smtClean="0"/>
              <a:t>Add a test method </a:t>
            </a:r>
            <a:r>
              <a:rPr lang="en-US" dirty="0" smtClean="0"/>
              <a:t>for </a:t>
            </a:r>
            <a:r>
              <a:rPr lang="en-US" dirty="0" err="1"/>
              <a:t>saveVisit</a:t>
            </a:r>
            <a:r>
              <a:rPr lang="en-US" dirty="0"/>
              <a:t>(</a:t>
            </a:r>
            <a:r>
              <a:rPr lang="en-US" dirty="0" smtClean="0"/>
              <a:t>) to </a:t>
            </a:r>
            <a:r>
              <a:rPr lang="en-US" dirty="0" smtClean="0"/>
              <a:t>verify </a:t>
            </a:r>
            <a:r>
              <a:rPr lang="en-US" dirty="0" smtClean="0"/>
              <a:t>that </a:t>
            </a:r>
            <a:r>
              <a:rPr lang="en-US" dirty="0" smtClean="0"/>
              <a:t>an exception thrown from the  </a:t>
            </a:r>
            <a:r>
              <a:rPr lang="en-US" dirty="0" err="1" smtClean="0"/>
              <a:t>ConfirmationService</a:t>
            </a:r>
            <a:r>
              <a:rPr lang="en-US" dirty="0" smtClean="0"/>
              <a:t> collaborator </a:t>
            </a:r>
            <a:r>
              <a:rPr lang="en-US" dirty="0" smtClean="0"/>
              <a:t>is properly handled by logging the exception</a:t>
            </a:r>
            <a:endParaRPr lang="en-US" dirty="0"/>
          </a:p>
          <a:p>
            <a:pPr lvl="1"/>
            <a:r>
              <a:rPr lang="en-US" dirty="0" smtClean="0"/>
              <a:t>Create a Mock object for the logger</a:t>
            </a:r>
          </a:p>
          <a:p>
            <a:pPr lvl="1"/>
            <a:r>
              <a:rPr lang="en-US" dirty="0" smtClean="0"/>
              <a:t>Inject the logger using </a:t>
            </a:r>
            <a:r>
              <a:rPr lang="en-US" dirty="0" err="1" smtClean="0"/>
              <a:t>metaClass.setAttribute</a:t>
            </a:r>
            <a:endParaRPr lang="en-US" dirty="0" smtClean="0"/>
          </a:p>
        </p:txBody>
      </p:sp>
    </p:spTree>
    <p:extLst>
      <p:ext uri="{BB962C8B-B14F-4D97-AF65-F5344CB8AC3E}">
        <p14:creationId xmlns:p14="http://schemas.microsoft.com/office/powerpoint/2010/main" val="1715438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ctrTitle"/>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a:t>Meta Hooks</a:t>
            </a:r>
            <a:endParaRPr lang="en-US"/>
          </a:p>
        </p:txBody>
      </p:sp>
      <p:sp>
        <p:nvSpPr>
          <p:cNvPr id="53251" name="Rectangle 3"/>
          <p:cNvSpPr>
            <a:spLocks noGrp="1" noChangeArrowheads="1"/>
          </p:cNvSpPr>
          <p:nvPr>
            <p:ph type="body" sz="quarter" idx="13"/>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a:t>The MetaClass also allows intercepting and overriding key dynamic method dispatch hooks:</a:t>
            </a:r>
          </a:p>
          <a:p>
            <a:pPr lvl="1"/>
            <a:r>
              <a:rPr lang="sv-SE"/>
              <a:t>invokeMethod()</a:t>
            </a:r>
          </a:p>
          <a:p>
            <a:pPr lvl="1"/>
            <a:r>
              <a:rPr lang="sv-SE"/>
              <a:t>set/getProperty()</a:t>
            </a:r>
          </a:p>
          <a:p>
            <a:pPr lvl="1"/>
            <a:r>
              <a:rPr lang="sv-SE"/>
              <a:t>methodMissing()</a:t>
            </a:r>
          </a:p>
          <a:p>
            <a:pPr lvl="1"/>
            <a:r>
              <a:rPr lang="sv-SE"/>
              <a:t>propertyMissing()</a:t>
            </a:r>
            <a:endParaRPr lang="en-US"/>
          </a:p>
        </p:txBody>
      </p:sp>
    </p:spTree>
    <p:extLst>
      <p:ext uri="{BB962C8B-B14F-4D97-AF65-F5344CB8AC3E}">
        <p14:creationId xmlns:p14="http://schemas.microsoft.com/office/powerpoint/2010/main" val="2255399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ctrTitle"/>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a:t>Overriding methodMissing</a:t>
            </a:r>
            <a:endParaRPr lang="en-US"/>
          </a:p>
        </p:txBody>
      </p:sp>
      <p:sp>
        <p:nvSpPr>
          <p:cNvPr id="54275" name="Rectangle 3"/>
          <p:cNvSpPr>
            <a:spLocks noGrp="1" noChangeArrowheads="1"/>
          </p:cNvSpPr>
          <p:nvPr>
            <p:ph type="body" sz="quarter" idx="13"/>
          </p:nvPr>
        </p:nvSpPr>
        <p:spPr bwMode="auto">
          <a:xfrm>
            <a:off x="685800" y="1556792"/>
            <a:ext cx="7990656" cy="468052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pPr>
              <a:lnSpc>
                <a:spcPct val="90000"/>
              </a:lnSpc>
            </a:pPr>
            <a:r>
              <a:rPr lang="sv-SE" dirty="0" err="1"/>
              <a:t>Overriding</a:t>
            </a:r>
            <a:r>
              <a:rPr lang="sv-SE" dirty="0"/>
              <a:t> the </a:t>
            </a:r>
            <a:r>
              <a:rPr lang="sv-SE" dirty="0" err="1"/>
              <a:t>methodMissing</a:t>
            </a:r>
            <a:r>
              <a:rPr lang="sv-SE" dirty="0"/>
              <a:t> </a:t>
            </a:r>
            <a:r>
              <a:rPr lang="sv-SE" dirty="0" err="1"/>
              <a:t>method</a:t>
            </a:r>
            <a:r>
              <a:rPr lang="sv-SE" dirty="0"/>
              <a:t> </a:t>
            </a:r>
            <a:r>
              <a:rPr lang="sv-SE" dirty="0" err="1"/>
              <a:t>allows</a:t>
            </a:r>
            <a:r>
              <a:rPr lang="sv-SE" dirty="0"/>
              <a:t> for </a:t>
            </a:r>
            <a:r>
              <a:rPr lang="sv-SE" dirty="0" err="1"/>
              <a:t>dynamic</a:t>
            </a:r>
            <a:r>
              <a:rPr lang="sv-SE" dirty="0"/>
              <a:t> </a:t>
            </a:r>
            <a:r>
              <a:rPr lang="sv-SE" dirty="0" err="1"/>
              <a:t>creation</a:t>
            </a:r>
            <a:r>
              <a:rPr lang="sv-SE" dirty="0"/>
              <a:t> </a:t>
            </a:r>
            <a:r>
              <a:rPr lang="sv-SE" dirty="0" err="1"/>
              <a:t>of</a:t>
            </a:r>
            <a:r>
              <a:rPr lang="sv-SE" dirty="0"/>
              <a:t> </a:t>
            </a:r>
            <a:r>
              <a:rPr lang="sv-SE" dirty="0" err="1"/>
              <a:t>capabilities</a:t>
            </a:r>
            <a:r>
              <a:rPr lang="sv-SE" dirty="0"/>
              <a:t> and </a:t>
            </a:r>
            <a:r>
              <a:rPr lang="sv-SE" dirty="0" err="1"/>
              <a:t>behavior</a:t>
            </a:r>
            <a:r>
              <a:rPr lang="sv-SE" dirty="0"/>
              <a:t>:</a:t>
            </a:r>
          </a:p>
          <a:p>
            <a:pPr>
              <a:lnSpc>
                <a:spcPct val="90000"/>
              </a:lnSpc>
              <a:buFont typeface="Arial" charset="0"/>
              <a:buNone/>
            </a:pPr>
            <a:endParaRPr lang="sv-SE" sz="2000" b="1" dirty="0" smtClean="0">
              <a:latin typeface="Monaco" charset="0"/>
            </a:endParaRPr>
          </a:p>
          <a:p>
            <a:pPr marL="0" indent="0">
              <a:buNone/>
            </a:pPr>
            <a:r>
              <a:rPr lang="en-US" sz="2000" dirty="0">
                <a:solidFill>
                  <a:srgbClr val="A9438B"/>
                </a:solidFill>
                <a:latin typeface="Monaco"/>
                <a:ea typeface="Monaco"/>
                <a:cs typeface="Monaco"/>
              </a:rPr>
              <a:t>class</a:t>
            </a:r>
            <a:r>
              <a:rPr lang="en-US" sz="2000" dirty="0">
                <a:solidFill>
                  <a:srgbClr val="000000"/>
                </a:solidFill>
                <a:latin typeface="Monaco"/>
                <a:ea typeface="Monaco"/>
                <a:cs typeface="Monaco"/>
              </a:rPr>
              <a:t> Dog {}</a:t>
            </a:r>
          </a:p>
          <a:p>
            <a:pPr marL="0" indent="0">
              <a:buNone/>
            </a:pPr>
            <a:r>
              <a:rPr lang="en-US" sz="2000" dirty="0" err="1">
                <a:solidFill>
                  <a:srgbClr val="000000"/>
                </a:solidFill>
                <a:latin typeface="Monaco"/>
                <a:ea typeface="Monaco"/>
                <a:cs typeface="Monaco"/>
              </a:rPr>
              <a:t>Dog.metaClass.</a:t>
            </a:r>
            <a:r>
              <a:rPr lang="en-US" sz="2000" u="sng" dirty="0" err="1">
                <a:solidFill>
                  <a:srgbClr val="000000"/>
                </a:solidFill>
                <a:latin typeface="Monaco"/>
                <a:ea typeface="Monaco"/>
                <a:cs typeface="Monaco"/>
              </a:rPr>
              <a:t>methodMissing</a:t>
            </a:r>
            <a:r>
              <a:rPr lang="en-US" sz="2000" dirty="0">
                <a:solidFill>
                  <a:srgbClr val="000000"/>
                </a:solidFill>
                <a:latin typeface="Monaco"/>
                <a:ea typeface="Monaco"/>
                <a:cs typeface="Monaco"/>
              </a:rPr>
              <a:t> = {String name, </a:t>
            </a:r>
            <a:r>
              <a:rPr lang="en-US" sz="2000" dirty="0" err="1">
                <a:solidFill>
                  <a:srgbClr val="000000"/>
                </a:solidFill>
                <a:latin typeface="Monaco"/>
                <a:ea typeface="Monaco"/>
                <a:cs typeface="Monaco"/>
              </a:rPr>
              <a:t>args</a:t>
            </a:r>
            <a:r>
              <a:rPr lang="en-US" sz="2000" dirty="0">
                <a:solidFill>
                  <a:srgbClr val="000000"/>
                </a:solidFill>
                <a:latin typeface="Monaco"/>
                <a:ea typeface="Monaco"/>
                <a:cs typeface="Monaco"/>
              </a:rPr>
              <a:t> -&gt;</a:t>
            </a:r>
          </a:p>
          <a:p>
            <a:pPr marL="0" indent="0">
              <a:buNone/>
            </a:pPr>
            <a:r>
              <a:rPr lang="en-US" sz="2000" dirty="0">
                <a:solidFill>
                  <a:srgbClr val="000000"/>
                </a:solidFill>
                <a:latin typeface="Monaco"/>
                <a:ea typeface="Monaco"/>
                <a:cs typeface="Monaco"/>
              </a:rPr>
              <a:t>  Dog.</a:t>
            </a:r>
            <a:r>
              <a:rPr lang="en-US" sz="2000" dirty="0" err="1">
                <a:solidFill>
                  <a:srgbClr val="000000"/>
                </a:solidFill>
                <a:latin typeface="Monaco"/>
                <a:ea typeface="Monaco"/>
                <a:cs typeface="Monaco"/>
              </a:rPr>
              <a:t>metaClass</a:t>
            </a:r>
            <a:r>
              <a:rPr lang="en-US" sz="2000" dirty="0">
                <a:solidFill>
                  <a:srgbClr val="000000"/>
                </a:solidFill>
                <a:latin typeface="Monaco"/>
                <a:ea typeface="Monaco"/>
                <a:cs typeface="Monaco"/>
              </a:rPr>
              <a:t>.</a:t>
            </a:r>
            <a:r>
              <a:rPr lang="en-US" sz="2000" dirty="0">
                <a:solidFill>
                  <a:srgbClr val="FF39D6"/>
                </a:solidFill>
                <a:latin typeface="Monaco"/>
                <a:ea typeface="Monaco"/>
                <a:cs typeface="Monaco"/>
              </a:rPr>
              <a:t>"$name"</a:t>
            </a:r>
            <a:r>
              <a:rPr lang="en-US" sz="2000" dirty="0">
                <a:solidFill>
                  <a:srgbClr val="000000"/>
                </a:solidFill>
                <a:latin typeface="Monaco"/>
                <a:ea typeface="Monaco"/>
                <a:cs typeface="Monaco"/>
              </a:rPr>
              <a:t> = {Object[] </a:t>
            </a:r>
            <a:r>
              <a:rPr lang="en-US" sz="2000" dirty="0" err="1">
                <a:solidFill>
                  <a:srgbClr val="000000"/>
                </a:solidFill>
                <a:latin typeface="Monaco"/>
                <a:ea typeface="Monaco"/>
                <a:cs typeface="Monaco"/>
              </a:rPr>
              <a:t>varargs</a:t>
            </a:r>
            <a:r>
              <a:rPr lang="en-US" sz="2000" dirty="0">
                <a:solidFill>
                  <a:srgbClr val="000000"/>
                </a:solidFill>
                <a:latin typeface="Monaco"/>
                <a:ea typeface="Monaco"/>
                <a:cs typeface="Monaco"/>
              </a:rPr>
              <a:t>-&gt;</a:t>
            </a:r>
          </a:p>
          <a:p>
            <a:pPr marL="0" indent="0">
              <a:buNone/>
            </a:pPr>
            <a:r>
              <a:rPr lang="en-US" sz="2000" dirty="0">
                <a:solidFill>
                  <a:srgbClr val="000000"/>
                </a:solidFill>
                <a:latin typeface="Monaco"/>
                <a:ea typeface="Monaco"/>
                <a:cs typeface="Monaco"/>
              </a:rPr>
              <a:t>    </a:t>
            </a:r>
            <a:r>
              <a:rPr lang="en-US" sz="2000" dirty="0">
                <a:solidFill>
                  <a:srgbClr val="FF39D6"/>
                </a:solidFill>
                <a:latin typeface="Monaco"/>
                <a:ea typeface="Monaco"/>
                <a:cs typeface="Monaco"/>
              </a:rPr>
              <a:t>"dynamic $name"</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a:t>
            </a:r>
            <a:r>
              <a:rPr lang="en-US" sz="2000" dirty="0">
                <a:solidFill>
                  <a:srgbClr val="FF39D6"/>
                </a:solidFill>
                <a:latin typeface="Monaco"/>
                <a:ea typeface="Monaco"/>
                <a:cs typeface="Monaco"/>
              </a:rPr>
              <a:t>"dynamic $name"</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a:t>
            </a:r>
          </a:p>
          <a:p>
            <a:pPr marL="0" indent="0">
              <a:buNone/>
            </a:pPr>
            <a:r>
              <a:rPr lang="en-US" sz="2000" dirty="0">
                <a:solidFill>
                  <a:srgbClr val="A9438B"/>
                </a:solidFill>
                <a:latin typeface="Monaco"/>
                <a:ea typeface="Monaco"/>
                <a:cs typeface="Monaco"/>
              </a:rPr>
              <a:t>assert</a:t>
            </a:r>
            <a:r>
              <a:rPr lang="en-US" sz="2000" dirty="0">
                <a:solidFill>
                  <a:srgbClr val="000000"/>
                </a:solidFill>
                <a:latin typeface="Monaco"/>
                <a:ea typeface="Monaco"/>
                <a:cs typeface="Monaco"/>
              </a:rPr>
              <a:t>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Dog().</a:t>
            </a:r>
            <a:r>
              <a:rPr lang="en-US" sz="2000" u="sng" dirty="0">
                <a:solidFill>
                  <a:srgbClr val="000000"/>
                </a:solidFill>
                <a:latin typeface="Monaco"/>
                <a:ea typeface="Monaco"/>
                <a:cs typeface="Monaco"/>
              </a:rPr>
              <a:t>howl</a:t>
            </a:r>
            <a:r>
              <a:rPr lang="en-US" sz="2000" dirty="0">
                <a:solidFill>
                  <a:srgbClr val="000000"/>
                </a:solidFill>
                <a:latin typeface="Monaco"/>
                <a:ea typeface="Monaco"/>
                <a:cs typeface="Monaco"/>
              </a:rPr>
              <a:t>() == </a:t>
            </a:r>
            <a:r>
              <a:rPr lang="en-US" sz="2000" dirty="0">
                <a:solidFill>
                  <a:srgbClr val="FF39D6"/>
                </a:solidFill>
                <a:latin typeface="Monaco"/>
                <a:ea typeface="Monaco"/>
                <a:cs typeface="Monaco"/>
              </a:rPr>
              <a:t>"dynamic howl"</a:t>
            </a:r>
            <a:endParaRPr lang="en-US" sz="2000" dirty="0">
              <a:solidFill>
                <a:srgbClr val="000000"/>
              </a:solidFill>
              <a:latin typeface="Monaco"/>
              <a:ea typeface="Monaco"/>
              <a:cs typeface="Monaco"/>
            </a:endParaRPr>
          </a:p>
          <a:p>
            <a:pPr marL="0" indent="0">
              <a:buNone/>
            </a:pPr>
            <a:r>
              <a:rPr lang="en-US" sz="2000" dirty="0">
                <a:solidFill>
                  <a:srgbClr val="A9438B"/>
                </a:solidFill>
                <a:latin typeface="Monaco"/>
                <a:ea typeface="Monaco"/>
                <a:cs typeface="Monaco"/>
              </a:rPr>
              <a:t>assert</a:t>
            </a:r>
            <a:r>
              <a:rPr lang="en-US" sz="2000" dirty="0">
                <a:solidFill>
                  <a:srgbClr val="000000"/>
                </a:solidFill>
                <a:latin typeface="Monaco"/>
                <a:ea typeface="Monaco"/>
                <a:cs typeface="Monaco"/>
              </a:rPr>
              <a:t>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Dog().</a:t>
            </a:r>
            <a:r>
              <a:rPr lang="en-US" sz="2000" u="sng" dirty="0">
                <a:solidFill>
                  <a:srgbClr val="000000"/>
                </a:solidFill>
                <a:latin typeface="Monaco"/>
                <a:ea typeface="Monaco"/>
                <a:cs typeface="Monaco"/>
              </a:rPr>
              <a:t>crawl</a:t>
            </a:r>
            <a:r>
              <a:rPr lang="en-US" sz="2000" dirty="0">
                <a:solidFill>
                  <a:srgbClr val="000000"/>
                </a:solidFill>
                <a:latin typeface="Monaco"/>
                <a:ea typeface="Monaco"/>
                <a:cs typeface="Monaco"/>
              </a:rPr>
              <a:t>() == </a:t>
            </a:r>
            <a:r>
              <a:rPr lang="en-US" sz="2000" dirty="0">
                <a:solidFill>
                  <a:srgbClr val="FF39D6"/>
                </a:solidFill>
                <a:latin typeface="Monaco"/>
                <a:ea typeface="Monaco"/>
                <a:cs typeface="Monaco"/>
              </a:rPr>
              <a:t>"dynamic crawl"</a:t>
            </a:r>
            <a:endParaRPr lang="en-US" sz="2000" b="1" dirty="0">
              <a:latin typeface="Monaco" charset="0"/>
            </a:endParaRPr>
          </a:p>
        </p:txBody>
      </p:sp>
    </p:spTree>
    <p:extLst>
      <p:ext uri="{BB962C8B-B14F-4D97-AF65-F5344CB8AC3E}">
        <p14:creationId xmlns:p14="http://schemas.microsoft.com/office/powerpoint/2010/main" val="1773742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ctrTitle"/>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a:t>Intercept, Cache, Invoke idiom</a:t>
            </a:r>
            <a:endParaRPr lang="en-US"/>
          </a:p>
        </p:txBody>
      </p:sp>
      <p:sp>
        <p:nvSpPr>
          <p:cNvPr id="55299" name="Rectangle 3"/>
          <p:cNvSpPr>
            <a:spLocks noGrp="1" noChangeArrowheads="1"/>
          </p:cNvSpPr>
          <p:nvPr>
            <p:ph type="body" sz="quarter" idx="13"/>
          </p:nvPr>
        </p:nvSpPr>
        <p:spPr bwMode="auto">
          <a:xfrm>
            <a:off x="467544" y="1556792"/>
            <a:ext cx="8568952" cy="468052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pPr>
              <a:lnSpc>
                <a:spcPct val="90000"/>
              </a:lnSpc>
            </a:pPr>
            <a:r>
              <a:rPr lang="sv-SE" dirty="0" err="1"/>
              <a:t>Typical</a:t>
            </a:r>
            <a:r>
              <a:rPr lang="sv-SE" dirty="0"/>
              <a:t> idiom </a:t>
            </a:r>
            <a:r>
              <a:rPr lang="sv-SE" dirty="0" err="1"/>
              <a:t>when</a:t>
            </a:r>
            <a:r>
              <a:rPr lang="sv-SE" dirty="0"/>
              <a:t> </a:t>
            </a:r>
            <a:r>
              <a:rPr lang="sv-SE" dirty="0" err="1"/>
              <a:t>overriding</a:t>
            </a:r>
            <a:r>
              <a:rPr lang="sv-SE" dirty="0"/>
              <a:t> the </a:t>
            </a:r>
            <a:r>
              <a:rPr lang="sv-SE" dirty="0" err="1"/>
              <a:t>methodMissing</a:t>
            </a:r>
            <a:r>
              <a:rPr lang="sv-SE" dirty="0"/>
              <a:t>: </a:t>
            </a:r>
            <a:r>
              <a:rPr lang="sv-SE" dirty="0" err="1"/>
              <a:t>Intercept</a:t>
            </a:r>
            <a:r>
              <a:rPr lang="sv-SE" dirty="0"/>
              <a:t>, cache a </a:t>
            </a:r>
            <a:r>
              <a:rPr lang="sv-SE" dirty="0" err="1"/>
              <a:t>dynamically</a:t>
            </a:r>
            <a:r>
              <a:rPr lang="sv-SE" dirty="0"/>
              <a:t> </a:t>
            </a:r>
            <a:r>
              <a:rPr lang="sv-SE" dirty="0" err="1"/>
              <a:t>created</a:t>
            </a:r>
            <a:r>
              <a:rPr lang="sv-SE" dirty="0"/>
              <a:t> </a:t>
            </a:r>
            <a:r>
              <a:rPr lang="sv-SE" dirty="0" err="1"/>
              <a:t>method</a:t>
            </a:r>
            <a:r>
              <a:rPr lang="sv-SE" dirty="0"/>
              <a:t>, </a:t>
            </a:r>
            <a:r>
              <a:rPr lang="sv-SE" dirty="0" err="1"/>
              <a:t>then</a:t>
            </a:r>
            <a:r>
              <a:rPr lang="sv-SE" dirty="0"/>
              <a:t> </a:t>
            </a:r>
            <a:r>
              <a:rPr lang="sv-SE" dirty="0" err="1"/>
              <a:t>invoke</a:t>
            </a:r>
            <a:r>
              <a:rPr lang="sv-SE" dirty="0"/>
              <a:t> it:</a:t>
            </a:r>
          </a:p>
          <a:p>
            <a:pPr>
              <a:lnSpc>
                <a:spcPct val="90000"/>
              </a:lnSpc>
              <a:buFont typeface="Arial" charset="0"/>
              <a:buNone/>
            </a:pPr>
            <a:endParaRPr lang="sv-SE" sz="2000" b="1" dirty="0" smtClean="0">
              <a:latin typeface="Monaco" charset="0"/>
            </a:endParaRPr>
          </a:p>
          <a:p>
            <a:pPr marL="0" indent="0">
              <a:buNone/>
            </a:pPr>
            <a:r>
              <a:rPr lang="en-US" sz="2000" dirty="0">
                <a:solidFill>
                  <a:srgbClr val="A9438B"/>
                </a:solidFill>
                <a:latin typeface="Monaco"/>
                <a:ea typeface="Monaco"/>
                <a:cs typeface="Monaco"/>
              </a:rPr>
              <a:t>class</a:t>
            </a:r>
            <a:r>
              <a:rPr lang="en-US" sz="2000" dirty="0">
                <a:solidFill>
                  <a:srgbClr val="000000"/>
                </a:solidFill>
                <a:latin typeface="Monaco"/>
                <a:ea typeface="Monaco"/>
                <a:cs typeface="Monaco"/>
              </a:rPr>
              <a:t> Dog {}</a:t>
            </a:r>
          </a:p>
          <a:p>
            <a:pPr marL="0" indent="0">
              <a:buNone/>
            </a:pPr>
            <a:r>
              <a:rPr lang="en-US" sz="2000" dirty="0" err="1">
                <a:solidFill>
                  <a:srgbClr val="000000"/>
                </a:solidFill>
                <a:latin typeface="Monaco"/>
                <a:ea typeface="Monaco"/>
                <a:cs typeface="Monaco"/>
              </a:rPr>
              <a:t>Dog.metaClass.</a:t>
            </a:r>
            <a:r>
              <a:rPr lang="en-US" sz="2000" u="sng" dirty="0" err="1">
                <a:solidFill>
                  <a:srgbClr val="000000"/>
                </a:solidFill>
                <a:latin typeface="Monaco"/>
                <a:ea typeface="Monaco"/>
                <a:cs typeface="Monaco"/>
              </a:rPr>
              <a:t>methodMissing</a:t>
            </a:r>
            <a:r>
              <a:rPr lang="en-US" sz="2000" dirty="0">
                <a:solidFill>
                  <a:srgbClr val="000000"/>
                </a:solidFill>
                <a:latin typeface="Monaco"/>
                <a:ea typeface="Monaco"/>
                <a:cs typeface="Monaco"/>
              </a:rPr>
              <a:t> = {String name, </a:t>
            </a:r>
            <a:r>
              <a:rPr lang="en-US" sz="2000" dirty="0" err="1">
                <a:solidFill>
                  <a:srgbClr val="000000"/>
                </a:solidFill>
                <a:latin typeface="Monaco"/>
                <a:ea typeface="Monaco"/>
                <a:cs typeface="Monaco"/>
              </a:rPr>
              <a:t>args</a:t>
            </a:r>
            <a:r>
              <a:rPr lang="en-US" sz="2000" dirty="0">
                <a:solidFill>
                  <a:srgbClr val="000000"/>
                </a:solidFill>
                <a:latin typeface="Monaco"/>
                <a:ea typeface="Monaco"/>
                <a:cs typeface="Monaco"/>
              </a:rPr>
              <a:t> -&gt;</a:t>
            </a:r>
          </a:p>
          <a:p>
            <a:pPr marL="0" indent="0">
              <a:buNone/>
            </a:pPr>
            <a:r>
              <a:rPr lang="en-US" sz="2000" dirty="0">
                <a:solidFill>
                  <a:srgbClr val="000000"/>
                </a:solidFill>
                <a:latin typeface="Monaco"/>
                <a:ea typeface="Monaco"/>
                <a:cs typeface="Monaco"/>
              </a:rPr>
              <a:t>  Dog.</a:t>
            </a:r>
            <a:r>
              <a:rPr lang="en-US" sz="2000" dirty="0" err="1">
                <a:solidFill>
                  <a:srgbClr val="000000"/>
                </a:solidFill>
                <a:latin typeface="Monaco"/>
                <a:ea typeface="Monaco"/>
                <a:cs typeface="Monaco"/>
              </a:rPr>
              <a:t>metaClass</a:t>
            </a:r>
            <a:r>
              <a:rPr lang="en-US" sz="2000" dirty="0">
                <a:solidFill>
                  <a:srgbClr val="000000"/>
                </a:solidFill>
                <a:latin typeface="Monaco"/>
                <a:ea typeface="Monaco"/>
                <a:cs typeface="Monaco"/>
              </a:rPr>
              <a:t>.</a:t>
            </a:r>
            <a:r>
              <a:rPr lang="en-US" sz="2000" dirty="0">
                <a:solidFill>
                  <a:srgbClr val="FF39D6"/>
                </a:solidFill>
                <a:latin typeface="Monaco"/>
                <a:ea typeface="Monaco"/>
                <a:cs typeface="Monaco"/>
              </a:rPr>
              <a:t>"$name"</a:t>
            </a:r>
            <a:r>
              <a:rPr lang="en-US" sz="2000" dirty="0">
                <a:solidFill>
                  <a:srgbClr val="000000"/>
                </a:solidFill>
                <a:latin typeface="Monaco"/>
                <a:ea typeface="Monaco"/>
                <a:cs typeface="Monaco"/>
              </a:rPr>
              <a:t> = {Object[] </a:t>
            </a:r>
            <a:r>
              <a:rPr lang="en-US" sz="2000" dirty="0" err="1">
                <a:solidFill>
                  <a:srgbClr val="000000"/>
                </a:solidFill>
                <a:latin typeface="Monaco"/>
                <a:ea typeface="Monaco"/>
                <a:cs typeface="Monaco"/>
              </a:rPr>
              <a:t>varargs</a:t>
            </a:r>
            <a:r>
              <a:rPr lang="en-US" sz="2000" dirty="0">
                <a:solidFill>
                  <a:srgbClr val="000000"/>
                </a:solidFill>
                <a:latin typeface="Monaco"/>
                <a:ea typeface="Monaco"/>
                <a:cs typeface="Monaco"/>
              </a:rPr>
              <a:t>-&gt;</a:t>
            </a:r>
          </a:p>
          <a:p>
            <a:pPr marL="0" indent="0">
              <a:buNone/>
            </a:pPr>
            <a:r>
              <a:rPr lang="en-US" sz="2000" dirty="0">
                <a:solidFill>
                  <a:srgbClr val="000000"/>
                </a:solidFill>
                <a:latin typeface="Monaco"/>
                <a:ea typeface="Monaco"/>
                <a:cs typeface="Monaco"/>
              </a:rPr>
              <a:t>    </a:t>
            </a:r>
            <a:r>
              <a:rPr lang="en-US" sz="2000" dirty="0">
                <a:solidFill>
                  <a:srgbClr val="FF39D6"/>
                </a:solidFill>
                <a:latin typeface="Monaco"/>
                <a:ea typeface="Monaco"/>
                <a:cs typeface="Monaco"/>
              </a:rPr>
              <a:t>"cached $name"</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a:t>
            </a:r>
            <a:r>
              <a:rPr lang="en-US" sz="2000" dirty="0">
                <a:solidFill>
                  <a:srgbClr val="FF39D6"/>
                </a:solidFill>
                <a:latin typeface="Monaco"/>
                <a:ea typeface="Monaco"/>
                <a:cs typeface="Monaco"/>
              </a:rPr>
              <a:t>"dynamic $name"</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a:t>
            </a:r>
          </a:p>
          <a:p>
            <a:pPr marL="0" indent="0">
              <a:buNone/>
            </a:pPr>
            <a:r>
              <a:rPr lang="en-US" sz="2000" dirty="0">
                <a:solidFill>
                  <a:srgbClr val="A9438B"/>
                </a:solidFill>
                <a:latin typeface="Monaco"/>
                <a:ea typeface="Monaco"/>
                <a:cs typeface="Monaco"/>
              </a:rPr>
              <a:t>assert</a:t>
            </a:r>
            <a:r>
              <a:rPr lang="en-US" sz="2000" dirty="0">
                <a:solidFill>
                  <a:srgbClr val="000000"/>
                </a:solidFill>
                <a:latin typeface="Monaco"/>
                <a:ea typeface="Monaco"/>
                <a:cs typeface="Monaco"/>
              </a:rPr>
              <a:t>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Dog().</a:t>
            </a:r>
            <a:r>
              <a:rPr lang="en-US" sz="2000" u="sng" dirty="0">
                <a:solidFill>
                  <a:srgbClr val="000000"/>
                </a:solidFill>
                <a:latin typeface="Monaco"/>
                <a:ea typeface="Monaco"/>
                <a:cs typeface="Monaco"/>
              </a:rPr>
              <a:t>howl</a:t>
            </a:r>
            <a:r>
              <a:rPr lang="en-US" sz="2000" dirty="0">
                <a:solidFill>
                  <a:srgbClr val="000000"/>
                </a:solidFill>
                <a:latin typeface="Monaco"/>
                <a:ea typeface="Monaco"/>
                <a:cs typeface="Monaco"/>
              </a:rPr>
              <a:t>() == </a:t>
            </a:r>
            <a:r>
              <a:rPr lang="en-US" sz="2000" dirty="0">
                <a:solidFill>
                  <a:srgbClr val="FF39D6"/>
                </a:solidFill>
                <a:latin typeface="Monaco"/>
                <a:ea typeface="Monaco"/>
                <a:cs typeface="Monaco"/>
              </a:rPr>
              <a:t>"dynamic howl"</a:t>
            </a:r>
            <a:endParaRPr lang="en-US" sz="2000" dirty="0">
              <a:solidFill>
                <a:srgbClr val="000000"/>
              </a:solidFill>
              <a:latin typeface="Monaco"/>
              <a:ea typeface="Monaco"/>
              <a:cs typeface="Monaco"/>
            </a:endParaRPr>
          </a:p>
          <a:p>
            <a:pPr marL="0" indent="0">
              <a:buNone/>
            </a:pPr>
            <a:r>
              <a:rPr lang="en-US" sz="2000" dirty="0">
                <a:solidFill>
                  <a:srgbClr val="A9438B"/>
                </a:solidFill>
                <a:latin typeface="Monaco"/>
                <a:ea typeface="Monaco"/>
                <a:cs typeface="Monaco"/>
              </a:rPr>
              <a:t>assert</a:t>
            </a:r>
            <a:r>
              <a:rPr lang="en-US" sz="2000" dirty="0">
                <a:solidFill>
                  <a:srgbClr val="000000"/>
                </a:solidFill>
                <a:latin typeface="Monaco"/>
                <a:ea typeface="Monaco"/>
                <a:cs typeface="Monaco"/>
              </a:rPr>
              <a:t>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Dog().</a:t>
            </a:r>
            <a:r>
              <a:rPr lang="en-US" sz="2000" u="sng" dirty="0">
                <a:solidFill>
                  <a:srgbClr val="000000"/>
                </a:solidFill>
                <a:latin typeface="Monaco"/>
                <a:ea typeface="Monaco"/>
                <a:cs typeface="Monaco"/>
              </a:rPr>
              <a:t>howl</a:t>
            </a:r>
            <a:r>
              <a:rPr lang="en-US" sz="2000" dirty="0">
                <a:solidFill>
                  <a:srgbClr val="000000"/>
                </a:solidFill>
                <a:latin typeface="Monaco"/>
                <a:ea typeface="Monaco"/>
                <a:cs typeface="Monaco"/>
              </a:rPr>
              <a:t>() == </a:t>
            </a:r>
            <a:r>
              <a:rPr lang="en-US" sz="2000" dirty="0">
                <a:solidFill>
                  <a:srgbClr val="FF39D6"/>
                </a:solidFill>
                <a:latin typeface="Monaco"/>
                <a:ea typeface="Monaco"/>
                <a:cs typeface="Monaco"/>
              </a:rPr>
              <a:t>"cached howl"</a:t>
            </a:r>
            <a:endParaRPr lang="en-US" sz="2000" b="1" dirty="0">
              <a:latin typeface="Monaco" charset="0"/>
            </a:endParaRPr>
          </a:p>
        </p:txBody>
      </p:sp>
    </p:spTree>
    <p:extLst>
      <p:ext uri="{BB962C8B-B14F-4D97-AF65-F5344CB8AC3E}">
        <p14:creationId xmlns:p14="http://schemas.microsoft.com/office/powerpoint/2010/main" val="2832864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ctrTitle"/>
          </p:nvPr>
        </p:nvSpPr>
        <p:spPr/>
        <p:txBody>
          <a:bodyPr/>
          <a:lstStyle/>
          <a:p>
            <a:r>
              <a:rPr lang="en-US"/>
              <a:t>Automated Tests must be</a:t>
            </a:r>
          </a:p>
        </p:txBody>
      </p:sp>
      <p:sp>
        <p:nvSpPr>
          <p:cNvPr id="465923" name="Rectangle 3"/>
          <p:cNvSpPr>
            <a:spLocks noGrp="1" noChangeArrowheads="1"/>
          </p:cNvSpPr>
          <p:nvPr>
            <p:ph type="body" sz="quarter" idx="13"/>
          </p:nvPr>
        </p:nvSpPr>
        <p:spPr/>
        <p:txBody>
          <a:bodyPr/>
          <a:lstStyle/>
          <a:p>
            <a:r>
              <a:rPr lang="en-US"/>
              <a:t>easy to write</a:t>
            </a:r>
          </a:p>
          <a:p>
            <a:r>
              <a:rPr lang="en-US"/>
              <a:t>easy to find</a:t>
            </a:r>
          </a:p>
          <a:p>
            <a:r>
              <a:rPr lang="en-US"/>
              <a:t>easy to run</a:t>
            </a:r>
          </a:p>
          <a:p>
            <a:r>
              <a:rPr lang="en-US"/>
              <a:t>easy to maintain</a:t>
            </a:r>
          </a:p>
          <a:p>
            <a:pPr>
              <a:buFontTx/>
              <a:buNone/>
            </a:pPr>
            <a:r>
              <a:rPr lang="en-US"/>
              <a:t>otherwise</a:t>
            </a:r>
          </a:p>
          <a:p>
            <a:r>
              <a:rPr lang="en-US"/>
              <a:t>they will slow you down</a:t>
            </a:r>
          </a:p>
          <a:p>
            <a:r>
              <a:rPr lang="en-US"/>
              <a:t>they will get left behind</a:t>
            </a:r>
          </a:p>
          <a:p>
            <a:r>
              <a:rPr lang="en-US"/>
              <a:t>you’ll go back to manual testing</a:t>
            </a:r>
          </a:p>
        </p:txBody>
      </p:sp>
      <p:pic>
        <p:nvPicPr>
          <p:cNvPr id="465924" name="Picture 4" descr="MANRU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7" y="1773239"/>
            <a:ext cx="3265563" cy="3356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092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Rectangle 5"/>
          <p:cNvSpPr>
            <a:spLocks noGrp="1" noChangeArrowheads="1"/>
          </p:cNvSpPr>
          <p:nvPr>
            <p:ph type="ctrTitle"/>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en-US"/>
              <a:t>Groovy Development Kit</a:t>
            </a:r>
          </a:p>
        </p:txBody>
      </p:sp>
      <p:sp>
        <p:nvSpPr>
          <p:cNvPr id="58374" name="Rectangle 6"/>
          <p:cNvSpPr>
            <a:spLocks noGrp="1" noChangeArrowheads="1"/>
          </p:cNvSpPr>
          <p:nvPr>
            <p:ph type="body" sz="quarter" idx="13"/>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en-US"/>
              <a:t>Cool! I</a:t>
            </a:r>
            <a:r>
              <a:rPr lang="ja-JP" altLang="en-US"/>
              <a:t>’</a:t>
            </a:r>
            <a:r>
              <a:rPr lang="en-US"/>
              <a:t>d like to have the same expressive power in the standard Java APIs.</a:t>
            </a:r>
          </a:p>
          <a:p>
            <a:r>
              <a:rPr lang="en-US"/>
              <a:t>But we can</a:t>
            </a:r>
            <a:r>
              <a:rPr lang="ja-JP" altLang="en-US"/>
              <a:t>’</a:t>
            </a:r>
            <a:r>
              <a:rPr lang="en-US"/>
              <a:t>t extend java.lang.String or java.io.File, can we?</a:t>
            </a:r>
          </a:p>
          <a:p>
            <a:pPr lvl="1"/>
            <a:r>
              <a:rPr lang="en-US"/>
              <a:t>Yes we can, using the metaClass of the MOP!</a:t>
            </a:r>
          </a:p>
          <a:p>
            <a:r>
              <a:rPr lang="en-US"/>
              <a:t>The Groovy Development Kit (GDK) is a pimped JDK!</a:t>
            </a:r>
          </a:p>
          <a:p>
            <a:pPr lvl="1"/>
            <a:r>
              <a:rPr lang="en-US"/>
              <a:t>http://groovy.codehaus.org/groovy-jdk/</a:t>
            </a:r>
          </a:p>
          <a:p>
            <a:endParaRPr lang="en-US"/>
          </a:p>
        </p:txBody>
      </p:sp>
      <p:pic>
        <p:nvPicPr>
          <p:cNvPr id="583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1725" y="4724400"/>
            <a:ext cx="1501775" cy="112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60427808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ctrTitle"/>
          </p:nvPr>
        </p:nvSpPr>
        <p:spPr>
          <a:ln/>
        </p:spPr>
        <p:txBody>
          <a:bodyPr rIns="116994"/>
          <a:lstStyle/>
          <a:p>
            <a:pPr marL="40182"/>
            <a:r>
              <a:rPr lang="en-US"/>
              <a:t>Builders</a:t>
            </a:r>
          </a:p>
        </p:txBody>
      </p:sp>
      <p:sp>
        <p:nvSpPr>
          <p:cNvPr id="30724" name="Rectangle 4"/>
          <p:cNvSpPr>
            <a:spLocks noGrp="1" noChangeArrowheads="1"/>
          </p:cNvSpPr>
          <p:nvPr>
            <p:ph type="body" sz="quarter" idx="13"/>
          </p:nvPr>
        </p:nvSpPr>
        <p:spPr>
          <a:ln/>
        </p:spPr>
        <p:txBody>
          <a:bodyPr rIns="116994"/>
          <a:lstStyle/>
          <a:p>
            <a:pPr>
              <a:lnSpc>
                <a:spcPct val="90000"/>
              </a:lnSpc>
            </a:pPr>
            <a:r>
              <a:rPr lang="en-US" sz="2700"/>
              <a:t>The need to produce and work with hierarchical (tree) structures are everywhere</a:t>
            </a:r>
          </a:p>
          <a:p>
            <a:pPr lvl="1">
              <a:lnSpc>
                <a:spcPct val="90000"/>
              </a:lnSpc>
            </a:pPr>
            <a:r>
              <a:rPr lang="en-US" sz="2400"/>
              <a:t>XML documents</a:t>
            </a:r>
          </a:p>
          <a:p>
            <a:pPr lvl="1">
              <a:lnSpc>
                <a:spcPct val="90000"/>
              </a:lnSpc>
            </a:pPr>
            <a:r>
              <a:rPr lang="en-US" sz="2400"/>
              <a:t>Configuration files</a:t>
            </a:r>
          </a:p>
          <a:p>
            <a:pPr lvl="1">
              <a:lnSpc>
                <a:spcPct val="90000"/>
              </a:lnSpc>
            </a:pPr>
            <a:r>
              <a:rPr lang="en-US" sz="2400"/>
              <a:t>Ant tasks</a:t>
            </a:r>
          </a:p>
          <a:p>
            <a:pPr lvl="1">
              <a:lnSpc>
                <a:spcPct val="90000"/>
              </a:lnSpc>
            </a:pPr>
            <a:r>
              <a:rPr lang="en-US" sz="2400"/>
              <a:t>GUI Components</a:t>
            </a:r>
          </a:p>
          <a:p>
            <a:pPr>
              <a:lnSpc>
                <a:spcPct val="90000"/>
              </a:lnSpc>
            </a:pPr>
            <a:r>
              <a:rPr lang="en-US" sz="2700"/>
              <a:t>The </a:t>
            </a:r>
            <a:r>
              <a:rPr lang="en-US" sz="2700">
                <a:latin typeface="Calibri Italic" charset="0"/>
                <a:cs typeface="Calibri Italic" charset="0"/>
                <a:sym typeface="Calibri Italic" charset="0"/>
              </a:rPr>
              <a:t>Builder</a:t>
            </a:r>
            <a:r>
              <a:rPr lang="en-US" sz="2700"/>
              <a:t> pattern can be used to construct such hierarchical data structures</a:t>
            </a:r>
          </a:p>
          <a:p>
            <a:pPr>
              <a:lnSpc>
                <a:spcPct val="90000"/>
              </a:lnSpc>
            </a:pPr>
            <a:r>
              <a:rPr lang="en-US" sz="2700"/>
              <a:t>Trivial and elegant to implement in Groovy using methodMissing(), closures and chained method calls</a:t>
            </a:r>
          </a:p>
        </p:txBody>
      </p:sp>
    </p:spTree>
    <p:extLst>
      <p:ext uri="{BB962C8B-B14F-4D97-AF65-F5344CB8AC3E}">
        <p14:creationId xmlns:p14="http://schemas.microsoft.com/office/powerpoint/2010/main" val="837045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ctrTitle"/>
          </p:nvPr>
        </p:nvSpPr>
        <p:spPr>
          <a:ln/>
        </p:spPr>
        <p:txBody>
          <a:bodyPr rIns="116994"/>
          <a:lstStyle/>
          <a:p>
            <a:pPr marL="40182"/>
            <a:r>
              <a:rPr lang="en-US"/>
              <a:t>XML Builder example</a:t>
            </a:r>
          </a:p>
        </p:txBody>
      </p:sp>
      <p:sp>
        <p:nvSpPr>
          <p:cNvPr id="31748" name="Rectangle 4"/>
          <p:cNvSpPr>
            <a:spLocks noGrp="1" noChangeArrowheads="1"/>
          </p:cNvSpPr>
          <p:nvPr>
            <p:ph type="body" sz="quarter" idx="13"/>
          </p:nvPr>
        </p:nvSpPr>
        <p:spPr>
          <a:ln/>
        </p:spPr>
        <p:txBody>
          <a:bodyPr rIns="116994"/>
          <a:lstStyle/>
          <a:p>
            <a:pPr marL="382847" indent="-342665">
              <a:buNone/>
            </a:pPr>
            <a:r>
              <a:rPr lang="en-US" sz="1500" dirty="0" err="1">
                <a:latin typeface="Monaco" charset="0"/>
                <a:cs typeface="Monaco" charset="0"/>
                <a:sym typeface="Monaco" charset="0"/>
              </a:rPr>
              <a:t>def</a:t>
            </a:r>
            <a:r>
              <a:rPr lang="en-US" sz="1500" dirty="0">
                <a:latin typeface="Monaco" charset="0"/>
                <a:cs typeface="Monaco" charset="0"/>
                <a:sym typeface="Monaco" charset="0"/>
              </a:rPr>
              <a:t> builder = new </a:t>
            </a:r>
            <a:r>
              <a:rPr lang="en-US" sz="1500" dirty="0" err="1">
                <a:latin typeface="Monaco" charset="0"/>
                <a:cs typeface="Monaco" charset="0"/>
                <a:sym typeface="Monaco" charset="0"/>
              </a:rPr>
              <a:t>groovy.xml.MarkupBuilder</a:t>
            </a:r>
            <a:r>
              <a:rPr lang="en-US" sz="1500" dirty="0">
                <a:latin typeface="Monaco" charset="0"/>
                <a:cs typeface="Monaco" charset="0"/>
                <a:sym typeface="Monaco" charset="0"/>
              </a:rPr>
              <a:t>()</a:t>
            </a:r>
            <a:endParaRPr lang="en-US" sz="1500" dirty="0">
              <a:latin typeface="Monaco" charset="0"/>
              <a:sym typeface="Monaco" charset="0"/>
            </a:endParaRPr>
          </a:p>
          <a:p>
            <a:pPr marL="382847" indent="-342665">
              <a:buNone/>
            </a:pPr>
            <a:r>
              <a:rPr lang="en-US" sz="1500" dirty="0" err="1">
                <a:latin typeface="Monaco" charset="0"/>
                <a:cs typeface="Monaco" charset="0"/>
                <a:sym typeface="Monaco" charset="0"/>
              </a:rPr>
              <a:t>builder.employees</a:t>
            </a:r>
            <a:r>
              <a:rPr lang="en-US" sz="1500" dirty="0">
                <a:latin typeface="Monaco" charset="0"/>
                <a:cs typeface="Monaco" charset="0"/>
                <a:sym typeface="Monaco" charset="0"/>
              </a:rPr>
              <a:t> {</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  employee(</a:t>
            </a:r>
            <a:r>
              <a:rPr lang="en-US" sz="1500" dirty="0" err="1">
                <a:latin typeface="Monaco" charset="0"/>
                <a:cs typeface="Monaco" charset="0"/>
                <a:sym typeface="Monaco" charset="0"/>
              </a:rPr>
              <a:t>name:'Björn</a:t>
            </a:r>
            <a:r>
              <a:rPr lang="en-US" sz="1500" dirty="0">
                <a:latin typeface="Monaco" charset="0"/>
                <a:cs typeface="Monaco" charset="0"/>
                <a:sym typeface="Monaco" charset="0"/>
              </a:rPr>
              <a:t>') {</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    address(street:'</a:t>
            </a:r>
            <a:r>
              <a:rPr lang="en-US" sz="1500" dirty="0" err="1">
                <a:latin typeface="Monaco" charset="0"/>
                <a:cs typeface="Monaco" charset="0"/>
                <a:sym typeface="Monaco" charset="0"/>
              </a:rPr>
              <a:t>Vallhamnsgatan</a:t>
            </a:r>
            <a:r>
              <a:rPr lang="en-US" sz="1500" dirty="0">
                <a:latin typeface="Monaco" charset="0"/>
                <a:cs typeface="Monaco" charset="0"/>
                <a:sym typeface="Monaco" charset="0"/>
              </a:rPr>
              <a:t>', city:'</a:t>
            </a:r>
            <a:r>
              <a:rPr lang="en-US" sz="1500" dirty="0" err="1">
                <a:latin typeface="Monaco" charset="0"/>
                <a:cs typeface="Monaco" charset="0"/>
                <a:sym typeface="Monaco" charset="0"/>
              </a:rPr>
              <a:t>Västra</a:t>
            </a:r>
            <a:r>
              <a:rPr lang="en-US" sz="1500" dirty="0">
                <a:latin typeface="Monaco" charset="0"/>
                <a:cs typeface="Monaco" charset="0"/>
                <a:sym typeface="Monaco" charset="0"/>
              </a:rPr>
              <a:t> </a:t>
            </a:r>
            <a:r>
              <a:rPr lang="en-US" sz="1500" dirty="0" err="1">
                <a:latin typeface="Monaco" charset="0"/>
                <a:cs typeface="Monaco" charset="0"/>
                <a:sym typeface="Monaco" charset="0"/>
              </a:rPr>
              <a:t>Frölunda</a:t>
            </a:r>
            <a:r>
              <a:rPr lang="en-US" sz="1500" dirty="0">
                <a:latin typeface="Monaco" charset="0"/>
                <a:cs typeface="Monaco" charset="0"/>
                <a:sym typeface="Monaco" charset="0"/>
              </a:rPr>
              <a:t>')</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    phone('0733-519173')</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  }</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a:t>
            </a:r>
            <a:endParaRPr lang="en-US" sz="1500" dirty="0">
              <a:latin typeface="Monaco" charset="0"/>
              <a:sym typeface="Monaco" charset="0"/>
            </a:endParaRPr>
          </a:p>
          <a:p>
            <a:pPr marL="382847" indent="-342665">
              <a:buNone/>
            </a:pPr>
            <a:r>
              <a:rPr lang="en-US" sz="2700" dirty="0"/>
              <a:t>produces</a:t>
            </a:r>
          </a:p>
          <a:p>
            <a:pPr marL="382847" indent="-342665">
              <a:buNone/>
            </a:pPr>
            <a:r>
              <a:rPr lang="en-US" sz="1500" dirty="0">
                <a:latin typeface="Monaco" charset="0"/>
                <a:cs typeface="Monaco" charset="0"/>
                <a:sym typeface="Monaco" charset="0"/>
              </a:rPr>
              <a:t>&lt;employees&gt;</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  &lt;employee name='Björn'&gt;</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    &lt;address street='</a:t>
            </a:r>
            <a:r>
              <a:rPr lang="en-US" sz="1500" dirty="0" err="1">
                <a:latin typeface="Monaco" charset="0"/>
                <a:cs typeface="Monaco" charset="0"/>
                <a:sym typeface="Monaco" charset="0"/>
              </a:rPr>
              <a:t>Vallhamnsgatan</a:t>
            </a:r>
            <a:r>
              <a:rPr lang="en-US" sz="1500" dirty="0">
                <a:latin typeface="Monaco" charset="0"/>
                <a:cs typeface="Monaco" charset="0"/>
                <a:sym typeface="Monaco" charset="0"/>
              </a:rPr>
              <a:t>' city='</a:t>
            </a:r>
            <a:r>
              <a:rPr lang="en-US" sz="1500" dirty="0" err="1">
                <a:latin typeface="Monaco" charset="0"/>
                <a:cs typeface="Monaco" charset="0"/>
                <a:sym typeface="Monaco" charset="0"/>
              </a:rPr>
              <a:t>Västra</a:t>
            </a:r>
            <a:r>
              <a:rPr lang="en-US" sz="1500" dirty="0">
                <a:latin typeface="Monaco" charset="0"/>
                <a:cs typeface="Monaco" charset="0"/>
                <a:sym typeface="Monaco" charset="0"/>
              </a:rPr>
              <a:t> </a:t>
            </a:r>
            <a:r>
              <a:rPr lang="en-US" sz="1500" dirty="0" err="1">
                <a:latin typeface="Monaco" charset="0"/>
                <a:cs typeface="Monaco" charset="0"/>
                <a:sym typeface="Monaco" charset="0"/>
              </a:rPr>
              <a:t>Frölunda</a:t>
            </a:r>
            <a:r>
              <a:rPr lang="en-US" sz="1500" dirty="0">
                <a:latin typeface="Monaco" charset="0"/>
                <a:cs typeface="Monaco" charset="0"/>
                <a:sym typeface="Monaco" charset="0"/>
              </a:rPr>
              <a:t>' /&gt;</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    &lt;phone&gt;0733-519173&lt;/phone&gt;</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  &lt;/employee&gt;</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&lt;/employees&gt;</a:t>
            </a:r>
            <a:endParaRPr lang="en-US" sz="1500" dirty="0">
              <a:latin typeface="Monaco" charset="0"/>
              <a:sym typeface="Monaco" charset="0"/>
            </a:endParaRPr>
          </a:p>
        </p:txBody>
      </p:sp>
    </p:spTree>
    <p:extLst>
      <p:ext uri="{BB962C8B-B14F-4D97-AF65-F5344CB8AC3E}">
        <p14:creationId xmlns:p14="http://schemas.microsoft.com/office/powerpoint/2010/main" val="3566482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ctrTitle"/>
          </p:nvPr>
        </p:nvSpPr>
        <p:spPr>
          <a:ln/>
        </p:spPr>
        <p:txBody>
          <a:bodyPr rIns="116994"/>
          <a:lstStyle/>
          <a:p>
            <a:pPr marL="40182"/>
            <a:r>
              <a:rPr lang="en-US" dirty="0" err="1" smtClean="0"/>
              <a:t>ObjectGraphBuilder</a:t>
            </a:r>
            <a:r>
              <a:rPr lang="en-US" dirty="0" smtClean="0"/>
              <a:t> example</a:t>
            </a:r>
            <a:endParaRPr lang="en-US" dirty="0"/>
          </a:p>
        </p:txBody>
      </p:sp>
      <p:sp>
        <p:nvSpPr>
          <p:cNvPr id="31748" name="Rectangle 4"/>
          <p:cNvSpPr>
            <a:spLocks noGrp="1" noChangeArrowheads="1"/>
          </p:cNvSpPr>
          <p:nvPr>
            <p:ph type="body" sz="quarter" idx="13"/>
          </p:nvPr>
        </p:nvSpPr>
        <p:spPr>
          <a:ln/>
        </p:spPr>
        <p:txBody>
          <a:bodyPr rIns="116994"/>
          <a:lstStyle/>
          <a:p>
            <a:pPr marL="0" indent="0">
              <a:buNone/>
            </a:pPr>
            <a:r>
              <a:rPr lang="en-US" sz="1600" dirty="0" err="1" smtClean="0">
                <a:solidFill>
                  <a:srgbClr val="A9438B"/>
                </a:solidFill>
                <a:latin typeface="Monaco"/>
                <a:ea typeface="Monaco"/>
                <a:cs typeface="Monaco"/>
              </a:rPr>
              <a:t>def</a:t>
            </a:r>
            <a:r>
              <a:rPr lang="en-US" sz="1600" dirty="0" smtClean="0">
                <a:solidFill>
                  <a:srgbClr val="000000"/>
                </a:solidFill>
                <a:latin typeface="Monaco"/>
                <a:ea typeface="Monaco"/>
                <a:cs typeface="Monaco"/>
              </a:rPr>
              <a:t> </a:t>
            </a:r>
            <a:r>
              <a:rPr lang="en-US" sz="1600" dirty="0">
                <a:solidFill>
                  <a:srgbClr val="000000"/>
                </a:solidFill>
                <a:latin typeface="Monaco"/>
                <a:ea typeface="Monaco"/>
                <a:cs typeface="Monaco"/>
              </a:rPr>
              <a:t>builder = </a:t>
            </a:r>
            <a:r>
              <a:rPr lang="en-US" sz="1600" dirty="0">
                <a:solidFill>
                  <a:srgbClr val="A9438B"/>
                </a:solidFill>
                <a:latin typeface="Monaco"/>
                <a:ea typeface="Monaco"/>
                <a:cs typeface="Monaco"/>
              </a:rPr>
              <a:t>new</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ObjectGraphBuilder</a:t>
            </a:r>
            <a:r>
              <a:rPr lang="en-US" sz="1600" dirty="0">
                <a:solidFill>
                  <a:srgbClr val="000000"/>
                </a:solidFill>
                <a:latin typeface="Monaco"/>
                <a:ea typeface="Monaco"/>
                <a:cs typeface="Monaco"/>
              </a:rPr>
              <a:t>()</a:t>
            </a:r>
          </a:p>
          <a:p>
            <a:pPr marL="0" indent="0">
              <a:buNone/>
            </a:pPr>
            <a:r>
              <a:rPr lang="en-US" sz="1600" dirty="0" err="1" smtClean="0">
                <a:solidFill>
                  <a:srgbClr val="000000"/>
                </a:solidFill>
                <a:latin typeface="Monaco"/>
                <a:ea typeface="Monaco"/>
                <a:cs typeface="Monaco"/>
              </a:rPr>
              <a:t>builder.</a:t>
            </a:r>
            <a:r>
              <a:rPr lang="en-US" sz="1600" dirty="0" err="1" smtClean="0">
                <a:solidFill>
                  <a:srgbClr val="0226CC"/>
                </a:solidFill>
                <a:latin typeface="Monaco"/>
                <a:ea typeface="Monaco"/>
                <a:cs typeface="Monaco"/>
              </a:rPr>
              <a:t>classNameResolver</a:t>
            </a:r>
            <a:r>
              <a:rPr lang="en-US" sz="1600" dirty="0" smtClean="0">
                <a:solidFill>
                  <a:srgbClr val="000000"/>
                </a:solidFill>
                <a:latin typeface="Monaco"/>
                <a:ea typeface="Monaco"/>
                <a:cs typeface="Monaco"/>
              </a:rPr>
              <a:t> </a:t>
            </a:r>
            <a:r>
              <a:rPr lang="en-US" sz="1600" dirty="0">
                <a:solidFill>
                  <a:srgbClr val="000000"/>
                </a:solidFill>
                <a:latin typeface="Monaco"/>
                <a:ea typeface="Monaco"/>
                <a:cs typeface="Monaco"/>
              </a:rPr>
              <a:t>= </a:t>
            </a:r>
            <a:endParaRPr lang="en-US" sz="1600" dirty="0" smtClean="0">
              <a:solidFill>
                <a:srgbClr val="000000"/>
              </a:solidFill>
              <a:latin typeface="Monaco"/>
              <a:ea typeface="Monaco"/>
              <a:cs typeface="Monaco"/>
            </a:endParaRPr>
          </a:p>
          <a:p>
            <a:pPr marL="0" indent="0">
              <a:buNone/>
            </a:pPr>
            <a:r>
              <a:rPr lang="en-US" sz="1600" dirty="0">
                <a:solidFill>
                  <a:srgbClr val="000000"/>
                </a:solidFill>
                <a:latin typeface="Monaco"/>
                <a:ea typeface="Monaco"/>
                <a:cs typeface="Monaco"/>
              </a:rPr>
              <a:t>	</a:t>
            </a:r>
            <a:r>
              <a:rPr lang="en-US" sz="1600" dirty="0" smtClean="0">
                <a:solidFill>
                  <a:srgbClr val="FF39D6"/>
                </a:solidFill>
                <a:latin typeface="Monaco"/>
                <a:ea typeface="Monaco"/>
                <a:cs typeface="Monaco"/>
              </a:rPr>
              <a:t>"</a:t>
            </a:r>
            <a:r>
              <a:rPr lang="en-US" sz="1600" dirty="0" err="1" smtClean="0">
                <a:solidFill>
                  <a:srgbClr val="FF39D6"/>
                </a:solidFill>
                <a:latin typeface="Monaco"/>
                <a:ea typeface="Monaco"/>
                <a:cs typeface="Monaco"/>
              </a:rPr>
              <a:t>org.springframework.samples.petclinic.model</a:t>
            </a:r>
            <a:r>
              <a:rPr lang="en-US" sz="1600" dirty="0">
                <a:solidFill>
                  <a:srgbClr val="FF39D6"/>
                </a:solidFill>
                <a:latin typeface="Monaco"/>
                <a:ea typeface="Monaco"/>
                <a:cs typeface="Monaco"/>
              </a:rPr>
              <a:t>"</a:t>
            </a:r>
            <a:endParaRPr lang="en-US" sz="1600" dirty="0">
              <a:solidFill>
                <a:srgbClr val="000000"/>
              </a:solidFill>
              <a:latin typeface="Monaco"/>
              <a:ea typeface="Monaco"/>
              <a:cs typeface="Monaco"/>
            </a:endParaRPr>
          </a:p>
          <a:p>
            <a:pPr marL="0" indent="0">
              <a:buNone/>
            </a:pPr>
            <a:r>
              <a:rPr lang="en-US" sz="1600" dirty="0" smtClean="0">
                <a:solidFill>
                  <a:srgbClr val="0226CC"/>
                </a:solidFill>
                <a:latin typeface="Monaco"/>
                <a:ea typeface="Monaco"/>
                <a:cs typeface="Monaco"/>
              </a:rPr>
              <a:t>visit</a:t>
            </a:r>
            <a:r>
              <a:rPr lang="en-US" sz="1600" dirty="0" smtClean="0">
                <a:solidFill>
                  <a:srgbClr val="000000"/>
                </a:solidFill>
                <a:latin typeface="Monaco"/>
                <a:ea typeface="Monaco"/>
                <a:cs typeface="Monaco"/>
              </a:rPr>
              <a:t> </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builder.</a:t>
            </a:r>
            <a:r>
              <a:rPr lang="en-US" sz="1600" u="sng" dirty="0" err="1">
                <a:solidFill>
                  <a:srgbClr val="000000"/>
                </a:solidFill>
                <a:latin typeface="Monaco"/>
                <a:ea typeface="Monaco"/>
                <a:cs typeface="Monaco"/>
              </a:rPr>
              <a:t>visit</a:t>
            </a:r>
            <a:r>
              <a:rPr lang="en-US" sz="1600" dirty="0" smtClean="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date</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DateTime.now</a:t>
            </a:r>
            <a:r>
              <a:rPr lang="en-US" sz="1600" dirty="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description</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"visit description"</a:t>
            </a:r>
            <a:r>
              <a:rPr lang="en-US" sz="1600" dirty="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 </a:t>
            </a:r>
            <a:r>
              <a:rPr lang="en-US" sz="1600" dirty="0">
                <a:solidFill>
                  <a:srgbClr val="0226CC"/>
                </a:solidFill>
                <a:latin typeface="Monaco"/>
                <a:ea typeface="Monaco"/>
                <a:cs typeface="Monaco"/>
              </a:rPr>
              <a:t>pet</a:t>
            </a:r>
            <a:r>
              <a:rPr lang="en-US" sz="1600" dirty="0">
                <a:solidFill>
                  <a:srgbClr val="000000"/>
                </a:solidFill>
                <a:latin typeface="Monaco"/>
                <a:ea typeface="Monaco"/>
                <a:cs typeface="Monaco"/>
              </a:rPr>
              <a:t>(name: </a:t>
            </a:r>
            <a:r>
              <a:rPr lang="en-US" sz="1600" dirty="0">
                <a:solidFill>
                  <a:srgbClr val="FF39D6"/>
                </a:solidFill>
                <a:latin typeface="Monaco"/>
                <a:ea typeface="Monaco"/>
                <a:cs typeface="Monaco"/>
              </a:rPr>
              <a:t>"a pet"</a:t>
            </a:r>
            <a:r>
              <a:rPr lang="en-US" sz="1600" dirty="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	  { </a:t>
            </a:r>
            <a:r>
              <a:rPr lang="en-US" sz="1600" u="sng" dirty="0" err="1">
                <a:solidFill>
                  <a:srgbClr val="000000"/>
                </a:solidFill>
                <a:latin typeface="Monaco"/>
                <a:ea typeface="Monaco"/>
                <a:cs typeface="Monaco"/>
              </a:rPr>
              <a:t>petType</a:t>
            </a:r>
            <a:r>
              <a:rPr lang="en-US" sz="1600" dirty="0">
                <a:solidFill>
                  <a:srgbClr val="000000"/>
                </a:solidFill>
                <a:latin typeface="Monaco"/>
                <a:ea typeface="Monaco"/>
                <a:cs typeface="Monaco"/>
              </a:rPr>
              <a:t>(name: </a:t>
            </a:r>
            <a:r>
              <a:rPr lang="en-US" sz="1600" dirty="0">
                <a:solidFill>
                  <a:srgbClr val="FF39D6"/>
                </a:solidFill>
                <a:latin typeface="Monaco"/>
                <a:ea typeface="Monaco"/>
                <a:cs typeface="Monaco"/>
              </a:rPr>
              <a:t>"type"</a:t>
            </a:r>
            <a:r>
              <a:rPr lang="en-US" sz="1600" dirty="0">
                <a:solidFill>
                  <a:srgbClr val="000000"/>
                </a:solidFill>
                <a:latin typeface="Monaco"/>
                <a:ea typeface="Monaco"/>
                <a:cs typeface="Monaco"/>
              </a:rPr>
              <a:t>) },</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  { </a:t>
            </a:r>
            <a:r>
              <a:rPr lang="en-US" sz="1600" dirty="0">
                <a:solidFill>
                  <a:srgbClr val="0226CC"/>
                </a:solidFill>
                <a:latin typeface="Monaco"/>
                <a:ea typeface="Monaco"/>
                <a:cs typeface="Monaco"/>
              </a:rPr>
              <a:t>owner</a:t>
            </a:r>
            <a:r>
              <a:rPr lang="en-US" sz="1600" dirty="0">
                <a:solidFill>
                  <a:srgbClr val="000000"/>
                </a:solidFill>
                <a:latin typeface="Monaco"/>
                <a:ea typeface="Monaco"/>
                <a:cs typeface="Monaco"/>
              </a:rPr>
              <a:t>(</a:t>
            </a:r>
            <a:r>
              <a:rPr lang="en-US" sz="1600" dirty="0" err="1">
                <a:solidFill>
                  <a:srgbClr val="000000"/>
                </a:solidFill>
                <a:latin typeface="Monaco"/>
                <a:ea typeface="Monaco"/>
                <a:cs typeface="Monaco"/>
              </a:rPr>
              <a:t>firstName</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a:t>
            </a:r>
            <a:r>
              <a:rPr lang="en-US" sz="1600" dirty="0" err="1" smtClean="0">
                <a:solidFill>
                  <a:srgbClr val="FF39D6"/>
                </a:solidFill>
                <a:latin typeface="Monaco"/>
                <a:ea typeface="Monaco"/>
                <a:cs typeface="Monaco"/>
              </a:rPr>
              <a:t>firstName</a:t>
            </a:r>
            <a:r>
              <a:rPr lang="en-US" sz="1600" dirty="0">
                <a:solidFill>
                  <a:srgbClr val="FF39D6"/>
                </a:solidFill>
                <a:latin typeface="Monaco"/>
                <a:ea typeface="Monaco"/>
                <a:cs typeface="Monaco"/>
              </a:rPr>
              <a:t>"</a:t>
            </a:r>
            <a:r>
              <a:rPr lang="en-US" sz="1600" dirty="0" smtClean="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		      </a:t>
            </a:r>
            <a:r>
              <a:rPr lang="en-US" sz="1600" dirty="0" err="1" smtClean="0">
                <a:solidFill>
                  <a:srgbClr val="000000"/>
                </a:solidFill>
                <a:latin typeface="Monaco"/>
                <a:ea typeface="Monaco"/>
                <a:cs typeface="Monaco"/>
              </a:rPr>
              <a:t>lastName</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a:t>
            </a:r>
            <a:r>
              <a:rPr lang="en-US" sz="1600" dirty="0" err="1" smtClean="0">
                <a:solidFill>
                  <a:srgbClr val="FF39D6"/>
                </a:solidFill>
                <a:latin typeface="Monaco"/>
                <a:ea typeface="Monaco"/>
                <a:cs typeface="Monaco"/>
              </a:rPr>
              <a:t>lastName</a:t>
            </a:r>
            <a:r>
              <a:rPr lang="en-US" sz="1600" dirty="0">
                <a:solidFill>
                  <a:srgbClr val="FF39D6"/>
                </a:solidFill>
                <a:latin typeface="Monaco"/>
                <a:ea typeface="Monaco"/>
                <a:cs typeface="Monaco"/>
              </a:rPr>
              <a:t>"</a:t>
            </a:r>
            <a:r>
              <a:rPr lang="en-US" sz="1600" dirty="0" smtClean="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			   address</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"address"</a:t>
            </a:r>
            <a:r>
              <a:rPr lang="en-US" sz="1600" dirty="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   city</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a:t>
            </a:r>
            <a:r>
              <a:rPr lang="en-US" sz="1600" dirty="0" smtClean="0">
                <a:solidFill>
                  <a:srgbClr val="FF39D6"/>
                </a:solidFill>
                <a:latin typeface="Monaco"/>
                <a:ea typeface="Monaco"/>
                <a:cs typeface="Monaco"/>
              </a:rPr>
              <a:t>city"</a:t>
            </a:r>
            <a:r>
              <a:rPr lang="en-US" sz="1600" dirty="0" smtClean="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			   email</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a:t>
            </a:r>
            <a:r>
              <a:rPr lang="en-US" sz="1600" dirty="0" err="1">
                <a:solidFill>
                  <a:srgbClr val="FF39D6"/>
                </a:solidFill>
                <a:latin typeface="Monaco"/>
                <a:ea typeface="Monaco"/>
                <a:cs typeface="Monaco"/>
              </a:rPr>
              <a:t>name@gmail.com</a:t>
            </a:r>
            <a:r>
              <a:rPr lang="en-US" sz="1600" dirty="0">
                <a:solidFill>
                  <a:srgbClr val="FF39D6"/>
                </a:solidFill>
                <a:latin typeface="Monaco"/>
                <a:ea typeface="Monaco"/>
                <a:cs typeface="Monaco"/>
              </a:rPr>
              <a:t>"</a:t>
            </a:r>
            <a:r>
              <a:rPr lang="en-US" sz="1600" dirty="0">
                <a:solidFill>
                  <a:srgbClr val="000000"/>
                </a:solidFill>
                <a:latin typeface="Monaco"/>
                <a:ea typeface="Monaco"/>
                <a:cs typeface="Monaco"/>
              </a:rPr>
              <a:t>) } )</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a:t>
            </a:r>
            <a:r>
              <a:rPr lang="en-US" sz="1600" dirty="0">
                <a:solidFill>
                  <a:srgbClr val="000000"/>
                </a:solidFill>
                <a:latin typeface="Monaco"/>
                <a:ea typeface="Monaco"/>
                <a:cs typeface="Monaco"/>
              </a:rPr>
              <a:t>)</a:t>
            </a:r>
            <a:endParaRPr lang="en-US" sz="1500" dirty="0">
              <a:latin typeface="Monaco" charset="0"/>
              <a:sym typeface="Monaco" charset="0"/>
            </a:endParaRPr>
          </a:p>
        </p:txBody>
      </p:sp>
    </p:spTree>
    <p:extLst>
      <p:ext uri="{BB962C8B-B14F-4D97-AF65-F5344CB8AC3E}">
        <p14:creationId xmlns:p14="http://schemas.microsoft.com/office/powerpoint/2010/main" val="1369110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type="ctrTitle"/>
          </p:nvPr>
        </p:nvSpPr>
        <p:spPr>
          <a:ln/>
        </p:spPr>
        <p:txBody>
          <a:bodyPr rIns="116994"/>
          <a:lstStyle/>
          <a:p>
            <a:pPr marL="40182"/>
            <a:r>
              <a:rPr lang="en-US"/>
              <a:t>Parsing and navigating XML</a:t>
            </a:r>
          </a:p>
        </p:txBody>
      </p:sp>
      <p:sp>
        <p:nvSpPr>
          <p:cNvPr id="32772" name="Rectangle 4"/>
          <p:cNvSpPr>
            <a:spLocks noGrp="1" noChangeArrowheads="1"/>
          </p:cNvSpPr>
          <p:nvPr>
            <p:ph type="body" sz="quarter" idx="13"/>
          </p:nvPr>
        </p:nvSpPr>
        <p:spPr>
          <a:ln/>
        </p:spPr>
        <p:txBody>
          <a:bodyPr rIns="116994"/>
          <a:lstStyle/>
          <a:p>
            <a:pPr>
              <a:lnSpc>
                <a:spcPct val="90000"/>
              </a:lnSpc>
            </a:pPr>
            <a:r>
              <a:rPr lang="en-US" sz="2700" dirty="0"/>
              <a:t>Given the following </a:t>
            </a:r>
            <a:r>
              <a:rPr lang="en-US" sz="2700" dirty="0" smtClean="0"/>
              <a:t>XML:</a:t>
            </a:r>
          </a:p>
          <a:p>
            <a:pPr marL="0" indent="0">
              <a:buNone/>
            </a:pPr>
            <a:r>
              <a:rPr lang="en-US" sz="1400" dirty="0" err="1">
                <a:solidFill>
                  <a:srgbClr val="A9438B"/>
                </a:solidFill>
                <a:latin typeface="Monaco"/>
                <a:ea typeface="Monaco"/>
                <a:cs typeface="Monaco"/>
              </a:rPr>
              <a:t>def</a:t>
            </a:r>
            <a:r>
              <a:rPr lang="en-US" sz="1400" dirty="0">
                <a:solidFill>
                  <a:srgbClr val="000000"/>
                </a:solidFill>
                <a:latin typeface="Monaco"/>
                <a:ea typeface="Monaco"/>
                <a:cs typeface="Monaco"/>
              </a:rPr>
              <a:t> xml = </a:t>
            </a:r>
            <a:r>
              <a:rPr lang="en-US" sz="1400" dirty="0">
                <a:solidFill>
                  <a:srgbClr val="FF39D6"/>
                </a:solidFill>
                <a:latin typeface="Monaco"/>
                <a:ea typeface="Monaco"/>
                <a:cs typeface="Monaco"/>
              </a:rPr>
              <a:t>"""&lt;employees&gt;</a:t>
            </a:r>
            <a:endParaRPr lang="en-US" sz="1400" dirty="0">
              <a:solidFill>
                <a:srgbClr val="000000"/>
              </a:solidFill>
              <a:latin typeface="Monaco"/>
              <a:ea typeface="Monaco"/>
              <a:cs typeface="Monaco"/>
            </a:endParaRPr>
          </a:p>
          <a:p>
            <a:pPr marL="0" indent="0">
              <a:buNone/>
            </a:pPr>
            <a:r>
              <a:rPr lang="en-US" sz="1400" dirty="0">
                <a:solidFill>
                  <a:srgbClr val="FF39D6"/>
                </a:solidFill>
                <a:latin typeface="Monaco"/>
                <a:ea typeface="Monaco"/>
                <a:cs typeface="Monaco"/>
              </a:rPr>
              <a:t>  &lt;employee name='</a:t>
            </a:r>
            <a:r>
              <a:rPr lang="en-US" sz="1400" u="sng" dirty="0">
                <a:solidFill>
                  <a:srgbClr val="FF39D6"/>
                </a:solidFill>
                <a:latin typeface="Monaco"/>
                <a:ea typeface="Monaco"/>
                <a:cs typeface="Monaco"/>
              </a:rPr>
              <a:t>Björn</a:t>
            </a:r>
            <a:r>
              <a:rPr lang="en-US" sz="1400" dirty="0">
                <a:solidFill>
                  <a:srgbClr val="FF39D6"/>
                </a:solidFill>
                <a:latin typeface="Monaco"/>
                <a:ea typeface="Monaco"/>
                <a:cs typeface="Monaco"/>
              </a:rPr>
              <a:t>'&gt;</a:t>
            </a:r>
            <a:endParaRPr lang="en-US" sz="1400" dirty="0">
              <a:solidFill>
                <a:srgbClr val="000000"/>
              </a:solidFill>
              <a:latin typeface="Monaco"/>
              <a:ea typeface="Monaco"/>
              <a:cs typeface="Monaco"/>
            </a:endParaRPr>
          </a:p>
          <a:p>
            <a:pPr marL="0" indent="0">
              <a:buNone/>
            </a:pPr>
            <a:r>
              <a:rPr lang="en-US" sz="1400" dirty="0">
                <a:solidFill>
                  <a:srgbClr val="FF39D6"/>
                </a:solidFill>
                <a:latin typeface="Monaco"/>
                <a:ea typeface="Monaco"/>
                <a:cs typeface="Monaco"/>
              </a:rPr>
              <a:t>    &lt;phone&gt;0733-519173&lt;/phone&gt;</a:t>
            </a:r>
            <a:endParaRPr lang="en-US" sz="1400" dirty="0">
              <a:solidFill>
                <a:srgbClr val="000000"/>
              </a:solidFill>
              <a:latin typeface="Monaco"/>
              <a:ea typeface="Monaco"/>
              <a:cs typeface="Monaco"/>
            </a:endParaRPr>
          </a:p>
          <a:p>
            <a:pPr marL="0" indent="0">
              <a:buNone/>
            </a:pPr>
            <a:r>
              <a:rPr lang="en-US" sz="1400" dirty="0">
                <a:solidFill>
                  <a:srgbClr val="FF39D6"/>
                </a:solidFill>
                <a:latin typeface="Monaco"/>
                <a:ea typeface="Monaco"/>
                <a:cs typeface="Monaco"/>
              </a:rPr>
              <a:t>  &lt;/employee&gt;</a:t>
            </a:r>
            <a:endParaRPr lang="en-US" sz="1400" dirty="0">
              <a:solidFill>
                <a:srgbClr val="000000"/>
              </a:solidFill>
              <a:latin typeface="Monaco"/>
              <a:ea typeface="Monaco"/>
              <a:cs typeface="Monaco"/>
            </a:endParaRPr>
          </a:p>
          <a:p>
            <a:pPr marL="0" indent="0">
              <a:buNone/>
            </a:pPr>
            <a:r>
              <a:rPr lang="en-US" sz="1400" dirty="0">
                <a:solidFill>
                  <a:srgbClr val="FF39D6"/>
                </a:solidFill>
                <a:latin typeface="Monaco"/>
                <a:ea typeface="Monaco"/>
                <a:cs typeface="Monaco"/>
              </a:rPr>
              <a:t>  &lt;employee name='</a:t>
            </a:r>
            <a:r>
              <a:rPr lang="en-US" sz="1400" u="sng" dirty="0">
                <a:solidFill>
                  <a:srgbClr val="FF39D6"/>
                </a:solidFill>
                <a:latin typeface="Monaco"/>
                <a:ea typeface="Monaco"/>
                <a:cs typeface="Monaco"/>
              </a:rPr>
              <a:t>Johan</a:t>
            </a:r>
            <a:r>
              <a:rPr lang="en-US" sz="1400" dirty="0">
                <a:solidFill>
                  <a:srgbClr val="FF39D6"/>
                </a:solidFill>
                <a:latin typeface="Monaco"/>
                <a:ea typeface="Monaco"/>
                <a:cs typeface="Monaco"/>
              </a:rPr>
              <a:t>'&gt;</a:t>
            </a:r>
            <a:endParaRPr lang="en-US" sz="1400" dirty="0">
              <a:solidFill>
                <a:srgbClr val="000000"/>
              </a:solidFill>
              <a:latin typeface="Monaco"/>
              <a:ea typeface="Monaco"/>
              <a:cs typeface="Monaco"/>
            </a:endParaRPr>
          </a:p>
          <a:p>
            <a:pPr marL="0" indent="0">
              <a:buNone/>
            </a:pPr>
            <a:r>
              <a:rPr lang="en-US" sz="1400" dirty="0">
                <a:solidFill>
                  <a:srgbClr val="FF39D6"/>
                </a:solidFill>
                <a:latin typeface="Monaco"/>
                <a:ea typeface="Monaco"/>
                <a:cs typeface="Monaco"/>
              </a:rPr>
              <a:t>    &lt;phone&gt;0733-519175&lt;/phone&gt;</a:t>
            </a:r>
            <a:endParaRPr lang="en-US" sz="1400" dirty="0">
              <a:solidFill>
                <a:srgbClr val="000000"/>
              </a:solidFill>
              <a:latin typeface="Monaco"/>
              <a:ea typeface="Monaco"/>
              <a:cs typeface="Monaco"/>
            </a:endParaRPr>
          </a:p>
          <a:p>
            <a:pPr marL="0" indent="0">
              <a:buNone/>
            </a:pPr>
            <a:r>
              <a:rPr lang="en-US" sz="1400" dirty="0">
                <a:solidFill>
                  <a:srgbClr val="FF39D6"/>
                </a:solidFill>
                <a:latin typeface="Monaco"/>
                <a:ea typeface="Monaco"/>
                <a:cs typeface="Monaco"/>
              </a:rPr>
              <a:t>  &lt;/employee&gt;</a:t>
            </a:r>
            <a:endParaRPr lang="en-US" sz="1400" dirty="0">
              <a:solidFill>
                <a:srgbClr val="000000"/>
              </a:solidFill>
              <a:latin typeface="Monaco"/>
              <a:ea typeface="Monaco"/>
              <a:cs typeface="Monaco"/>
            </a:endParaRPr>
          </a:p>
          <a:p>
            <a:pPr marL="0" indent="0">
              <a:buNone/>
            </a:pPr>
            <a:r>
              <a:rPr lang="en-US" sz="1400" dirty="0">
                <a:solidFill>
                  <a:srgbClr val="FF39D6"/>
                </a:solidFill>
                <a:latin typeface="Monaco"/>
                <a:ea typeface="Monaco"/>
                <a:cs typeface="Monaco"/>
              </a:rPr>
              <a:t>&lt;/employees&gt;"</a:t>
            </a:r>
            <a:r>
              <a:rPr lang="en-US" sz="1400" dirty="0" smtClean="0">
                <a:solidFill>
                  <a:srgbClr val="FF39D6"/>
                </a:solidFill>
                <a:latin typeface="Monaco"/>
                <a:ea typeface="Monaco"/>
                <a:cs typeface="Monaco"/>
              </a:rPr>
              <a:t>"</a:t>
            </a:r>
            <a:r>
              <a:rPr lang="en-US" sz="1400" dirty="0">
                <a:solidFill>
                  <a:srgbClr val="FF39D6"/>
                </a:solidFill>
                <a:latin typeface="Monaco"/>
                <a:ea typeface="Monaco"/>
                <a:cs typeface="Monaco"/>
              </a:rPr>
              <a:t>"</a:t>
            </a:r>
            <a:endParaRPr lang="en-US" sz="1400" dirty="0"/>
          </a:p>
          <a:p>
            <a:pPr>
              <a:lnSpc>
                <a:spcPct val="90000"/>
              </a:lnSpc>
            </a:pPr>
            <a:r>
              <a:rPr lang="en-US" sz="2700" dirty="0" smtClean="0"/>
              <a:t>Parsing </a:t>
            </a:r>
            <a:r>
              <a:rPr lang="en-US" sz="2700" dirty="0"/>
              <a:t>the XML and navigating the object graph using </a:t>
            </a:r>
            <a:r>
              <a:rPr lang="en-US" sz="2700" dirty="0" err="1"/>
              <a:t>GPath</a:t>
            </a:r>
            <a:r>
              <a:rPr lang="en-US" sz="2700" dirty="0"/>
              <a:t> is simple:</a:t>
            </a:r>
          </a:p>
          <a:p>
            <a:pPr marL="0" indent="0">
              <a:buNone/>
            </a:pPr>
            <a:r>
              <a:rPr lang="en-US" sz="1600" dirty="0" err="1">
                <a:solidFill>
                  <a:srgbClr val="A9438B"/>
                </a:solidFill>
                <a:latin typeface="Monaco"/>
                <a:ea typeface="Monaco"/>
                <a:cs typeface="Monaco"/>
              </a:rPr>
              <a:t>def</a:t>
            </a:r>
            <a:r>
              <a:rPr lang="en-US" sz="1600" dirty="0">
                <a:solidFill>
                  <a:srgbClr val="000000"/>
                </a:solidFill>
                <a:latin typeface="Monaco"/>
                <a:ea typeface="Monaco"/>
                <a:cs typeface="Monaco"/>
              </a:rPr>
              <a:t> root = </a:t>
            </a:r>
            <a:r>
              <a:rPr lang="en-US" sz="1600" dirty="0">
                <a:solidFill>
                  <a:srgbClr val="A9438B"/>
                </a:solidFill>
                <a:latin typeface="Monaco"/>
                <a:ea typeface="Monaco"/>
                <a:cs typeface="Monaco"/>
              </a:rPr>
              <a:t>new</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XmlParser</a:t>
            </a:r>
            <a:r>
              <a:rPr lang="en-US" sz="1600" dirty="0">
                <a:solidFill>
                  <a:srgbClr val="000000"/>
                </a:solidFill>
                <a:latin typeface="Monaco"/>
                <a:ea typeface="Monaco"/>
                <a:cs typeface="Monaco"/>
              </a:rPr>
              <a:t>().</a:t>
            </a:r>
            <a:r>
              <a:rPr lang="en-US" sz="1600" dirty="0" err="1">
                <a:solidFill>
                  <a:srgbClr val="000000"/>
                </a:solidFill>
                <a:latin typeface="Monaco"/>
                <a:ea typeface="Monaco"/>
                <a:cs typeface="Monaco"/>
              </a:rPr>
              <a:t>parseText</a:t>
            </a:r>
            <a:r>
              <a:rPr lang="en-US" sz="1600" dirty="0">
                <a:solidFill>
                  <a:srgbClr val="000000"/>
                </a:solidFill>
                <a:latin typeface="Monaco"/>
                <a:ea typeface="Monaco"/>
                <a:cs typeface="Monaco"/>
              </a:rPr>
              <a:t>(xml)</a:t>
            </a:r>
          </a:p>
          <a:p>
            <a:pPr marL="0" indent="0">
              <a:buNone/>
            </a:pPr>
            <a:r>
              <a:rPr lang="en-US" sz="1600" dirty="0" err="1">
                <a:solidFill>
                  <a:srgbClr val="000000"/>
                </a:solidFill>
                <a:latin typeface="Monaco"/>
                <a:ea typeface="Monaco"/>
                <a:cs typeface="Monaco"/>
              </a:rPr>
              <a:t>println</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root.</a:t>
            </a:r>
            <a:r>
              <a:rPr lang="en-US" sz="1600" u="sng" dirty="0" err="1">
                <a:solidFill>
                  <a:srgbClr val="000000"/>
                </a:solidFill>
                <a:latin typeface="Monaco"/>
                <a:ea typeface="Monaco"/>
                <a:cs typeface="Monaco"/>
              </a:rPr>
              <a:t>employee</a:t>
            </a:r>
            <a:r>
              <a:rPr lang="en-US" sz="1600" dirty="0">
                <a:solidFill>
                  <a:srgbClr val="000000"/>
                </a:solidFill>
                <a:latin typeface="Monaco"/>
                <a:ea typeface="Monaco"/>
                <a:cs typeface="Monaco"/>
              </a:rPr>
              <a:t>[</a:t>
            </a:r>
            <a:r>
              <a:rPr lang="en-US" sz="1600" dirty="0">
                <a:solidFill>
                  <a:srgbClr val="D94700"/>
                </a:solidFill>
                <a:latin typeface="Monaco"/>
                <a:ea typeface="Monaco"/>
                <a:cs typeface="Monaco"/>
              </a:rPr>
              <a:t>1</a:t>
            </a:r>
            <a:r>
              <a:rPr lang="en-US" sz="1600" dirty="0">
                <a:solidFill>
                  <a:srgbClr val="000000"/>
                </a:solidFill>
                <a:latin typeface="Monaco"/>
                <a:ea typeface="Monaco"/>
                <a:cs typeface="Monaco"/>
              </a:rPr>
              <a:t>].</a:t>
            </a:r>
            <a:r>
              <a:rPr lang="en-US" sz="1600" u="sng" dirty="0" err="1">
                <a:solidFill>
                  <a:srgbClr val="000000"/>
                </a:solidFill>
                <a:latin typeface="Monaco"/>
                <a:ea typeface="Monaco"/>
                <a:cs typeface="Monaco"/>
              </a:rPr>
              <a:t>phone</a:t>
            </a:r>
            <a:r>
              <a:rPr lang="en-US" sz="1600" dirty="0" err="1">
                <a:solidFill>
                  <a:srgbClr val="000000"/>
                </a:solidFill>
                <a:latin typeface="Monaco"/>
                <a:ea typeface="Monaco"/>
                <a:cs typeface="Monaco"/>
              </a:rPr>
              <a:t>.</a:t>
            </a:r>
            <a:r>
              <a:rPr lang="en-US" sz="1600" u="sng" dirty="0" err="1">
                <a:solidFill>
                  <a:srgbClr val="000000"/>
                </a:solidFill>
                <a:latin typeface="Monaco"/>
                <a:ea typeface="Monaco"/>
                <a:cs typeface="Monaco"/>
              </a:rPr>
              <a:t>text</a:t>
            </a:r>
            <a:r>
              <a:rPr lang="en-US" sz="1600" dirty="0">
                <a:solidFill>
                  <a:srgbClr val="000000"/>
                </a:solidFill>
                <a:latin typeface="Monaco"/>
                <a:ea typeface="Monaco"/>
                <a:cs typeface="Monaco"/>
              </a:rPr>
              <a:t>()</a:t>
            </a:r>
          </a:p>
          <a:p>
            <a:pPr marL="0" indent="0">
              <a:buNone/>
            </a:pPr>
            <a:r>
              <a:rPr lang="en-US" sz="1600" dirty="0" err="1">
                <a:solidFill>
                  <a:srgbClr val="000000"/>
                </a:solidFill>
                <a:latin typeface="Monaco"/>
                <a:ea typeface="Monaco"/>
                <a:cs typeface="Monaco"/>
              </a:rPr>
              <a:t>println</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root.</a:t>
            </a:r>
            <a:r>
              <a:rPr lang="en-US" sz="1600" u="sng" dirty="0" err="1">
                <a:solidFill>
                  <a:srgbClr val="000000"/>
                </a:solidFill>
                <a:latin typeface="Monaco"/>
                <a:ea typeface="Monaco"/>
                <a:cs typeface="Monaco"/>
              </a:rPr>
              <a:t>employee</a:t>
            </a:r>
            <a:r>
              <a:rPr lang="en-US" sz="1600" dirty="0" err="1">
                <a:solidFill>
                  <a:srgbClr val="000000"/>
                </a:solidFill>
                <a:latin typeface="Monaco"/>
                <a:ea typeface="Monaco"/>
                <a:cs typeface="Monaco"/>
              </a:rPr>
              <a:t>.findAll</a:t>
            </a:r>
            <a:r>
              <a:rPr lang="en-US" sz="1600" dirty="0">
                <a:solidFill>
                  <a:srgbClr val="000000"/>
                </a:solidFill>
                <a:latin typeface="Monaco"/>
                <a:ea typeface="Monaco"/>
                <a:cs typeface="Monaco"/>
              </a:rPr>
              <a:t>{ </a:t>
            </a:r>
            <a:r>
              <a:rPr lang="en-US" sz="1600" dirty="0">
                <a:solidFill>
                  <a:srgbClr val="76D6FF"/>
                </a:solidFill>
                <a:latin typeface="Monaco"/>
                <a:ea typeface="Monaco"/>
                <a:cs typeface="Monaco"/>
              </a:rPr>
              <a:t>it</a:t>
            </a:r>
            <a:r>
              <a:rPr lang="en-US" sz="1600" dirty="0">
                <a:solidFill>
                  <a:srgbClr val="000000"/>
                </a:solidFill>
                <a:latin typeface="Monaco"/>
                <a:ea typeface="Monaco"/>
                <a:cs typeface="Monaco"/>
              </a:rPr>
              <a:t>[</a:t>
            </a:r>
            <a:r>
              <a:rPr lang="en-US" sz="1600" dirty="0">
                <a:solidFill>
                  <a:srgbClr val="FF39D6"/>
                </a:solidFill>
                <a:latin typeface="Monaco"/>
                <a:ea typeface="Monaco"/>
                <a:cs typeface="Monaco"/>
              </a:rPr>
              <a:t>'@name'</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'Björn'</a:t>
            </a:r>
            <a:r>
              <a:rPr lang="en-US" sz="1600" dirty="0">
                <a:solidFill>
                  <a:srgbClr val="000000"/>
                </a:solidFill>
                <a:latin typeface="Monaco"/>
                <a:ea typeface="Monaco"/>
                <a:cs typeface="Monaco"/>
              </a:rPr>
              <a:t> }</a:t>
            </a:r>
            <a:endParaRPr lang="en-US" sz="1500" dirty="0">
              <a:latin typeface="Monaco" charset="0"/>
              <a:sym typeface="Monaco" charset="0"/>
            </a:endParaRPr>
          </a:p>
        </p:txBody>
      </p:sp>
    </p:spTree>
    <p:extLst>
      <p:ext uri="{BB962C8B-B14F-4D97-AF65-F5344CB8AC3E}">
        <p14:creationId xmlns:p14="http://schemas.microsoft.com/office/powerpoint/2010/main" val="2988485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ctrTitle"/>
          </p:nvPr>
        </p:nvSpPr>
        <p:spPr>
          <a:ln/>
        </p:spPr>
        <p:txBody>
          <a:bodyPr rIns="116994"/>
          <a:lstStyle/>
          <a:p>
            <a:pPr marL="40182"/>
            <a:r>
              <a:rPr lang="en-US" dirty="0"/>
              <a:t>Exercise </a:t>
            </a:r>
            <a:r>
              <a:rPr lang="en-US" dirty="0" smtClean="0"/>
              <a:t>8 </a:t>
            </a:r>
            <a:r>
              <a:rPr lang="en-US" dirty="0"/>
              <a:t>– </a:t>
            </a:r>
            <a:r>
              <a:rPr lang="en-US" dirty="0" smtClean="0"/>
              <a:t>Verifying XML content</a:t>
            </a:r>
            <a:endParaRPr lang="en-US" dirty="0"/>
          </a:p>
        </p:txBody>
      </p:sp>
      <p:sp>
        <p:nvSpPr>
          <p:cNvPr id="26628" name="Rectangle 4"/>
          <p:cNvSpPr>
            <a:spLocks noGrp="1" noChangeArrowheads="1"/>
          </p:cNvSpPr>
          <p:nvPr>
            <p:ph type="body" sz="quarter" idx="13"/>
          </p:nvPr>
        </p:nvSpPr>
        <p:spPr>
          <a:ln/>
        </p:spPr>
        <p:txBody>
          <a:bodyPr rIns="116994"/>
          <a:lstStyle/>
          <a:p>
            <a:r>
              <a:rPr lang="en-US" dirty="0" smtClean="0"/>
              <a:t>Add a test method to the </a:t>
            </a:r>
            <a:r>
              <a:rPr lang="en-US" sz="1800" dirty="0" smtClean="0"/>
              <a:t>org.springframework.samples.petclinic.service.ConfirmationServiceImplTest</a:t>
            </a:r>
            <a:r>
              <a:rPr lang="en-US" dirty="0" smtClean="0"/>
              <a:t> that verifies that </a:t>
            </a:r>
            <a:r>
              <a:rPr lang="en-US" dirty="0" err="1" smtClean="0"/>
              <a:t>sendConfirmationMessage</a:t>
            </a:r>
            <a:r>
              <a:rPr lang="en-US" dirty="0" smtClean="0"/>
              <a:t>() results in an properly formatted XML message is sent to the correct recipient</a:t>
            </a:r>
            <a:endParaRPr lang="en-US" dirty="0" smtClean="0"/>
          </a:p>
        </p:txBody>
      </p:sp>
    </p:spTree>
    <p:extLst>
      <p:ext uri="{BB962C8B-B14F-4D97-AF65-F5344CB8AC3E}">
        <p14:creationId xmlns:p14="http://schemas.microsoft.com/office/powerpoint/2010/main" val="1708067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ctrTitle"/>
          </p:nvPr>
        </p:nvSpPr>
        <p:spPr>
          <a:xfrm>
            <a:off x="685800" y="570920"/>
            <a:ext cx="7918648" cy="758351"/>
          </a:xfrm>
        </p:spPr>
        <p:txBody>
          <a:bodyPr>
            <a:normAutofit fontScale="90000"/>
          </a:bodyPr>
          <a:lstStyle/>
          <a:p>
            <a:r>
              <a:rPr lang="en-US" dirty="0"/>
              <a:t>Typical </a:t>
            </a:r>
            <a:r>
              <a:rPr lang="en-US" dirty="0" smtClean="0"/>
              <a:t>Unit </a:t>
            </a:r>
            <a:r>
              <a:rPr lang="en-US" dirty="0"/>
              <a:t>test scenario – The Three A’s</a:t>
            </a:r>
          </a:p>
        </p:txBody>
      </p:sp>
      <p:sp>
        <p:nvSpPr>
          <p:cNvPr id="481283" name="Rectangle 3"/>
          <p:cNvSpPr>
            <a:spLocks noGrp="1" noChangeArrowheads="1"/>
          </p:cNvSpPr>
          <p:nvPr>
            <p:ph type="body" sz="quarter" idx="13"/>
          </p:nvPr>
        </p:nvSpPr>
        <p:spPr>
          <a:xfrm>
            <a:off x="685800" y="1556792"/>
            <a:ext cx="8134672" cy="4680520"/>
          </a:xfrm>
        </p:spPr>
        <p:txBody>
          <a:bodyPr/>
          <a:lstStyle/>
          <a:p>
            <a:pPr>
              <a:lnSpc>
                <a:spcPct val="120000"/>
              </a:lnSpc>
              <a:buFont typeface="Wingdings" charset="0"/>
              <a:buAutoNum type="arabicPeriod"/>
            </a:pPr>
            <a:r>
              <a:rPr lang="en-US" sz="2400" b="1" dirty="0"/>
              <a:t> A</a:t>
            </a:r>
            <a:r>
              <a:rPr lang="en-US" dirty="0"/>
              <a:t>rrange - Instantiate Unit under Test and set up test data</a:t>
            </a:r>
          </a:p>
          <a:p>
            <a:pPr>
              <a:lnSpc>
                <a:spcPct val="120000"/>
              </a:lnSpc>
              <a:buFont typeface="Wingdings" charset="0"/>
              <a:buAutoNum type="arabicPeriod"/>
            </a:pPr>
            <a:r>
              <a:rPr lang="en-US" sz="2400" b="1" dirty="0"/>
              <a:t> A</a:t>
            </a:r>
            <a:r>
              <a:rPr lang="en-US" dirty="0"/>
              <a:t>ct - Execute one or more methods on the Unit Under Test</a:t>
            </a:r>
          </a:p>
          <a:p>
            <a:pPr>
              <a:lnSpc>
                <a:spcPct val="120000"/>
              </a:lnSpc>
              <a:buFont typeface="Wingdings" charset="0"/>
              <a:buAutoNum type="arabicPeriod"/>
            </a:pPr>
            <a:r>
              <a:rPr lang="en-US" sz="2400" b="1" dirty="0"/>
              <a:t> A</a:t>
            </a:r>
            <a:r>
              <a:rPr lang="en-US" dirty="0"/>
              <a:t>ssert - Verify the results</a:t>
            </a:r>
          </a:p>
          <a:p>
            <a:pPr>
              <a:buNone/>
            </a:pPr>
            <a:r>
              <a:rPr lang="en-US" sz="1200" dirty="0"/>
              <a:t/>
            </a:r>
            <a:br>
              <a:rPr lang="en-US" sz="1200" dirty="0"/>
            </a:br>
            <a:r>
              <a:rPr lang="en-US" sz="1200" dirty="0"/>
              <a:t/>
            </a:r>
            <a:br>
              <a:rPr lang="en-US" sz="1200" dirty="0"/>
            </a:br>
            <a:r>
              <a:rPr lang="en-US" sz="1400" b="1" dirty="0" smtClean="0">
                <a:latin typeface="Courier New" charset="0"/>
              </a:rPr>
              <a:t>@</a:t>
            </a:r>
            <a:r>
              <a:rPr lang="en-US" sz="1400" b="1" dirty="0">
                <a:latin typeface="Courier New" charset="0"/>
              </a:rPr>
              <a:t>Test</a:t>
            </a:r>
            <a:br>
              <a:rPr lang="en-US" sz="1400" b="1" dirty="0">
                <a:latin typeface="Courier New" charset="0"/>
              </a:rPr>
            </a:br>
            <a:r>
              <a:rPr lang="en-US" sz="1400" b="1" dirty="0" smtClean="0">
                <a:latin typeface="Courier New" charset="0"/>
              </a:rPr>
              <a:t>public </a:t>
            </a:r>
            <a:r>
              <a:rPr lang="en-US" sz="1400" b="1" dirty="0">
                <a:latin typeface="Courier New" charset="0"/>
              </a:rPr>
              <a:t>void </a:t>
            </a:r>
            <a:r>
              <a:rPr lang="en-US" sz="1400" b="1" dirty="0" err="1">
                <a:latin typeface="Courier New" charset="0"/>
              </a:rPr>
              <a:t>testWithdraw</a:t>
            </a:r>
            <a:r>
              <a:rPr lang="en-US" sz="1400" b="1" dirty="0">
                <a:latin typeface="Courier New" charset="0"/>
              </a:rPr>
              <a:t>() {</a:t>
            </a:r>
            <a:br>
              <a:rPr lang="en-US" sz="1400" b="1" dirty="0">
                <a:latin typeface="Courier New" charset="0"/>
              </a:rPr>
            </a:br>
            <a:r>
              <a:rPr lang="en-US" sz="1400" b="1" dirty="0" smtClean="0">
                <a:latin typeface="Courier New" charset="0"/>
              </a:rPr>
              <a:t>    </a:t>
            </a:r>
            <a:r>
              <a:rPr lang="en-US" sz="1400" b="1" dirty="0" err="1">
                <a:latin typeface="Courier New" charset="0"/>
              </a:rPr>
              <a:t>AccountImpl</a:t>
            </a:r>
            <a:r>
              <a:rPr lang="en-US" sz="1400" b="1" dirty="0">
                <a:latin typeface="Courier New" charset="0"/>
              </a:rPr>
              <a:t> account = new </a:t>
            </a:r>
            <a:r>
              <a:rPr lang="en-US" sz="1400" b="1" dirty="0" err="1">
                <a:latin typeface="Courier New" charset="0"/>
              </a:rPr>
              <a:t>AccountImpl</a:t>
            </a:r>
            <a:r>
              <a:rPr lang="en-US" sz="1400" b="1" dirty="0" smtClean="0">
                <a:latin typeface="Courier New" charset="0"/>
              </a:rPr>
              <a:t>("1234", </a:t>
            </a:r>
            <a:r>
              <a:rPr lang="en-US" sz="1400" b="1" dirty="0">
                <a:latin typeface="Courier New" charset="0"/>
              </a:rPr>
              <a:t>2000); // </a:t>
            </a:r>
            <a:r>
              <a:rPr lang="en-US" sz="1400" b="1" dirty="0" smtClean="0">
                <a:latin typeface="Courier New" charset="0"/>
              </a:rPr>
              <a:t>Arrange</a:t>
            </a:r>
            <a:r>
              <a:rPr lang="en-US" sz="1400" b="1" dirty="0">
                <a:latin typeface="Courier New" charset="0"/>
              </a:rPr>
              <a:t/>
            </a:r>
            <a:br>
              <a:rPr lang="en-US" sz="1400" b="1" dirty="0">
                <a:latin typeface="Courier New" charset="0"/>
              </a:rPr>
            </a:br>
            <a:r>
              <a:rPr lang="en-US" sz="1400" b="1" dirty="0" smtClean="0">
                <a:latin typeface="Courier New" charset="0"/>
              </a:rPr>
              <a:t>    </a:t>
            </a:r>
            <a:r>
              <a:rPr lang="en-US" sz="1400" b="1" dirty="0" err="1">
                <a:latin typeface="Courier New" charset="0"/>
              </a:rPr>
              <a:t>account.withdraw</a:t>
            </a:r>
            <a:r>
              <a:rPr lang="en-US" sz="1400" b="1" dirty="0">
                <a:latin typeface="Courier New" charset="0"/>
              </a:rPr>
              <a:t>(300);                               </a:t>
            </a:r>
            <a:r>
              <a:rPr lang="en-US" sz="1400" b="1" dirty="0" smtClean="0">
                <a:latin typeface="Courier New" charset="0"/>
              </a:rPr>
              <a:t>/</a:t>
            </a:r>
            <a:r>
              <a:rPr lang="en-US" sz="1400" b="1" dirty="0">
                <a:latin typeface="Courier New" charset="0"/>
              </a:rPr>
              <a:t>/ Act</a:t>
            </a:r>
            <a:br>
              <a:rPr lang="en-US" sz="1400" b="1" dirty="0">
                <a:latin typeface="Courier New" charset="0"/>
              </a:rPr>
            </a:br>
            <a:r>
              <a:rPr lang="en-US" sz="1400" b="1" dirty="0" smtClean="0">
                <a:latin typeface="Courier New" charset="0"/>
              </a:rPr>
              <a:t>    </a:t>
            </a:r>
            <a:r>
              <a:rPr lang="en-US" sz="1400" b="1" i="1" dirty="0" err="1" smtClean="0">
                <a:latin typeface="Courier New" charset="0"/>
              </a:rPr>
              <a:t>assertEquals</a:t>
            </a:r>
            <a:r>
              <a:rPr lang="en-US" sz="1400" b="1" dirty="0">
                <a:latin typeface="Courier New" charset="0"/>
              </a:rPr>
              <a:t>(1700, </a:t>
            </a:r>
            <a:r>
              <a:rPr lang="en-US" sz="1400" b="1" dirty="0" err="1">
                <a:latin typeface="Courier New" charset="0"/>
              </a:rPr>
              <a:t>account.balance</a:t>
            </a:r>
            <a:r>
              <a:rPr lang="en-US" sz="1400" b="1" dirty="0">
                <a:latin typeface="Courier New" charset="0"/>
              </a:rPr>
              <a:t>());        </a:t>
            </a:r>
            <a:r>
              <a:rPr lang="en-US" sz="1400" b="1" dirty="0" smtClean="0">
                <a:latin typeface="Courier New" charset="0"/>
              </a:rPr>
              <a:t>       /</a:t>
            </a:r>
            <a:r>
              <a:rPr lang="en-US" sz="1400" b="1" dirty="0">
                <a:latin typeface="Courier New" charset="0"/>
              </a:rPr>
              <a:t>/ Assert</a:t>
            </a:r>
            <a:br>
              <a:rPr lang="en-US" sz="1400" b="1" dirty="0">
                <a:latin typeface="Courier New" charset="0"/>
              </a:rPr>
            </a:br>
            <a:r>
              <a:rPr lang="en-US" sz="1400" b="1" dirty="0" smtClean="0">
                <a:latin typeface="Courier New" charset="0"/>
              </a:rPr>
              <a:t>}</a:t>
            </a:r>
            <a:r>
              <a:rPr lang="en-US" sz="1400" b="1" dirty="0">
                <a:latin typeface="Courier New" charset="0"/>
              </a:rPr>
              <a:t/>
            </a:r>
            <a:br>
              <a:rPr lang="en-US" sz="1400" b="1" dirty="0">
                <a:latin typeface="Courier New" charset="0"/>
              </a:rPr>
            </a:br>
            <a:endParaRPr lang="en-US" sz="1400" b="1" dirty="0">
              <a:latin typeface="Courier New" charset="0"/>
            </a:endParaRPr>
          </a:p>
        </p:txBody>
      </p:sp>
    </p:spTree>
    <p:extLst>
      <p:ext uri="{BB962C8B-B14F-4D97-AF65-F5344CB8AC3E}">
        <p14:creationId xmlns:p14="http://schemas.microsoft.com/office/powerpoint/2010/main" val="1873031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ctrTitle"/>
          </p:nvPr>
        </p:nvSpPr>
        <p:spPr/>
        <p:txBody>
          <a:bodyPr/>
          <a:lstStyle/>
          <a:p>
            <a:r>
              <a:rPr lang="en-US" dirty="0" smtClean="0"/>
              <a:t>Spock</a:t>
            </a:r>
            <a:endParaRPr lang="en-US" dirty="0"/>
          </a:p>
        </p:txBody>
      </p:sp>
      <p:sp>
        <p:nvSpPr>
          <p:cNvPr id="22530" name="Rectangle 2"/>
          <p:cNvSpPr>
            <a:spLocks noGrp="1" noChangeArrowheads="1"/>
          </p:cNvSpPr>
          <p:nvPr>
            <p:ph type="body" sz="quarter" idx="13"/>
          </p:nvPr>
        </p:nvSpPr>
        <p:spPr/>
        <p:txBody>
          <a:bodyPr/>
          <a:lstStyle/>
          <a:p>
            <a:r>
              <a:rPr lang="en-US" dirty="0" smtClean="0"/>
              <a:t>A Groovy-based testing framework</a:t>
            </a:r>
          </a:p>
          <a:p>
            <a:r>
              <a:rPr lang="en-US" dirty="0" smtClean="0"/>
              <a:t>Fully compatible with </a:t>
            </a:r>
            <a:r>
              <a:rPr lang="en-US" dirty="0" err="1" smtClean="0"/>
              <a:t>JUnit</a:t>
            </a:r>
            <a:endParaRPr lang="en-US" dirty="0"/>
          </a:p>
          <a:p>
            <a:r>
              <a:rPr lang="en-US" dirty="0" smtClean="0"/>
              <a:t>Utilizes the power of Groovy to</a:t>
            </a:r>
          </a:p>
          <a:p>
            <a:pPr lvl="1"/>
            <a:r>
              <a:rPr lang="en-US" dirty="0"/>
              <a:t>Reduce the lines of test code</a:t>
            </a:r>
          </a:p>
          <a:p>
            <a:pPr lvl="1"/>
            <a:r>
              <a:rPr lang="en-US" dirty="0"/>
              <a:t>Make tests more readable</a:t>
            </a:r>
          </a:p>
          <a:p>
            <a:pPr lvl="1"/>
            <a:r>
              <a:rPr lang="en-US" dirty="0"/>
              <a:t>Turn tests into </a:t>
            </a:r>
            <a:r>
              <a:rPr lang="en-US" dirty="0" smtClean="0"/>
              <a:t>specifications</a:t>
            </a:r>
            <a:endParaRPr lang="en-US" dirty="0"/>
          </a:p>
        </p:txBody>
      </p:sp>
      <p:pic>
        <p:nvPicPr>
          <p:cNvPr id="4" name="Picture 3" descr="Screen Shot 2014-01-13 at 18.09.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7944" y="548680"/>
            <a:ext cx="4152900" cy="787400"/>
          </a:xfrm>
          <a:prstGeom prst="rect">
            <a:avLst/>
          </a:prstGeom>
        </p:spPr>
      </p:pic>
    </p:spTree>
    <p:extLst>
      <p:ext uri="{BB962C8B-B14F-4D97-AF65-F5344CB8AC3E}">
        <p14:creationId xmlns:p14="http://schemas.microsoft.com/office/powerpoint/2010/main" val="1176430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Basics</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a:solidFill>
                  <a:srgbClr val="A9438B"/>
                </a:solidFill>
                <a:latin typeface="Monaco"/>
                <a:ea typeface="Monaco"/>
                <a:cs typeface="Monaco"/>
              </a:rPr>
              <a:t>import</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spock.lang</a:t>
            </a:r>
            <a:r>
              <a:rPr lang="en-US" sz="2000" dirty="0">
                <a:solidFill>
                  <a:srgbClr val="000000"/>
                </a:solidFill>
                <a:latin typeface="Monaco"/>
                <a:ea typeface="Monaco"/>
                <a:cs typeface="Monaco"/>
              </a:rPr>
              <a:t>.*</a:t>
            </a:r>
          </a:p>
          <a:p>
            <a:pPr marL="0" indent="0">
              <a:buNone/>
            </a:pPr>
            <a:endParaRPr lang="en-US" sz="2000" dirty="0">
              <a:solidFill>
                <a:srgbClr val="000000"/>
              </a:solidFill>
              <a:latin typeface="Monaco"/>
              <a:ea typeface="Monaco"/>
              <a:cs typeface="Monaco"/>
            </a:endParaRPr>
          </a:p>
          <a:p>
            <a:pPr marL="0" indent="0">
              <a:buNone/>
            </a:pPr>
            <a:r>
              <a:rPr lang="en-US" sz="2000" dirty="0">
                <a:solidFill>
                  <a:srgbClr val="A9438B"/>
                </a:solidFill>
                <a:latin typeface="Monaco"/>
                <a:ea typeface="Monaco"/>
                <a:cs typeface="Monaco"/>
              </a:rPr>
              <a:t>class</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MyFirstSpecification</a:t>
            </a:r>
            <a:r>
              <a:rPr lang="en-US" sz="2000" dirty="0">
                <a:solidFill>
                  <a:srgbClr val="000000"/>
                </a:solidFill>
                <a:latin typeface="Monaco"/>
                <a:ea typeface="Monaco"/>
                <a:cs typeface="Monaco"/>
              </a:rPr>
              <a:t> </a:t>
            </a:r>
            <a:r>
              <a:rPr lang="en-US" sz="2000" dirty="0">
                <a:solidFill>
                  <a:srgbClr val="A9438B"/>
                </a:solidFill>
                <a:latin typeface="Monaco"/>
                <a:ea typeface="Monaco"/>
                <a:cs typeface="Monaco"/>
              </a:rPr>
              <a:t>extends</a:t>
            </a:r>
            <a:r>
              <a:rPr lang="en-US" sz="2000" dirty="0">
                <a:solidFill>
                  <a:srgbClr val="000000"/>
                </a:solidFill>
                <a:latin typeface="Monaco"/>
                <a:ea typeface="Monaco"/>
                <a:cs typeface="Monaco"/>
              </a:rPr>
              <a:t> Specification {</a:t>
            </a:r>
          </a:p>
          <a:p>
            <a:pPr marL="0" indent="0">
              <a:buNone/>
            </a:pPr>
            <a:r>
              <a:rPr lang="en-US" sz="2000" dirty="0">
                <a:solidFill>
                  <a:srgbClr val="000000"/>
                </a:solidFill>
                <a:latin typeface="Monaco"/>
                <a:ea typeface="Monaco"/>
                <a:cs typeface="Monaco"/>
              </a:rPr>
              <a:t>	</a:t>
            </a:r>
            <a:r>
              <a:rPr lang="en-US" sz="2000" dirty="0">
                <a:solidFill>
                  <a:srgbClr val="4D9072"/>
                </a:solidFill>
                <a:latin typeface="Monaco"/>
                <a:ea typeface="Monaco"/>
                <a:cs typeface="Monaco"/>
              </a:rPr>
              <a:t>// fields</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a:solidFill>
                  <a:srgbClr val="4D9072"/>
                </a:solidFill>
                <a:latin typeface="Monaco"/>
                <a:ea typeface="Monaco"/>
                <a:cs typeface="Monaco"/>
              </a:rPr>
              <a:t>// fixture methods</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a:solidFill>
                  <a:srgbClr val="4D9072"/>
                </a:solidFill>
                <a:latin typeface="Monaco"/>
                <a:ea typeface="Monaco"/>
                <a:cs typeface="Monaco"/>
              </a:rPr>
              <a:t>// feature methods</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a:solidFill>
                  <a:srgbClr val="4D9072"/>
                </a:solidFill>
                <a:latin typeface="Monaco"/>
                <a:ea typeface="Monaco"/>
                <a:cs typeface="Monaco"/>
              </a:rPr>
              <a:t>// helper methods</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a:t>
            </a:r>
            <a:endParaRPr lang="en-US" sz="2000" dirty="0"/>
          </a:p>
        </p:txBody>
      </p:sp>
    </p:spTree>
    <p:extLst>
      <p:ext uri="{BB962C8B-B14F-4D97-AF65-F5344CB8AC3E}">
        <p14:creationId xmlns:p14="http://schemas.microsoft.com/office/powerpoint/2010/main" val="22211612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Fields</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a:solidFill>
                  <a:schemeClr val="bg1">
                    <a:lumMod val="75000"/>
                  </a:schemeClr>
                </a:solidFill>
                <a:latin typeface="Monaco"/>
                <a:ea typeface="Monaco"/>
                <a:cs typeface="Monaco"/>
              </a:rPr>
              <a:t>class </a:t>
            </a:r>
            <a:r>
              <a:rPr lang="en-US" sz="2000" dirty="0" err="1">
                <a:solidFill>
                  <a:schemeClr val="bg1">
                    <a:lumMod val="75000"/>
                  </a:schemeClr>
                </a:solidFill>
                <a:latin typeface="Monaco"/>
                <a:ea typeface="Monaco"/>
                <a:cs typeface="Monaco"/>
              </a:rPr>
              <a:t>MyFirstSpecification</a:t>
            </a:r>
            <a:r>
              <a:rPr lang="en-US" sz="2000" dirty="0">
                <a:solidFill>
                  <a:schemeClr val="bg1">
                    <a:lumMod val="75000"/>
                  </a:schemeClr>
                </a:solidFill>
                <a:latin typeface="Monaco"/>
                <a:ea typeface="Monaco"/>
                <a:cs typeface="Monaco"/>
              </a:rPr>
              <a:t> extends Specification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a:t>
            </a:r>
            <a:r>
              <a:rPr lang="en-US" sz="2000" dirty="0" err="1">
                <a:solidFill>
                  <a:srgbClr val="0226CC"/>
                </a:solidFill>
                <a:latin typeface="Monaco"/>
                <a:ea typeface="Monaco"/>
                <a:cs typeface="Monaco"/>
              </a:rPr>
              <a:t>obj</a:t>
            </a:r>
            <a:r>
              <a:rPr lang="en-US" sz="2000" dirty="0">
                <a:solidFill>
                  <a:srgbClr val="000000"/>
                </a:solidFill>
                <a:latin typeface="Monaco"/>
                <a:ea typeface="Monaco"/>
                <a:cs typeface="Monaco"/>
              </a:rPr>
              <a:t> =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ClassUnderSpecification</a:t>
            </a:r>
            <a:r>
              <a:rPr lang="en-US" sz="2000" dirty="0">
                <a:solidFill>
                  <a:srgbClr val="000000"/>
                </a:solidFill>
                <a:latin typeface="Monaco"/>
                <a:ea typeface="Monaco"/>
                <a:cs typeface="Monaco"/>
              </a:rPr>
              <a:t>()</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a:t>
            </a:r>
            <a:r>
              <a:rPr lang="en-US" sz="2000" dirty="0" err="1">
                <a:solidFill>
                  <a:srgbClr val="0226CC"/>
                </a:solidFill>
                <a:latin typeface="Monaco"/>
                <a:ea typeface="Monaco"/>
                <a:cs typeface="Monaco"/>
              </a:rPr>
              <a:t>coll</a:t>
            </a:r>
            <a:r>
              <a:rPr lang="en-US" sz="2000" dirty="0">
                <a:solidFill>
                  <a:srgbClr val="000000"/>
                </a:solidFill>
                <a:latin typeface="Monaco"/>
                <a:ea typeface="Monaco"/>
                <a:cs typeface="Monaco"/>
              </a:rPr>
              <a:t> =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Collaborator()</a:t>
            </a:r>
          </a:p>
          <a:p>
            <a:pPr marL="0" indent="0">
              <a:buNone/>
            </a:pPr>
            <a:r>
              <a:rPr lang="en-US" sz="2000" dirty="0">
                <a:solidFill>
                  <a:srgbClr val="000000"/>
                </a:solidFill>
                <a:latin typeface="Monaco"/>
                <a:ea typeface="Monaco"/>
                <a:cs typeface="Monaco"/>
              </a:rPr>
              <a:t>	</a:t>
            </a:r>
            <a:r>
              <a:rPr lang="en-US" sz="2000" dirty="0">
                <a:solidFill>
                  <a:srgbClr val="585858"/>
                </a:solidFill>
                <a:latin typeface="Monaco"/>
                <a:ea typeface="Monaco"/>
                <a:cs typeface="Monaco"/>
              </a:rPr>
              <a:t>@Shared</a:t>
            </a:r>
            <a:r>
              <a:rPr lang="en-US" sz="2000" dirty="0">
                <a:solidFill>
                  <a:srgbClr val="000000"/>
                </a:solidFill>
                <a:latin typeface="Monaco"/>
                <a:ea typeface="Monaco"/>
                <a:cs typeface="Monaco"/>
              </a:rPr>
              <a:t> </a:t>
            </a:r>
            <a:r>
              <a:rPr lang="en-US" sz="2000" dirty="0">
                <a:solidFill>
                  <a:srgbClr val="0226CC"/>
                </a:solidFill>
                <a:latin typeface="Monaco"/>
                <a:ea typeface="Monaco"/>
                <a:cs typeface="Monaco"/>
              </a:rPr>
              <a:t>res</a:t>
            </a:r>
            <a:r>
              <a:rPr lang="en-US" sz="2000" dirty="0">
                <a:solidFill>
                  <a:srgbClr val="000000"/>
                </a:solidFill>
                <a:latin typeface="Monaco"/>
                <a:ea typeface="Monaco"/>
                <a:cs typeface="Monaco"/>
              </a:rPr>
              <a:t> =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VeryExpensiveResource</a:t>
            </a:r>
            <a:r>
              <a:rPr lang="en-US" sz="2000" dirty="0">
                <a:solidFill>
                  <a:srgbClr val="000000"/>
                </a:solidFill>
                <a:latin typeface="Monaco"/>
                <a:ea typeface="Monaco"/>
                <a:cs typeface="Monaco"/>
              </a:rPr>
              <a:t>()</a:t>
            </a:r>
          </a:p>
          <a:p>
            <a:pPr marL="0" indent="0">
              <a:buNone/>
            </a:pPr>
            <a:r>
              <a:rPr lang="en-US" sz="2000" dirty="0">
                <a:solidFill>
                  <a:srgbClr val="000000"/>
                </a:solidFill>
                <a:latin typeface="Monaco"/>
                <a:ea typeface="Monaco"/>
                <a:cs typeface="Monaco"/>
              </a:rPr>
              <a:t>	</a:t>
            </a:r>
            <a:r>
              <a:rPr lang="en-US" sz="2000" dirty="0">
                <a:solidFill>
                  <a:srgbClr val="A9438B"/>
                </a:solidFill>
                <a:latin typeface="Monaco"/>
                <a:ea typeface="Monaco"/>
                <a:cs typeface="Monaco"/>
              </a:rPr>
              <a:t>static</a:t>
            </a:r>
            <a:r>
              <a:rPr lang="en-US" sz="2000" dirty="0">
                <a:solidFill>
                  <a:srgbClr val="000000"/>
                </a:solidFill>
                <a:latin typeface="Monaco"/>
                <a:ea typeface="Monaco"/>
                <a:cs typeface="Monaco"/>
              </a:rPr>
              <a:t> </a:t>
            </a:r>
            <a:r>
              <a:rPr lang="en-US" sz="2000" dirty="0">
                <a:solidFill>
                  <a:srgbClr val="A9438B"/>
                </a:solidFill>
                <a:latin typeface="Monaco"/>
                <a:ea typeface="Monaco"/>
                <a:cs typeface="Monaco"/>
              </a:rPr>
              <a:t>final</a:t>
            </a:r>
            <a:r>
              <a:rPr lang="en-US" sz="2000" dirty="0">
                <a:solidFill>
                  <a:srgbClr val="000000"/>
                </a:solidFill>
                <a:latin typeface="Monaco"/>
                <a:ea typeface="Monaco"/>
                <a:cs typeface="Monaco"/>
              </a:rPr>
              <a:t> </a:t>
            </a:r>
            <a:r>
              <a:rPr lang="en-US" sz="2000" dirty="0">
                <a:solidFill>
                  <a:srgbClr val="0226CC"/>
                </a:solidFill>
                <a:latin typeface="Monaco"/>
                <a:ea typeface="Monaco"/>
                <a:cs typeface="Monaco"/>
              </a:rPr>
              <a:t>PI</a:t>
            </a:r>
            <a:r>
              <a:rPr lang="en-US" sz="2000" dirty="0">
                <a:solidFill>
                  <a:srgbClr val="000000"/>
                </a:solidFill>
                <a:latin typeface="Monaco"/>
                <a:ea typeface="Monaco"/>
                <a:cs typeface="Monaco"/>
              </a:rPr>
              <a:t> = </a:t>
            </a:r>
            <a:r>
              <a:rPr lang="en-US" sz="2000" dirty="0">
                <a:solidFill>
                  <a:srgbClr val="D94700"/>
                </a:solidFill>
                <a:latin typeface="Monaco"/>
                <a:ea typeface="Monaco"/>
                <a:cs typeface="Monaco"/>
              </a:rPr>
              <a:t>3.141592654</a:t>
            </a:r>
            <a:endParaRPr lang="en-US" sz="2000" dirty="0">
              <a:solidFill>
                <a:srgbClr val="000000"/>
              </a:solidFill>
              <a:latin typeface="Monaco"/>
              <a:ea typeface="Monaco"/>
              <a:cs typeface="Monaco"/>
            </a:endParaRPr>
          </a:p>
          <a:p>
            <a:pPr marL="0" indent="0">
              <a:buNone/>
            </a:pPr>
            <a:r>
              <a:rPr lang="en-US" sz="2000" dirty="0">
                <a:solidFill>
                  <a:schemeClr val="bg1">
                    <a:lumMod val="75000"/>
                  </a:schemeClr>
                </a:solidFill>
                <a:latin typeface="Monaco"/>
                <a:ea typeface="Monaco"/>
                <a:cs typeface="Monaco"/>
              </a:rPr>
              <a:t>	// fixture methods</a:t>
            </a:r>
          </a:p>
          <a:p>
            <a:pPr marL="0" indent="0">
              <a:buNone/>
            </a:pPr>
            <a:r>
              <a:rPr lang="en-US" sz="2000" dirty="0">
                <a:solidFill>
                  <a:schemeClr val="bg1">
                    <a:lumMod val="75000"/>
                  </a:schemeClr>
                </a:solidFill>
                <a:latin typeface="Monaco"/>
                <a:ea typeface="Monaco"/>
                <a:cs typeface="Monaco"/>
              </a:rPr>
              <a:t>	// feature methods</a:t>
            </a:r>
          </a:p>
          <a:p>
            <a:pPr marL="0" indent="0">
              <a:buNone/>
            </a:pPr>
            <a:r>
              <a:rPr lang="en-US" sz="2000" dirty="0">
                <a:solidFill>
                  <a:schemeClr val="bg1">
                    <a:lumMod val="75000"/>
                  </a:schemeClr>
                </a:solidFill>
                <a:latin typeface="Monaco"/>
                <a:ea typeface="Monaco"/>
                <a:cs typeface="Monaco"/>
              </a:rPr>
              <a:t>	// helper methods</a:t>
            </a:r>
          </a:p>
          <a:p>
            <a:pPr marL="0" indent="0">
              <a:buNone/>
            </a:pPr>
            <a:r>
              <a:rPr lang="en-US" sz="2000" dirty="0">
                <a:solidFill>
                  <a:schemeClr val="bg1">
                    <a:lumMod val="75000"/>
                  </a:schemeClr>
                </a:solidFill>
                <a:latin typeface="Monaco"/>
                <a:ea typeface="Monaco"/>
                <a:cs typeface="Monaco"/>
              </a:rPr>
              <a:t>}</a:t>
            </a:r>
          </a:p>
        </p:txBody>
      </p:sp>
    </p:spTree>
    <p:extLst>
      <p:ext uri="{BB962C8B-B14F-4D97-AF65-F5344CB8AC3E}">
        <p14:creationId xmlns:p14="http://schemas.microsoft.com/office/powerpoint/2010/main" val="40343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Grp="1" noChangeArrowheads="1"/>
          </p:cNvSpPr>
          <p:nvPr>
            <p:ph type="ctrTitle"/>
          </p:nvPr>
        </p:nvSpPr>
        <p:spPr/>
        <p:txBody>
          <a:bodyPr/>
          <a:lstStyle/>
          <a:p>
            <a:r>
              <a:rPr lang="sv-SE"/>
              <a:t>Critical Success Factors</a:t>
            </a:r>
            <a:endParaRPr lang="en-US"/>
          </a:p>
        </p:txBody>
      </p:sp>
      <p:sp>
        <p:nvSpPr>
          <p:cNvPr id="581635" name="Rectangle 3"/>
          <p:cNvSpPr>
            <a:spLocks noGrp="1" noChangeArrowheads="1"/>
          </p:cNvSpPr>
          <p:nvPr>
            <p:ph type="body" sz="quarter" idx="13"/>
          </p:nvPr>
        </p:nvSpPr>
        <p:spPr/>
        <p:txBody>
          <a:bodyPr/>
          <a:lstStyle/>
          <a:p>
            <a:r>
              <a:rPr lang="sv-SE" sz="1600" b="1" dirty="0" err="1"/>
              <a:t>Repeatability</a:t>
            </a:r>
            <a:r>
              <a:rPr lang="sv-SE" sz="1600" b="1" dirty="0"/>
              <a:t> and </a:t>
            </a:r>
            <a:r>
              <a:rPr lang="sv-SE" sz="1600" b="1" dirty="0" err="1"/>
              <a:t>Consistency</a:t>
            </a:r>
            <a:endParaRPr lang="sv-SE" sz="1600" b="1" dirty="0"/>
          </a:p>
          <a:p>
            <a:pPr lvl="1"/>
            <a:r>
              <a:rPr lang="sv-SE" sz="1600" dirty="0" err="1"/>
              <a:t>Once</a:t>
            </a:r>
            <a:r>
              <a:rPr lang="sv-SE" sz="1600" dirty="0"/>
              <a:t> the test is </a:t>
            </a:r>
            <a:r>
              <a:rPr lang="sv-SE" sz="1600" dirty="0" err="1"/>
              <a:t>complete</a:t>
            </a:r>
            <a:r>
              <a:rPr lang="sv-SE" sz="1600" dirty="0"/>
              <a:t>, it </a:t>
            </a:r>
            <a:r>
              <a:rPr lang="sv-SE" sz="1600" dirty="0" err="1"/>
              <a:t>should</a:t>
            </a:r>
            <a:r>
              <a:rPr lang="sv-SE" sz="1600" dirty="0"/>
              <a:t> pass </a:t>
            </a:r>
            <a:r>
              <a:rPr lang="sv-SE" sz="1600" dirty="0" err="1"/>
              <a:t>repeatedly</a:t>
            </a:r>
            <a:r>
              <a:rPr lang="sv-SE" sz="1600" dirty="0"/>
              <a:t>, </a:t>
            </a:r>
            <a:r>
              <a:rPr lang="sv-SE" sz="1600" dirty="0" err="1"/>
              <a:t>whether</a:t>
            </a:r>
            <a:r>
              <a:rPr lang="sv-SE" sz="1600" dirty="0"/>
              <a:t> it </a:t>
            </a:r>
            <a:r>
              <a:rPr lang="sv-SE" sz="1600" dirty="0" err="1"/>
              <a:t>executes</a:t>
            </a:r>
            <a:r>
              <a:rPr lang="sv-SE" sz="1600" dirty="0"/>
              <a:t> by </a:t>
            </a:r>
            <a:r>
              <a:rPr lang="sv-SE" sz="1600" dirty="0" err="1"/>
              <a:t>itself</a:t>
            </a:r>
            <a:r>
              <a:rPr lang="sv-SE" sz="1600" dirty="0"/>
              <a:t> or </a:t>
            </a:r>
            <a:r>
              <a:rPr lang="sv-SE" sz="1600" dirty="0" err="1"/>
              <a:t>within</a:t>
            </a:r>
            <a:r>
              <a:rPr lang="sv-SE" sz="1600" dirty="0"/>
              <a:t> a test </a:t>
            </a:r>
            <a:r>
              <a:rPr lang="sv-SE" sz="1600" dirty="0" err="1"/>
              <a:t>suite</a:t>
            </a:r>
            <a:r>
              <a:rPr lang="sv-SE" sz="1600" dirty="0"/>
              <a:t>.</a:t>
            </a:r>
          </a:p>
          <a:p>
            <a:pPr lvl="1"/>
            <a:r>
              <a:rPr lang="sv-SE" sz="1600" dirty="0" err="1"/>
              <a:t>When</a:t>
            </a:r>
            <a:r>
              <a:rPr lang="sv-SE" sz="1600" dirty="0"/>
              <a:t> a </a:t>
            </a:r>
            <a:r>
              <a:rPr lang="sv-SE" sz="1600" dirty="0" err="1"/>
              <a:t>completed</a:t>
            </a:r>
            <a:r>
              <a:rPr lang="sv-SE" sz="1600" dirty="0"/>
              <a:t> test </a:t>
            </a:r>
            <a:r>
              <a:rPr lang="sv-SE" sz="1600" dirty="0" err="1"/>
              <a:t>fails</a:t>
            </a:r>
            <a:r>
              <a:rPr lang="sv-SE" sz="1600" dirty="0"/>
              <a:t>, </a:t>
            </a:r>
            <a:r>
              <a:rPr lang="sv-SE" sz="1600" dirty="0" err="1"/>
              <a:t>we</a:t>
            </a:r>
            <a:r>
              <a:rPr lang="sv-SE" sz="1600" dirty="0"/>
              <a:t> </a:t>
            </a:r>
            <a:r>
              <a:rPr lang="sv-SE" sz="1600" dirty="0" err="1"/>
              <a:t>need</a:t>
            </a:r>
            <a:r>
              <a:rPr lang="sv-SE" sz="1600" dirty="0"/>
              <a:t> </a:t>
            </a:r>
            <a:r>
              <a:rPr lang="sv-SE" sz="1600" dirty="0" err="1"/>
              <a:t>to</a:t>
            </a:r>
            <a:r>
              <a:rPr lang="sv-SE" sz="1600" dirty="0"/>
              <a:t> </a:t>
            </a:r>
            <a:r>
              <a:rPr lang="sv-SE" sz="1600" dirty="0" err="1"/>
              <a:t>quickly</a:t>
            </a:r>
            <a:r>
              <a:rPr lang="sv-SE" sz="1600" dirty="0"/>
              <a:t> and </a:t>
            </a:r>
            <a:r>
              <a:rPr lang="sv-SE" sz="1600" dirty="0" err="1"/>
              <a:t>accurately</a:t>
            </a:r>
            <a:r>
              <a:rPr lang="sv-SE" sz="1600" dirty="0"/>
              <a:t> </a:t>
            </a:r>
            <a:r>
              <a:rPr lang="sv-SE" sz="1600" dirty="0" err="1"/>
              <a:t>pinpoint</a:t>
            </a:r>
            <a:r>
              <a:rPr lang="sv-SE" sz="1600" dirty="0"/>
              <a:t> the cause: </a:t>
            </a:r>
            <a:r>
              <a:rPr lang="sv-SE" sz="1600" dirty="0" err="1"/>
              <a:t>did</a:t>
            </a:r>
            <a:r>
              <a:rPr lang="sv-SE" sz="1600" dirty="0"/>
              <a:t> the test </a:t>
            </a:r>
            <a:r>
              <a:rPr lang="sv-SE" sz="1600" dirty="0" err="1"/>
              <a:t>uncover</a:t>
            </a:r>
            <a:r>
              <a:rPr lang="sv-SE" sz="1600" dirty="0"/>
              <a:t> a bug in the system, or is the test </a:t>
            </a:r>
            <a:r>
              <a:rPr lang="sv-SE" sz="1600" dirty="0" err="1"/>
              <a:t>itself</a:t>
            </a:r>
            <a:r>
              <a:rPr lang="sv-SE" sz="1600" dirty="0"/>
              <a:t> </a:t>
            </a:r>
            <a:r>
              <a:rPr lang="sv-SE" sz="1600" dirty="0" err="1"/>
              <a:t>faulty</a:t>
            </a:r>
            <a:r>
              <a:rPr lang="sv-SE" sz="1600" dirty="0"/>
              <a:t>?</a:t>
            </a:r>
          </a:p>
          <a:p>
            <a:r>
              <a:rPr lang="sv-SE" sz="1600" b="1" dirty="0" err="1"/>
              <a:t>Readability</a:t>
            </a:r>
            <a:endParaRPr lang="sv-SE" sz="1600" b="1" dirty="0"/>
          </a:p>
          <a:p>
            <a:pPr lvl="1"/>
            <a:r>
              <a:rPr lang="sv-SE" sz="1600" dirty="0"/>
              <a:t>The tests </a:t>
            </a:r>
            <a:r>
              <a:rPr lang="sv-SE" sz="1600" dirty="0" err="1"/>
              <a:t>are</a:t>
            </a:r>
            <a:r>
              <a:rPr lang="sv-SE" sz="1600" dirty="0"/>
              <a:t> the definitive </a:t>
            </a:r>
            <a:r>
              <a:rPr lang="sv-SE" sz="1600" dirty="0" err="1"/>
              <a:t>reference</a:t>
            </a:r>
            <a:r>
              <a:rPr lang="sv-SE" sz="1600" dirty="0"/>
              <a:t> for the system </a:t>
            </a:r>
            <a:r>
              <a:rPr lang="sv-SE" sz="1600" dirty="0" err="1"/>
              <a:t>requirements</a:t>
            </a:r>
            <a:r>
              <a:rPr lang="sv-SE" sz="1600" dirty="0"/>
              <a:t>.</a:t>
            </a:r>
          </a:p>
          <a:p>
            <a:r>
              <a:rPr lang="sv-SE" sz="1600" b="1" dirty="0" err="1"/>
              <a:t>Maintainability</a:t>
            </a:r>
            <a:endParaRPr lang="sv-SE" sz="1600" b="1" dirty="0"/>
          </a:p>
          <a:p>
            <a:pPr lvl="1"/>
            <a:r>
              <a:rPr lang="en-US" sz="1600" dirty="0" smtClean="0"/>
              <a:t>Sufficient test coverage usually yields as </a:t>
            </a:r>
            <a:r>
              <a:rPr lang="en-US" sz="1600" dirty="0"/>
              <a:t>much (or more) test code than system </a:t>
            </a:r>
            <a:r>
              <a:rPr lang="en-US" sz="1600" dirty="0" smtClean="0"/>
              <a:t>code, hence </a:t>
            </a:r>
            <a:r>
              <a:rPr lang="en-US" sz="1600" dirty="0"/>
              <a:t>we have to be as concerned (or more) with the maintenance costs of test code as compared to system code.</a:t>
            </a:r>
          </a:p>
        </p:txBody>
      </p:sp>
    </p:spTree>
    <p:extLst>
      <p:ext uri="{BB962C8B-B14F-4D97-AF65-F5344CB8AC3E}">
        <p14:creationId xmlns:p14="http://schemas.microsoft.com/office/powerpoint/2010/main" val="249581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Feature Methods</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a:solidFill>
                  <a:srgbClr val="BFBFBF"/>
                </a:solidFill>
                <a:latin typeface="Monaco"/>
                <a:ea typeface="Monaco"/>
                <a:cs typeface="Monaco"/>
              </a:rPr>
              <a:t>import </a:t>
            </a:r>
            <a:r>
              <a:rPr lang="en-US" sz="2000" dirty="0" err="1">
                <a:solidFill>
                  <a:srgbClr val="BFBFBF"/>
                </a:solidFill>
                <a:latin typeface="Monaco"/>
                <a:ea typeface="Monaco"/>
                <a:cs typeface="Monaco"/>
              </a:rPr>
              <a:t>spock.lang</a:t>
            </a:r>
            <a:r>
              <a:rPr lang="en-US" sz="2000" dirty="0">
                <a:solidFill>
                  <a:srgbClr val="BFBFBF"/>
                </a:solidFill>
                <a:latin typeface="Monaco"/>
                <a:ea typeface="Monaco"/>
                <a:cs typeface="Monaco"/>
              </a:rPr>
              <a:t>.*</a:t>
            </a:r>
          </a:p>
          <a:p>
            <a:pPr marL="0" indent="0">
              <a:buNone/>
            </a:pPr>
            <a:endParaRPr lang="en-US" sz="2000" dirty="0">
              <a:solidFill>
                <a:srgbClr val="BFBFBF"/>
              </a:solidFill>
              <a:latin typeface="Monaco"/>
              <a:ea typeface="Monaco"/>
              <a:cs typeface="Monaco"/>
            </a:endParaRPr>
          </a:p>
          <a:p>
            <a:pPr marL="0" indent="0">
              <a:buNone/>
            </a:pPr>
            <a:r>
              <a:rPr lang="en-US" sz="2000" dirty="0">
                <a:solidFill>
                  <a:srgbClr val="BFBFBF"/>
                </a:solidFill>
                <a:latin typeface="Monaco"/>
                <a:ea typeface="Monaco"/>
                <a:cs typeface="Monaco"/>
              </a:rPr>
              <a:t>class </a:t>
            </a:r>
            <a:r>
              <a:rPr lang="en-US" sz="2000" dirty="0" err="1">
                <a:solidFill>
                  <a:srgbClr val="BFBFBF"/>
                </a:solidFill>
                <a:latin typeface="Monaco"/>
                <a:ea typeface="Monaco"/>
                <a:cs typeface="Monaco"/>
              </a:rPr>
              <a:t>MyFirstSpecification</a:t>
            </a:r>
            <a:r>
              <a:rPr lang="en-US" sz="2000" dirty="0">
                <a:solidFill>
                  <a:srgbClr val="BFBFBF"/>
                </a:solidFill>
                <a:latin typeface="Monaco"/>
                <a:ea typeface="Monaco"/>
                <a:cs typeface="Monaco"/>
              </a:rPr>
              <a:t> extends Specification {</a:t>
            </a:r>
          </a:p>
          <a:p>
            <a:pPr marL="0" indent="0">
              <a:buNone/>
            </a:pPr>
            <a:r>
              <a:rPr lang="en-US" sz="2000" dirty="0">
                <a:solidFill>
                  <a:srgbClr val="BFBFBF"/>
                </a:solidFill>
                <a:latin typeface="Monaco"/>
                <a:ea typeface="Monaco"/>
                <a:cs typeface="Monaco"/>
              </a:rPr>
              <a:t>	// fields</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setup() {}      </a:t>
            </a:r>
            <a:r>
              <a:rPr lang="en-US" sz="2000" dirty="0" smtClean="0">
                <a:solidFill>
                  <a:srgbClr val="000000"/>
                </a:solidFill>
                <a:latin typeface="Monaco"/>
                <a:ea typeface="Monaco"/>
                <a:cs typeface="Monaco"/>
              </a:rPr>
              <a:t> </a:t>
            </a:r>
            <a:r>
              <a:rPr lang="en-US" sz="2000" dirty="0" smtClean="0">
                <a:solidFill>
                  <a:srgbClr val="4D9072"/>
                </a:solidFill>
                <a:latin typeface="Monaco"/>
                <a:ea typeface="Monaco"/>
                <a:cs typeface="Monaco"/>
              </a:rPr>
              <a:t>//run </a:t>
            </a:r>
            <a:r>
              <a:rPr lang="en-US" sz="2000" dirty="0">
                <a:solidFill>
                  <a:srgbClr val="4D9072"/>
                </a:solidFill>
                <a:latin typeface="Monaco"/>
                <a:ea typeface="Monaco"/>
                <a:cs typeface="Monaco"/>
              </a:rPr>
              <a:t>before every </a:t>
            </a:r>
            <a:r>
              <a:rPr lang="en-US" sz="2000" dirty="0" smtClean="0">
                <a:solidFill>
                  <a:srgbClr val="4D9072"/>
                </a:solidFill>
                <a:latin typeface="Monaco"/>
                <a:ea typeface="Monaco"/>
                <a:cs typeface="Monaco"/>
              </a:rPr>
              <a:t>test</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cleanup() {}    </a:t>
            </a:r>
            <a:r>
              <a:rPr lang="en-US" sz="2000" dirty="0" smtClean="0">
                <a:solidFill>
                  <a:srgbClr val="000000"/>
                </a:solidFill>
                <a:latin typeface="Monaco"/>
                <a:ea typeface="Monaco"/>
                <a:cs typeface="Monaco"/>
              </a:rPr>
              <a:t> </a:t>
            </a:r>
            <a:r>
              <a:rPr lang="en-US" sz="2000" dirty="0" smtClean="0">
                <a:solidFill>
                  <a:srgbClr val="4D9072"/>
                </a:solidFill>
                <a:latin typeface="Monaco"/>
                <a:ea typeface="Monaco"/>
                <a:cs typeface="Monaco"/>
              </a:rPr>
              <a:t>//run </a:t>
            </a:r>
            <a:r>
              <a:rPr lang="en-US" sz="2000" dirty="0">
                <a:solidFill>
                  <a:srgbClr val="4D9072"/>
                </a:solidFill>
                <a:latin typeface="Monaco"/>
                <a:ea typeface="Monaco"/>
                <a:cs typeface="Monaco"/>
              </a:rPr>
              <a:t>after every </a:t>
            </a:r>
            <a:r>
              <a:rPr lang="en-US" sz="2000" dirty="0" smtClean="0">
                <a:solidFill>
                  <a:srgbClr val="4D9072"/>
                </a:solidFill>
                <a:latin typeface="Monaco"/>
                <a:ea typeface="Monaco"/>
                <a:cs typeface="Monaco"/>
              </a:rPr>
              <a:t>test</a:t>
            </a:r>
            <a:endParaRPr lang="en-US" sz="2000" dirty="0" smtClean="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  </a:t>
            </a:r>
            <a:r>
              <a:rPr lang="en-US" sz="2000" dirty="0" err="1" smtClean="0">
                <a:solidFill>
                  <a:srgbClr val="A9438B"/>
                </a:solidFill>
                <a:latin typeface="Monaco"/>
                <a:ea typeface="Monaco"/>
                <a:cs typeface="Monaco"/>
              </a:rPr>
              <a:t>def</a:t>
            </a:r>
            <a:r>
              <a:rPr lang="en-US" sz="2000" dirty="0" smtClean="0">
                <a:solidFill>
                  <a:srgbClr val="000000"/>
                </a:solidFill>
                <a:latin typeface="Monaco"/>
                <a:ea typeface="Monaco"/>
                <a:cs typeface="Monaco"/>
              </a:rPr>
              <a:t> </a:t>
            </a:r>
            <a:r>
              <a:rPr lang="en-US" sz="2000" dirty="0" err="1">
                <a:solidFill>
                  <a:srgbClr val="000000"/>
                </a:solidFill>
                <a:latin typeface="Monaco"/>
                <a:ea typeface="Monaco"/>
                <a:cs typeface="Monaco"/>
              </a:rPr>
              <a:t>setupSpec</a:t>
            </a:r>
            <a:r>
              <a:rPr lang="en-US" sz="2000" dirty="0">
                <a:solidFill>
                  <a:srgbClr val="000000"/>
                </a:solidFill>
                <a:latin typeface="Monaco"/>
                <a:ea typeface="Monaco"/>
                <a:cs typeface="Monaco"/>
              </a:rPr>
              <a:t>() {}  </a:t>
            </a:r>
            <a:r>
              <a:rPr lang="en-US" sz="2000" dirty="0" smtClean="0">
                <a:solidFill>
                  <a:srgbClr val="000000"/>
                </a:solidFill>
                <a:latin typeface="Monaco"/>
                <a:ea typeface="Monaco"/>
                <a:cs typeface="Monaco"/>
              </a:rPr>
              <a:t> </a:t>
            </a:r>
            <a:r>
              <a:rPr lang="en-US" sz="2000" dirty="0" smtClean="0">
                <a:solidFill>
                  <a:srgbClr val="4D9072"/>
                </a:solidFill>
                <a:latin typeface="Monaco"/>
                <a:ea typeface="Monaco"/>
                <a:cs typeface="Monaco"/>
              </a:rPr>
              <a:t>//run </a:t>
            </a:r>
            <a:r>
              <a:rPr lang="en-US" sz="2000" dirty="0">
                <a:solidFill>
                  <a:srgbClr val="4D9072"/>
                </a:solidFill>
                <a:latin typeface="Monaco"/>
                <a:ea typeface="Monaco"/>
                <a:cs typeface="Monaco"/>
              </a:rPr>
              <a:t>before </a:t>
            </a:r>
            <a:r>
              <a:rPr lang="en-US" sz="2000" dirty="0" smtClean="0">
                <a:solidFill>
                  <a:srgbClr val="4D9072"/>
                </a:solidFill>
                <a:latin typeface="Monaco"/>
                <a:ea typeface="Monaco"/>
                <a:cs typeface="Monaco"/>
              </a:rPr>
              <a:t>first test</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cleanupSpec</a:t>
            </a:r>
            <a:r>
              <a:rPr lang="en-US" sz="2000" dirty="0">
                <a:solidFill>
                  <a:srgbClr val="000000"/>
                </a:solidFill>
                <a:latin typeface="Monaco"/>
                <a:ea typeface="Monaco"/>
                <a:cs typeface="Monaco"/>
              </a:rPr>
              <a:t>() {} </a:t>
            </a:r>
            <a:r>
              <a:rPr lang="en-US" sz="2000" dirty="0" smtClean="0">
                <a:solidFill>
                  <a:srgbClr val="4D9072"/>
                </a:solidFill>
                <a:latin typeface="Monaco"/>
                <a:ea typeface="Monaco"/>
                <a:cs typeface="Monaco"/>
              </a:rPr>
              <a:t>//run </a:t>
            </a:r>
            <a:r>
              <a:rPr lang="en-US" sz="2000" dirty="0">
                <a:solidFill>
                  <a:srgbClr val="4D9072"/>
                </a:solidFill>
                <a:latin typeface="Monaco"/>
                <a:ea typeface="Monaco"/>
                <a:cs typeface="Monaco"/>
              </a:rPr>
              <a:t>after </a:t>
            </a:r>
            <a:r>
              <a:rPr lang="en-US" sz="2000" dirty="0" smtClean="0">
                <a:solidFill>
                  <a:srgbClr val="4D9072"/>
                </a:solidFill>
                <a:latin typeface="Monaco"/>
                <a:ea typeface="Monaco"/>
                <a:cs typeface="Monaco"/>
              </a:rPr>
              <a:t>last test</a:t>
            </a:r>
          </a:p>
          <a:p>
            <a:pPr marL="0" indent="0">
              <a:buNone/>
            </a:pPr>
            <a:r>
              <a:rPr lang="en-US" sz="2000" dirty="0">
                <a:solidFill>
                  <a:srgbClr val="BFBFBF"/>
                </a:solidFill>
                <a:latin typeface="Monaco"/>
                <a:ea typeface="Monaco"/>
                <a:cs typeface="Monaco"/>
              </a:rPr>
              <a:t>	// feature methods</a:t>
            </a:r>
          </a:p>
          <a:p>
            <a:pPr marL="0" indent="0">
              <a:buNone/>
            </a:pPr>
            <a:r>
              <a:rPr lang="en-US" sz="2000" dirty="0">
                <a:solidFill>
                  <a:srgbClr val="BFBFBF"/>
                </a:solidFill>
                <a:latin typeface="Monaco"/>
                <a:ea typeface="Monaco"/>
                <a:cs typeface="Monaco"/>
              </a:rPr>
              <a:t>	// helper methods</a:t>
            </a:r>
          </a:p>
          <a:p>
            <a:pPr marL="0" indent="0">
              <a:buNone/>
            </a:pPr>
            <a:r>
              <a:rPr lang="en-US" sz="2000" dirty="0">
                <a:solidFill>
                  <a:srgbClr val="BFBFBF"/>
                </a:solidFill>
                <a:latin typeface="Monaco"/>
                <a:ea typeface="Monaco"/>
                <a:cs typeface="Monaco"/>
              </a:rPr>
              <a:t>}</a:t>
            </a:r>
            <a:endParaRPr lang="en-US" sz="2000" dirty="0">
              <a:solidFill>
                <a:srgbClr val="BFBFBF"/>
              </a:solidFill>
            </a:endParaRPr>
          </a:p>
        </p:txBody>
      </p:sp>
    </p:spTree>
    <p:extLst>
      <p:ext uri="{BB962C8B-B14F-4D97-AF65-F5344CB8AC3E}">
        <p14:creationId xmlns:p14="http://schemas.microsoft.com/office/powerpoint/2010/main" val="1608124786"/>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Feature Methods</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smtClean="0">
                <a:solidFill>
                  <a:srgbClr val="BFBFBF"/>
                </a:solidFill>
                <a:latin typeface="Monaco"/>
                <a:ea typeface="Monaco"/>
                <a:cs typeface="Monaco"/>
              </a:rPr>
              <a:t>class </a:t>
            </a:r>
            <a:r>
              <a:rPr lang="en-US" sz="2000" dirty="0" err="1">
                <a:solidFill>
                  <a:srgbClr val="BFBFBF"/>
                </a:solidFill>
                <a:latin typeface="Monaco"/>
                <a:ea typeface="Monaco"/>
                <a:cs typeface="Monaco"/>
              </a:rPr>
              <a:t>MyFirstSpecification</a:t>
            </a:r>
            <a:r>
              <a:rPr lang="en-US" sz="2000" dirty="0">
                <a:solidFill>
                  <a:srgbClr val="BFBFBF"/>
                </a:solidFill>
                <a:latin typeface="Monaco"/>
                <a:ea typeface="Monaco"/>
                <a:cs typeface="Monaco"/>
              </a:rPr>
              <a:t> extends Specification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"specification for a feature"() {</a:t>
            </a:r>
          </a:p>
          <a:p>
            <a:pPr marL="0" indent="0">
              <a:buNone/>
            </a:pPr>
            <a:r>
              <a:rPr lang="en-US" sz="2000" dirty="0">
                <a:solidFill>
                  <a:srgbClr val="000000"/>
                </a:solidFill>
                <a:latin typeface="Monaco"/>
                <a:ea typeface="Monaco"/>
                <a:cs typeface="Monaco"/>
              </a:rPr>
              <a:t>	  </a:t>
            </a:r>
            <a:r>
              <a:rPr lang="en-US" sz="2000" dirty="0">
                <a:solidFill>
                  <a:srgbClr val="4D9072"/>
                </a:solidFill>
                <a:latin typeface="Monaco"/>
                <a:ea typeface="Monaco"/>
                <a:cs typeface="Monaco"/>
              </a:rPr>
              <a:t>// blocks go here</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a:t>
            </a:r>
          </a:p>
          <a:p>
            <a:pPr marL="0" indent="0">
              <a:buNone/>
            </a:pPr>
            <a:r>
              <a:rPr lang="en-US" sz="2000" dirty="0" smtClean="0">
                <a:solidFill>
                  <a:srgbClr val="BFBFBF"/>
                </a:solidFill>
                <a:latin typeface="Monaco"/>
                <a:ea typeface="Monaco"/>
                <a:cs typeface="Monaco"/>
              </a:rPr>
              <a:t>}</a:t>
            </a:r>
          </a:p>
          <a:p>
            <a:pPr marL="0" indent="0">
              <a:buNone/>
            </a:pPr>
            <a:endParaRPr lang="en-US" sz="2000" dirty="0" smtClean="0">
              <a:solidFill>
                <a:srgbClr val="BFBFBF"/>
              </a:solidFill>
              <a:latin typeface="Monaco"/>
              <a:ea typeface="Monaco"/>
              <a:cs typeface="Monaco"/>
            </a:endParaRPr>
          </a:p>
          <a:p>
            <a:r>
              <a:rPr lang="en-US" dirty="0" smtClean="0"/>
              <a:t>A </a:t>
            </a:r>
            <a:r>
              <a:rPr lang="en-US" dirty="0"/>
              <a:t>feature method consists of four </a:t>
            </a:r>
            <a:r>
              <a:rPr lang="en-US" dirty="0" smtClean="0"/>
              <a:t>phases:</a:t>
            </a:r>
          </a:p>
          <a:p>
            <a:pPr lvl="1"/>
            <a:r>
              <a:rPr lang="en-US" sz="2000" dirty="0" smtClean="0"/>
              <a:t>Optional: Set </a:t>
            </a:r>
            <a:r>
              <a:rPr lang="en-US" sz="2000" dirty="0"/>
              <a:t>up the feature's </a:t>
            </a:r>
            <a:r>
              <a:rPr lang="en-US" sz="2000" dirty="0" smtClean="0"/>
              <a:t>fixture</a:t>
            </a:r>
          </a:p>
          <a:p>
            <a:pPr lvl="1"/>
            <a:r>
              <a:rPr lang="en-US" sz="2000" dirty="0" smtClean="0"/>
              <a:t>Provide </a:t>
            </a:r>
            <a:r>
              <a:rPr lang="en-US" sz="2000" dirty="0"/>
              <a:t>a </a:t>
            </a:r>
            <a:r>
              <a:rPr lang="en-US" sz="2000" b="1" i="1" dirty="0"/>
              <a:t>stimulus</a:t>
            </a:r>
            <a:r>
              <a:rPr lang="en-US" sz="2000" dirty="0"/>
              <a:t> to the system under </a:t>
            </a:r>
            <a:r>
              <a:rPr lang="en-US" sz="2000" dirty="0" smtClean="0"/>
              <a:t>specification</a:t>
            </a:r>
          </a:p>
          <a:p>
            <a:pPr lvl="1"/>
            <a:r>
              <a:rPr lang="en-US" sz="2000" dirty="0" smtClean="0"/>
              <a:t>Describe </a:t>
            </a:r>
            <a:r>
              <a:rPr lang="en-US" sz="2000" dirty="0"/>
              <a:t>the </a:t>
            </a:r>
            <a:r>
              <a:rPr lang="en-US" sz="2000" b="1" i="1" dirty="0"/>
              <a:t>response</a:t>
            </a:r>
            <a:r>
              <a:rPr lang="en-US" sz="2000" dirty="0"/>
              <a:t> expected from the </a:t>
            </a:r>
            <a:r>
              <a:rPr lang="en-US" sz="2000" dirty="0" smtClean="0"/>
              <a:t>system</a:t>
            </a:r>
          </a:p>
          <a:p>
            <a:pPr lvl="1"/>
            <a:r>
              <a:rPr lang="en-US" sz="2000" dirty="0"/>
              <a:t>Optional: </a:t>
            </a:r>
            <a:r>
              <a:rPr lang="en-US" sz="2000" dirty="0" smtClean="0"/>
              <a:t>Clean </a:t>
            </a:r>
            <a:r>
              <a:rPr lang="en-US" sz="2000" dirty="0"/>
              <a:t>up the feature's </a:t>
            </a:r>
            <a:r>
              <a:rPr lang="en-US" sz="2000" dirty="0" smtClean="0"/>
              <a:t>fixture</a:t>
            </a:r>
          </a:p>
        </p:txBody>
      </p:sp>
    </p:spTree>
    <p:extLst>
      <p:ext uri="{BB962C8B-B14F-4D97-AF65-F5344CB8AC3E}">
        <p14:creationId xmlns:p14="http://schemas.microsoft.com/office/powerpoint/2010/main" val="37022328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Feature Blocks</a:t>
            </a:r>
            <a:endParaRPr lang="en-US" dirty="0"/>
          </a:p>
        </p:txBody>
      </p:sp>
      <p:sp>
        <p:nvSpPr>
          <p:cNvPr id="3" name="Text Placeholder 2"/>
          <p:cNvSpPr>
            <a:spLocks noGrp="1"/>
          </p:cNvSpPr>
          <p:nvPr>
            <p:ph type="body" sz="quarter" idx="13"/>
          </p:nvPr>
        </p:nvSpPr>
        <p:spPr>
          <a:xfrm>
            <a:off x="685800" y="1556792"/>
            <a:ext cx="3886200" cy="4680520"/>
          </a:xfrm>
        </p:spPr>
        <p:txBody>
          <a:bodyPr/>
          <a:lstStyle/>
          <a:p>
            <a:r>
              <a:rPr lang="en-US" sz="2000" dirty="0" smtClean="0"/>
              <a:t>A </a:t>
            </a:r>
            <a:r>
              <a:rPr lang="en-US" sz="2000" b="1" i="1" dirty="0" smtClean="0"/>
              <a:t>block</a:t>
            </a:r>
            <a:r>
              <a:rPr lang="en-US" sz="2000" dirty="0" smtClean="0"/>
              <a:t> is a section of a feature method, prefixed by a label that describe the purpose of the section:</a:t>
            </a:r>
          </a:p>
          <a:p>
            <a:pPr lvl="1"/>
            <a:r>
              <a:rPr lang="en-US" sz="1800" dirty="0" smtClean="0"/>
              <a:t>setup:</a:t>
            </a:r>
          </a:p>
          <a:p>
            <a:pPr lvl="1"/>
            <a:r>
              <a:rPr lang="en-US" sz="1800" dirty="0" smtClean="0"/>
              <a:t>when:</a:t>
            </a:r>
          </a:p>
          <a:p>
            <a:pPr lvl="1"/>
            <a:r>
              <a:rPr lang="en-US" sz="1800" dirty="0" smtClean="0"/>
              <a:t>then:</a:t>
            </a:r>
          </a:p>
          <a:p>
            <a:pPr lvl="1"/>
            <a:r>
              <a:rPr lang="en-US" sz="1800" dirty="0" smtClean="0"/>
              <a:t>expect:</a:t>
            </a:r>
          </a:p>
          <a:p>
            <a:pPr lvl="1"/>
            <a:r>
              <a:rPr lang="en-US" sz="1800" dirty="0" smtClean="0"/>
              <a:t>cleanup:</a:t>
            </a:r>
          </a:p>
          <a:p>
            <a:pPr lvl="1"/>
            <a:r>
              <a:rPr lang="en-US" sz="1800" dirty="0" smtClean="0"/>
              <a:t>where:</a:t>
            </a:r>
          </a:p>
        </p:txBody>
      </p:sp>
      <p:pic>
        <p:nvPicPr>
          <p:cNvPr id="4" name="Picture 3" descr="Screen Shot 2014-01-18 at 11.01.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700808"/>
            <a:ext cx="4203700" cy="3644900"/>
          </a:xfrm>
          <a:prstGeom prst="rect">
            <a:avLst/>
          </a:prstGeom>
        </p:spPr>
      </p:pic>
    </p:spTree>
    <p:extLst>
      <p:ext uri="{BB962C8B-B14F-4D97-AF65-F5344CB8AC3E}">
        <p14:creationId xmlns:p14="http://schemas.microsoft.com/office/powerpoint/2010/main" val="25294231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Setup</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smtClean="0">
                <a:solidFill>
                  <a:srgbClr val="BFBFBF"/>
                </a:solidFill>
                <a:latin typeface="Monaco"/>
                <a:ea typeface="Monaco"/>
                <a:cs typeface="Monaco"/>
              </a:rPr>
              <a:t>class </a:t>
            </a:r>
            <a:r>
              <a:rPr lang="en-US" sz="2000" dirty="0" err="1">
                <a:solidFill>
                  <a:srgbClr val="BFBFBF"/>
                </a:solidFill>
                <a:latin typeface="Monaco"/>
                <a:ea typeface="Monaco"/>
                <a:cs typeface="Monaco"/>
              </a:rPr>
              <a:t>StackSpecification</a:t>
            </a:r>
            <a:r>
              <a:rPr lang="en-US" sz="2000" dirty="0">
                <a:solidFill>
                  <a:srgbClr val="BFBFBF"/>
                </a:solidFill>
                <a:latin typeface="Monaco"/>
                <a:ea typeface="Monaco"/>
                <a:cs typeface="Monaco"/>
              </a:rPr>
              <a:t> </a:t>
            </a:r>
            <a:r>
              <a:rPr lang="en-US" sz="2000" dirty="0" smtClean="0">
                <a:solidFill>
                  <a:srgbClr val="BFBFBF"/>
                </a:solidFill>
                <a:latin typeface="Monaco"/>
                <a:ea typeface="Monaco"/>
                <a:cs typeface="Monaco"/>
              </a:rPr>
              <a:t>extends </a:t>
            </a:r>
            <a:r>
              <a:rPr lang="en-US" sz="2000" dirty="0">
                <a:solidFill>
                  <a:srgbClr val="BFBFBF"/>
                </a:solidFill>
                <a:latin typeface="Monaco"/>
                <a:ea typeface="Monaco"/>
                <a:cs typeface="Monaco"/>
              </a:rPr>
              <a:t>Specification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"specification for a </a:t>
            </a:r>
            <a:r>
              <a:rPr lang="en-US" sz="2000" dirty="0" smtClean="0">
                <a:solidFill>
                  <a:srgbClr val="000000"/>
                </a:solidFill>
                <a:latin typeface="Monaco"/>
                <a:ea typeface="Monaco"/>
                <a:cs typeface="Monaco"/>
              </a:rPr>
              <a:t>stack"</a:t>
            </a: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setup:</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stack =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Stack()</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elem</a:t>
            </a:r>
            <a:r>
              <a:rPr lang="en-US" sz="2000" dirty="0">
                <a:solidFill>
                  <a:srgbClr val="000000"/>
                </a:solidFill>
                <a:latin typeface="Monaco"/>
                <a:ea typeface="Monaco"/>
                <a:cs typeface="Monaco"/>
              </a:rPr>
              <a:t> = </a:t>
            </a:r>
            <a:r>
              <a:rPr lang="en-US" sz="2000" dirty="0">
                <a:solidFill>
                  <a:srgbClr val="FF39D6"/>
                </a:solidFill>
                <a:latin typeface="Monaco"/>
                <a:ea typeface="Monaco"/>
                <a:cs typeface="Monaco"/>
              </a:rPr>
              <a:t>"push </a:t>
            </a:r>
            <a:r>
              <a:rPr lang="en-US" sz="2000" dirty="0" smtClean="0">
                <a:solidFill>
                  <a:srgbClr val="FF39D6"/>
                </a:solidFill>
                <a:latin typeface="Monaco"/>
                <a:ea typeface="Monaco"/>
                <a:cs typeface="Monaco"/>
              </a:rPr>
              <a:t>me”</a:t>
            </a:r>
          </a:p>
          <a:p>
            <a:pPr marL="0" indent="0">
              <a:buNone/>
            </a:pPr>
            <a:r>
              <a:rPr lang="en-US" sz="2000" dirty="0">
                <a:solidFill>
                  <a:srgbClr val="FF39D6"/>
                </a:solidFill>
                <a:latin typeface="Monaco"/>
                <a:ea typeface="Monaco"/>
                <a:cs typeface="Monaco"/>
              </a:rPr>
              <a:t>		</a:t>
            </a:r>
            <a:r>
              <a:rPr lang="en-US" sz="2000" dirty="0" smtClean="0">
                <a:solidFill>
                  <a:srgbClr val="000000"/>
                </a:solidFill>
                <a:latin typeface="Monaco"/>
                <a:ea typeface="Monaco"/>
                <a:cs typeface="Monaco"/>
              </a:rPr>
              <a:t>...</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endParaRPr lang="en-US" sz="2000" dirty="0" smtClean="0">
              <a:solidFill>
                <a:srgbClr val="BFBFBF"/>
              </a:solidFill>
              <a:latin typeface="Monaco"/>
              <a:ea typeface="Monaco"/>
              <a:cs typeface="Monaco"/>
            </a:endParaRPr>
          </a:p>
          <a:p>
            <a:pPr marL="0" indent="0">
              <a:buNone/>
            </a:pPr>
            <a:r>
              <a:rPr lang="en-US" sz="2000" dirty="0" smtClean="0">
                <a:solidFill>
                  <a:srgbClr val="BFBFBF"/>
                </a:solidFill>
                <a:latin typeface="Monaco"/>
                <a:ea typeface="Monaco"/>
                <a:cs typeface="Monaco"/>
              </a:rPr>
              <a:t>}</a:t>
            </a:r>
          </a:p>
          <a:p>
            <a:pPr marL="0" indent="0">
              <a:buNone/>
            </a:pPr>
            <a:endParaRPr lang="en-US" sz="2000" dirty="0">
              <a:solidFill>
                <a:srgbClr val="BFBFBF"/>
              </a:solidFill>
              <a:latin typeface="Monaco"/>
              <a:ea typeface="Monaco"/>
              <a:cs typeface="Monaco"/>
            </a:endParaRPr>
          </a:p>
        </p:txBody>
      </p:sp>
    </p:spTree>
    <p:extLst>
      <p:ext uri="{BB962C8B-B14F-4D97-AF65-F5344CB8AC3E}">
        <p14:creationId xmlns:p14="http://schemas.microsoft.com/office/powerpoint/2010/main" val="29648632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Given alias</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smtClean="0">
                <a:solidFill>
                  <a:srgbClr val="BFBFBF"/>
                </a:solidFill>
                <a:latin typeface="Monaco"/>
                <a:ea typeface="Monaco"/>
                <a:cs typeface="Monaco"/>
              </a:rPr>
              <a:t>class </a:t>
            </a:r>
            <a:r>
              <a:rPr lang="en-US" sz="2000" dirty="0" err="1">
                <a:solidFill>
                  <a:srgbClr val="BFBFBF"/>
                </a:solidFill>
                <a:latin typeface="Monaco"/>
                <a:ea typeface="Monaco"/>
                <a:cs typeface="Monaco"/>
              </a:rPr>
              <a:t>StackSpecification</a:t>
            </a:r>
            <a:r>
              <a:rPr lang="en-US" sz="2000" dirty="0">
                <a:solidFill>
                  <a:srgbClr val="BFBFBF"/>
                </a:solidFill>
                <a:latin typeface="Monaco"/>
                <a:ea typeface="Monaco"/>
                <a:cs typeface="Monaco"/>
              </a:rPr>
              <a:t> </a:t>
            </a:r>
            <a:r>
              <a:rPr lang="en-US" sz="2000" dirty="0" smtClean="0">
                <a:solidFill>
                  <a:srgbClr val="BFBFBF"/>
                </a:solidFill>
                <a:latin typeface="Monaco"/>
                <a:ea typeface="Monaco"/>
                <a:cs typeface="Monaco"/>
              </a:rPr>
              <a:t>extends </a:t>
            </a:r>
            <a:r>
              <a:rPr lang="en-US" sz="2000" dirty="0">
                <a:solidFill>
                  <a:srgbClr val="BFBFBF"/>
                </a:solidFill>
                <a:latin typeface="Monaco"/>
                <a:ea typeface="Monaco"/>
                <a:cs typeface="Monaco"/>
              </a:rPr>
              <a:t>Specification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"specification for a </a:t>
            </a:r>
            <a:r>
              <a:rPr lang="en-US" sz="2000" dirty="0" smtClean="0">
                <a:solidFill>
                  <a:srgbClr val="000000"/>
                </a:solidFill>
                <a:latin typeface="Monaco"/>
                <a:ea typeface="Monaco"/>
                <a:cs typeface="Monaco"/>
              </a:rPr>
              <a:t>stack"</a:t>
            </a: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given:</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stack =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Stack()</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elem</a:t>
            </a:r>
            <a:r>
              <a:rPr lang="en-US" sz="2000" dirty="0">
                <a:solidFill>
                  <a:srgbClr val="000000"/>
                </a:solidFill>
                <a:latin typeface="Monaco"/>
                <a:ea typeface="Monaco"/>
                <a:cs typeface="Monaco"/>
              </a:rPr>
              <a:t> = </a:t>
            </a:r>
            <a:r>
              <a:rPr lang="en-US" sz="2000" dirty="0">
                <a:solidFill>
                  <a:srgbClr val="FF39D6"/>
                </a:solidFill>
                <a:latin typeface="Monaco"/>
                <a:ea typeface="Monaco"/>
                <a:cs typeface="Monaco"/>
              </a:rPr>
              <a:t>"push </a:t>
            </a:r>
            <a:r>
              <a:rPr lang="en-US" sz="2000" dirty="0" smtClean="0">
                <a:solidFill>
                  <a:srgbClr val="FF39D6"/>
                </a:solidFill>
                <a:latin typeface="Monaco"/>
                <a:ea typeface="Monaco"/>
                <a:cs typeface="Monaco"/>
              </a:rPr>
              <a:t>me”</a:t>
            </a:r>
          </a:p>
          <a:p>
            <a:pPr marL="0" indent="0">
              <a:buNone/>
            </a:pPr>
            <a:r>
              <a:rPr lang="en-US" sz="2000" dirty="0">
                <a:solidFill>
                  <a:srgbClr val="FF39D6"/>
                </a:solidFill>
                <a:latin typeface="Monaco"/>
                <a:ea typeface="Monaco"/>
                <a:cs typeface="Monaco"/>
              </a:rPr>
              <a:t>	</a:t>
            </a:r>
            <a:r>
              <a:rPr lang="en-US" sz="2000" dirty="0" smtClean="0">
                <a:solidFill>
                  <a:srgbClr val="FF39D6"/>
                </a:solidFill>
                <a:latin typeface="Monaco"/>
                <a:ea typeface="Monaco"/>
                <a:cs typeface="Monaco"/>
              </a:rPr>
              <a:t>	</a:t>
            </a:r>
            <a:r>
              <a:rPr lang="en-US" sz="2000" dirty="0" smtClean="0">
                <a:solidFill>
                  <a:srgbClr val="000000"/>
                </a:solidFill>
                <a:latin typeface="Monaco"/>
                <a:ea typeface="Monaco"/>
                <a:cs typeface="Monaco"/>
              </a:rPr>
              <a:t>...</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endParaRPr lang="en-US" sz="2000" dirty="0" smtClean="0">
              <a:solidFill>
                <a:srgbClr val="BFBFBF"/>
              </a:solidFill>
              <a:latin typeface="Monaco"/>
              <a:ea typeface="Monaco"/>
              <a:cs typeface="Monaco"/>
            </a:endParaRPr>
          </a:p>
          <a:p>
            <a:pPr marL="0" indent="0">
              <a:buNone/>
            </a:pPr>
            <a:r>
              <a:rPr lang="en-US" sz="2000" dirty="0" smtClean="0">
                <a:solidFill>
                  <a:srgbClr val="BFBFBF"/>
                </a:solidFill>
                <a:latin typeface="Monaco"/>
                <a:ea typeface="Monaco"/>
                <a:cs typeface="Monaco"/>
              </a:rPr>
              <a:t>}</a:t>
            </a:r>
          </a:p>
        </p:txBody>
      </p:sp>
    </p:spTree>
    <p:extLst>
      <p:ext uri="{BB962C8B-B14F-4D97-AF65-F5344CB8AC3E}">
        <p14:creationId xmlns:p14="http://schemas.microsoft.com/office/powerpoint/2010/main" val="27739015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Implicit setup</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smtClean="0">
                <a:solidFill>
                  <a:srgbClr val="BFBFBF"/>
                </a:solidFill>
                <a:latin typeface="Monaco"/>
                <a:ea typeface="Monaco"/>
                <a:cs typeface="Monaco"/>
              </a:rPr>
              <a:t>class </a:t>
            </a:r>
            <a:r>
              <a:rPr lang="en-US" sz="2000" dirty="0" err="1">
                <a:solidFill>
                  <a:srgbClr val="BFBFBF"/>
                </a:solidFill>
                <a:latin typeface="Monaco"/>
                <a:ea typeface="Monaco"/>
                <a:cs typeface="Monaco"/>
              </a:rPr>
              <a:t>StackSpecification</a:t>
            </a:r>
            <a:r>
              <a:rPr lang="en-US" sz="2000" dirty="0">
                <a:solidFill>
                  <a:srgbClr val="BFBFBF"/>
                </a:solidFill>
                <a:latin typeface="Monaco"/>
                <a:ea typeface="Monaco"/>
                <a:cs typeface="Monaco"/>
              </a:rPr>
              <a:t> </a:t>
            </a:r>
            <a:r>
              <a:rPr lang="en-US" sz="2000" dirty="0" smtClean="0">
                <a:solidFill>
                  <a:srgbClr val="BFBFBF"/>
                </a:solidFill>
                <a:latin typeface="Monaco"/>
                <a:ea typeface="Monaco"/>
                <a:cs typeface="Monaco"/>
              </a:rPr>
              <a:t>extends </a:t>
            </a:r>
            <a:r>
              <a:rPr lang="en-US" sz="2000" dirty="0">
                <a:solidFill>
                  <a:srgbClr val="BFBFBF"/>
                </a:solidFill>
                <a:latin typeface="Monaco"/>
                <a:ea typeface="Monaco"/>
                <a:cs typeface="Monaco"/>
              </a:rPr>
              <a:t>Specification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"specification for a </a:t>
            </a:r>
            <a:r>
              <a:rPr lang="en-US" sz="2000" dirty="0" smtClean="0">
                <a:solidFill>
                  <a:srgbClr val="000000"/>
                </a:solidFill>
                <a:latin typeface="Monaco"/>
                <a:ea typeface="Monaco"/>
                <a:cs typeface="Monaco"/>
              </a:rPr>
              <a:t>stack"</a:t>
            </a: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stack =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Stack()</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elem</a:t>
            </a:r>
            <a:r>
              <a:rPr lang="en-US" sz="2000" dirty="0">
                <a:solidFill>
                  <a:srgbClr val="000000"/>
                </a:solidFill>
                <a:latin typeface="Monaco"/>
                <a:ea typeface="Monaco"/>
                <a:cs typeface="Monaco"/>
              </a:rPr>
              <a:t> = </a:t>
            </a:r>
            <a:r>
              <a:rPr lang="en-US" sz="2000" dirty="0">
                <a:solidFill>
                  <a:srgbClr val="FF39D6"/>
                </a:solidFill>
                <a:latin typeface="Monaco"/>
                <a:ea typeface="Monaco"/>
                <a:cs typeface="Monaco"/>
              </a:rPr>
              <a:t>"push </a:t>
            </a:r>
            <a:r>
              <a:rPr lang="en-US" sz="2000" dirty="0" smtClean="0">
                <a:solidFill>
                  <a:srgbClr val="FF39D6"/>
                </a:solidFill>
                <a:latin typeface="Monaco"/>
                <a:ea typeface="Monaco"/>
                <a:cs typeface="Monaco"/>
              </a:rPr>
              <a:t>me”</a:t>
            </a:r>
          </a:p>
          <a:p>
            <a:pPr marL="0" indent="0">
              <a:buNone/>
            </a:pPr>
            <a:r>
              <a:rPr lang="en-US" sz="2000" dirty="0">
                <a:solidFill>
                  <a:srgbClr val="FF39D6"/>
                </a:solidFill>
                <a:latin typeface="Monaco"/>
                <a:ea typeface="Monaco"/>
                <a:cs typeface="Monaco"/>
              </a:rPr>
              <a:t>	</a:t>
            </a:r>
            <a:r>
              <a:rPr lang="en-US" sz="2000" dirty="0" smtClean="0">
                <a:solidFill>
                  <a:srgbClr val="FF39D6"/>
                </a:solidFill>
                <a:latin typeface="Monaco"/>
                <a:ea typeface="Monaco"/>
                <a:cs typeface="Monaco"/>
              </a:rPr>
              <a:t>	</a:t>
            </a:r>
            <a:r>
              <a:rPr lang="en-US" sz="2000" dirty="0" smtClean="0">
                <a:solidFill>
                  <a:srgbClr val="000000"/>
                </a:solidFill>
                <a:latin typeface="Monaco"/>
                <a:ea typeface="Monaco"/>
                <a:cs typeface="Monaco"/>
              </a:rPr>
              <a:t>...</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endParaRPr lang="en-US" sz="2000" dirty="0" smtClean="0">
              <a:solidFill>
                <a:srgbClr val="BFBFBF"/>
              </a:solidFill>
              <a:latin typeface="Monaco"/>
              <a:ea typeface="Monaco"/>
              <a:cs typeface="Monaco"/>
            </a:endParaRPr>
          </a:p>
          <a:p>
            <a:pPr marL="0" indent="0">
              <a:buNone/>
            </a:pPr>
            <a:r>
              <a:rPr lang="en-US" sz="2000" dirty="0" smtClean="0">
                <a:solidFill>
                  <a:srgbClr val="BFBFBF"/>
                </a:solidFill>
                <a:latin typeface="Monaco"/>
                <a:ea typeface="Monaco"/>
                <a:cs typeface="Monaco"/>
              </a:rPr>
              <a:t>}</a:t>
            </a:r>
          </a:p>
        </p:txBody>
      </p:sp>
    </p:spTree>
    <p:extLst>
      <p:ext uri="{BB962C8B-B14F-4D97-AF65-F5344CB8AC3E}">
        <p14:creationId xmlns:p14="http://schemas.microsoft.com/office/powerpoint/2010/main" val="20191547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Additional documentation</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smtClean="0">
                <a:solidFill>
                  <a:srgbClr val="BFBFBF"/>
                </a:solidFill>
                <a:latin typeface="Monaco"/>
                <a:ea typeface="Monaco"/>
                <a:cs typeface="Monaco"/>
              </a:rPr>
              <a:t>class </a:t>
            </a:r>
            <a:r>
              <a:rPr lang="en-US" sz="2000" dirty="0" err="1">
                <a:solidFill>
                  <a:srgbClr val="BFBFBF"/>
                </a:solidFill>
                <a:latin typeface="Monaco"/>
                <a:ea typeface="Monaco"/>
                <a:cs typeface="Monaco"/>
              </a:rPr>
              <a:t>StackSpecification</a:t>
            </a:r>
            <a:r>
              <a:rPr lang="en-US" sz="2000" dirty="0">
                <a:solidFill>
                  <a:srgbClr val="BFBFBF"/>
                </a:solidFill>
                <a:latin typeface="Monaco"/>
                <a:ea typeface="Monaco"/>
                <a:cs typeface="Monaco"/>
              </a:rPr>
              <a:t> </a:t>
            </a:r>
            <a:r>
              <a:rPr lang="en-US" sz="2000" dirty="0" smtClean="0">
                <a:solidFill>
                  <a:srgbClr val="BFBFBF"/>
                </a:solidFill>
                <a:latin typeface="Monaco"/>
                <a:ea typeface="Monaco"/>
                <a:cs typeface="Monaco"/>
              </a:rPr>
              <a:t>extends </a:t>
            </a:r>
            <a:r>
              <a:rPr lang="en-US" sz="2000" dirty="0">
                <a:solidFill>
                  <a:srgbClr val="BFBFBF"/>
                </a:solidFill>
                <a:latin typeface="Monaco"/>
                <a:ea typeface="Monaco"/>
                <a:cs typeface="Monaco"/>
              </a:rPr>
              <a:t>Specification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"specification for a </a:t>
            </a:r>
            <a:r>
              <a:rPr lang="en-US" sz="2000" dirty="0" smtClean="0">
                <a:solidFill>
                  <a:srgbClr val="000000"/>
                </a:solidFill>
                <a:latin typeface="Monaco"/>
                <a:ea typeface="Monaco"/>
                <a:cs typeface="Monaco"/>
              </a:rPr>
              <a:t>stack"</a:t>
            </a: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given: </a:t>
            </a:r>
            <a:r>
              <a:rPr lang="en-US" sz="2000" dirty="0" smtClean="0">
                <a:solidFill>
                  <a:srgbClr val="FF39D6"/>
                </a:solidFill>
                <a:latin typeface="Monaco"/>
                <a:ea typeface="Monaco"/>
                <a:cs typeface="Monaco"/>
              </a:rPr>
              <a:t>"an empty stack"</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stack =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Stack()</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and: </a:t>
            </a:r>
            <a:r>
              <a:rPr lang="en-US" sz="2000" dirty="0">
                <a:solidFill>
                  <a:srgbClr val="FF39D6"/>
                </a:solidFill>
                <a:latin typeface="Monaco"/>
                <a:ea typeface="Monaco"/>
                <a:cs typeface="Monaco"/>
              </a:rPr>
              <a:t>"an </a:t>
            </a:r>
            <a:r>
              <a:rPr lang="en-US" sz="2000" dirty="0" smtClean="0">
                <a:solidFill>
                  <a:srgbClr val="FF39D6"/>
                </a:solidFill>
                <a:latin typeface="Monaco"/>
                <a:ea typeface="Monaco"/>
                <a:cs typeface="Monaco"/>
              </a:rPr>
              <a:t>element that can be pushed"</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elem</a:t>
            </a:r>
            <a:r>
              <a:rPr lang="en-US" sz="2000" dirty="0">
                <a:solidFill>
                  <a:srgbClr val="000000"/>
                </a:solidFill>
                <a:latin typeface="Monaco"/>
                <a:ea typeface="Monaco"/>
                <a:cs typeface="Monaco"/>
              </a:rPr>
              <a:t> = </a:t>
            </a:r>
            <a:r>
              <a:rPr lang="en-US" sz="2000" dirty="0">
                <a:solidFill>
                  <a:srgbClr val="FF39D6"/>
                </a:solidFill>
                <a:latin typeface="Monaco"/>
                <a:ea typeface="Monaco"/>
                <a:cs typeface="Monaco"/>
              </a:rPr>
              <a:t>"push </a:t>
            </a:r>
            <a:r>
              <a:rPr lang="en-US" sz="2000" dirty="0" smtClean="0">
                <a:solidFill>
                  <a:srgbClr val="FF39D6"/>
                </a:solidFill>
                <a:latin typeface="Monaco"/>
                <a:ea typeface="Monaco"/>
                <a:cs typeface="Monaco"/>
              </a:rPr>
              <a:t>me</a:t>
            </a:r>
            <a:r>
              <a:rPr lang="en-US" sz="2000" dirty="0">
                <a:solidFill>
                  <a:srgbClr val="FF39D6"/>
                </a:solidFill>
                <a:latin typeface="Monaco"/>
                <a:ea typeface="Monaco"/>
                <a:cs typeface="Monaco"/>
              </a:rPr>
              <a:t>"</a:t>
            </a:r>
            <a:endParaRPr lang="en-US" sz="2000" dirty="0" smtClean="0">
              <a:solidFill>
                <a:srgbClr val="FF39D6"/>
              </a:solidFill>
              <a:latin typeface="Monaco"/>
              <a:ea typeface="Monaco"/>
              <a:cs typeface="Monaco"/>
            </a:endParaRPr>
          </a:p>
          <a:p>
            <a:pPr marL="0" indent="0">
              <a:buNone/>
            </a:pPr>
            <a:r>
              <a:rPr lang="en-US" sz="2000" dirty="0">
                <a:solidFill>
                  <a:srgbClr val="FF39D6"/>
                </a:solidFill>
                <a:latin typeface="Monaco"/>
                <a:ea typeface="Monaco"/>
                <a:cs typeface="Monaco"/>
              </a:rPr>
              <a:t>	</a:t>
            </a:r>
            <a:r>
              <a:rPr lang="en-US" sz="2000" dirty="0" smtClean="0">
                <a:solidFill>
                  <a:srgbClr val="FF39D6"/>
                </a:solidFill>
                <a:latin typeface="Monaco"/>
                <a:ea typeface="Monaco"/>
                <a:cs typeface="Monaco"/>
              </a:rPr>
              <a:t>	</a:t>
            </a:r>
            <a:r>
              <a:rPr lang="en-US" sz="2000" dirty="0" smtClean="0">
                <a:solidFill>
                  <a:srgbClr val="000000"/>
                </a:solidFill>
                <a:latin typeface="Monaco"/>
                <a:ea typeface="Monaco"/>
                <a:cs typeface="Monaco"/>
              </a:rPr>
              <a:t>...</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endParaRPr lang="en-US" sz="2000" dirty="0" smtClean="0">
              <a:solidFill>
                <a:srgbClr val="BFBFBF"/>
              </a:solidFill>
              <a:latin typeface="Monaco"/>
              <a:ea typeface="Monaco"/>
              <a:cs typeface="Monaco"/>
            </a:endParaRPr>
          </a:p>
          <a:p>
            <a:pPr marL="0" indent="0">
              <a:buNone/>
            </a:pPr>
            <a:r>
              <a:rPr lang="en-US" sz="2000" dirty="0" smtClean="0">
                <a:solidFill>
                  <a:srgbClr val="BFBFBF"/>
                </a:solidFill>
                <a:latin typeface="Monaco"/>
                <a:ea typeface="Monaco"/>
                <a:cs typeface="Monaco"/>
              </a:rPr>
              <a:t>}</a:t>
            </a:r>
          </a:p>
        </p:txBody>
      </p:sp>
    </p:spTree>
    <p:extLst>
      <p:ext uri="{BB962C8B-B14F-4D97-AF65-F5344CB8AC3E}">
        <p14:creationId xmlns:p14="http://schemas.microsoft.com/office/powerpoint/2010/main" val="3585104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Triggers and Conditions</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smtClean="0">
                <a:solidFill>
                  <a:srgbClr val="BFBFBF"/>
                </a:solidFill>
                <a:latin typeface="Monaco"/>
                <a:ea typeface="Monaco"/>
                <a:cs typeface="Monaco"/>
              </a:rPr>
              <a:t>class </a:t>
            </a:r>
            <a:r>
              <a:rPr lang="en-US" sz="2000" dirty="0" err="1">
                <a:solidFill>
                  <a:srgbClr val="BFBFBF"/>
                </a:solidFill>
                <a:latin typeface="Monaco"/>
                <a:ea typeface="Monaco"/>
                <a:cs typeface="Monaco"/>
              </a:rPr>
              <a:t>StackSpecification</a:t>
            </a:r>
            <a:r>
              <a:rPr lang="en-US" sz="2000" dirty="0">
                <a:solidFill>
                  <a:srgbClr val="BFBFBF"/>
                </a:solidFill>
                <a:latin typeface="Monaco"/>
                <a:ea typeface="Monaco"/>
                <a:cs typeface="Monaco"/>
              </a:rPr>
              <a:t> </a:t>
            </a:r>
            <a:r>
              <a:rPr lang="en-US" sz="2000" dirty="0" smtClean="0">
                <a:solidFill>
                  <a:srgbClr val="BFBFBF"/>
                </a:solidFill>
                <a:latin typeface="Monaco"/>
                <a:ea typeface="Monaco"/>
                <a:cs typeface="Monaco"/>
              </a:rPr>
              <a:t>extends </a:t>
            </a:r>
            <a:r>
              <a:rPr lang="en-US" sz="2000" dirty="0">
                <a:solidFill>
                  <a:srgbClr val="BFBFBF"/>
                </a:solidFill>
                <a:latin typeface="Monaco"/>
                <a:ea typeface="Monaco"/>
                <a:cs typeface="Monaco"/>
              </a:rPr>
              <a:t>Specification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"specification for a </a:t>
            </a:r>
            <a:r>
              <a:rPr lang="en-US" sz="2000" dirty="0" smtClean="0">
                <a:solidFill>
                  <a:srgbClr val="000000"/>
                </a:solidFill>
                <a:latin typeface="Monaco"/>
                <a:ea typeface="Monaco"/>
                <a:cs typeface="Monaco"/>
              </a:rPr>
              <a:t>stack"</a:t>
            </a: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given: </a:t>
            </a:r>
            <a:r>
              <a:rPr lang="en-US" sz="2000" dirty="0">
                <a:solidFill>
                  <a:srgbClr val="FF39D6"/>
                </a:solidFill>
                <a:latin typeface="Monaco"/>
                <a:ea typeface="Monaco"/>
                <a:cs typeface="Monaco"/>
              </a:rPr>
              <a:t>"an empty stack"</a:t>
            </a:r>
            <a:endParaRPr lang="en-US" sz="2000" dirty="0">
              <a:solidFill>
                <a:srgbClr val="000000"/>
              </a:solidFill>
              <a:latin typeface="Monaco"/>
              <a:ea typeface="Monaco"/>
              <a:cs typeface="Monaco"/>
            </a:endParaRPr>
          </a:p>
          <a:p>
            <a:pPr marL="0" indent="0">
              <a:buNone/>
            </a:pPr>
            <a:r>
              <a:rPr lang="en-US" sz="2000" dirty="0">
                <a:solidFill>
                  <a:srgbClr val="FF39D6"/>
                </a:solidFill>
                <a:latin typeface="Monaco"/>
                <a:ea typeface="Monaco"/>
                <a:cs typeface="Monaco"/>
              </a:rPr>
              <a:t>	</a:t>
            </a:r>
            <a:r>
              <a:rPr lang="en-US" sz="2000" dirty="0" smtClean="0">
                <a:solidFill>
                  <a:srgbClr val="FF39D6"/>
                </a:solidFill>
                <a:latin typeface="Monaco"/>
                <a:ea typeface="Monaco"/>
                <a:cs typeface="Monaco"/>
              </a:rPr>
              <a:t>	</a:t>
            </a:r>
            <a:r>
              <a:rPr lang="en-US" sz="2000" dirty="0" smtClean="0">
                <a:solidFill>
                  <a:srgbClr val="000000"/>
                </a:solidFill>
                <a:latin typeface="Monaco"/>
                <a:ea typeface="Monaco"/>
                <a:cs typeface="Monaco"/>
              </a:rPr>
              <a:t>...</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when</a:t>
            </a:r>
            <a:r>
              <a:rPr lang="en-US" sz="2000" dirty="0">
                <a:solidFill>
                  <a:srgbClr val="000000"/>
                </a:solidFill>
                <a:latin typeface="Monaco"/>
                <a:ea typeface="Monaco"/>
                <a:cs typeface="Monaco"/>
              </a:rPr>
              <a:t>: </a:t>
            </a:r>
            <a:r>
              <a:rPr lang="en-US" sz="2000" dirty="0">
                <a:solidFill>
                  <a:srgbClr val="FF39D6"/>
                </a:solidFill>
                <a:latin typeface="Monaco"/>
                <a:ea typeface="Monaco"/>
                <a:cs typeface="Monaco"/>
              </a:rPr>
              <a:t>"an </a:t>
            </a:r>
            <a:r>
              <a:rPr lang="en-US" sz="2000" dirty="0" smtClean="0">
                <a:solidFill>
                  <a:srgbClr val="FF39D6"/>
                </a:solidFill>
                <a:latin typeface="Monaco"/>
                <a:ea typeface="Monaco"/>
                <a:cs typeface="Monaco"/>
              </a:rPr>
              <a:t>element is pushed"</a:t>
            </a:r>
            <a:r>
              <a:rPr lang="en-US" sz="2000" dirty="0" smtClean="0">
                <a:solidFill>
                  <a:srgbClr val="000000"/>
                </a:solidFill>
                <a:latin typeface="Monaco"/>
                <a:ea typeface="Monaco"/>
                <a:cs typeface="Monaco"/>
              </a:rPr>
              <a:t>     </a:t>
            </a:r>
            <a:r>
              <a:rPr lang="en-US" sz="2000" dirty="0" smtClean="0">
                <a:solidFill>
                  <a:srgbClr val="4D9072"/>
                </a:solidFill>
                <a:latin typeface="Monaco"/>
                <a:ea typeface="Monaco"/>
                <a:cs typeface="Monaco"/>
              </a:rPr>
              <a:t>/</a:t>
            </a:r>
            <a:r>
              <a:rPr lang="en-US" sz="2000" dirty="0">
                <a:solidFill>
                  <a:srgbClr val="4D9072"/>
                </a:solidFill>
                <a:latin typeface="Monaco"/>
                <a:ea typeface="Monaco"/>
                <a:cs typeface="Monaco"/>
              </a:rPr>
              <a:t>/ stimulus</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stack.push</a:t>
            </a:r>
            <a:r>
              <a:rPr lang="en-US" sz="2000" dirty="0">
                <a:solidFill>
                  <a:srgbClr val="000000"/>
                </a:solidFill>
                <a:latin typeface="Monaco"/>
                <a:ea typeface="Monaco"/>
                <a:cs typeface="Monaco"/>
              </a:rPr>
              <a:t>(</a:t>
            </a:r>
            <a:r>
              <a:rPr lang="en-US" sz="2000" dirty="0" err="1">
                <a:solidFill>
                  <a:srgbClr val="000000"/>
                </a:solidFill>
                <a:latin typeface="Monaco"/>
                <a:ea typeface="Monaco"/>
                <a:cs typeface="Monaco"/>
              </a:rPr>
              <a:t>elem</a:t>
            </a:r>
            <a:r>
              <a:rPr lang="en-US" sz="2000" dirty="0">
                <a:solidFill>
                  <a:srgbClr val="000000"/>
                </a:solidFill>
                <a:latin typeface="Monaco"/>
                <a:ea typeface="Monaco"/>
                <a:cs typeface="Monaco"/>
              </a:rPr>
              <a:t>)</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then</a:t>
            </a:r>
            <a:r>
              <a:rPr lang="en-US" sz="2000" dirty="0">
                <a:solidFill>
                  <a:srgbClr val="000000"/>
                </a:solidFill>
                <a:latin typeface="Monaco"/>
                <a:ea typeface="Monaco"/>
                <a:cs typeface="Monaco"/>
              </a:rPr>
              <a:t>: </a:t>
            </a:r>
            <a:r>
              <a:rPr lang="en-US" sz="2000" dirty="0">
                <a:solidFill>
                  <a:srgbClr val="FF39D6"/>
                </a:solidFill>
                <a:latin typeface="Monaco"/>
                <a:ea typeface="Monaco"/>
                <a:cs typeface="Monaco"/>
              </a:rPr>
              <a:t>"</a:t>
            </a:r>
            <a:r>
              <a:rPr lang="en-US" sz="2000" dirty="0" smtClean="0">
                <a:solidFill>
                  <a:srgbClr val="FF39D6"/>
                </a:solidFill>
                <a:latin typeface="Monaco"/>
                <a:ea typeface="Monaco"/>
                <a:cs typeface="Monaco"/>
              </a:rPr>
              <a:t>stack is not empty</a:t>
            </a:r>
            <a:r>
              <a:rPr lang="en-US" sz="2000" dirty="0">
                <a:solidFill>
                  <a:srgbClr val="FF39D6"/>
                </a:solidFill>
                <a:latin typeface="Monaco"/>
                <a:ea typeface="Monaco"/>
                <a:cs typeface="Monaco"/>
              </a:rPr>
              <a:t>"</a:t>
            </a:r>
            <a:r>
              <a:rPr lang="en-US" sz="2000" dirty="0" smtClean="0">
                <a:solidFill>
                  <a:srgbClr val="FF39D6"/>
                </a:solidFill>
                <a:latin typeface="Monaco"/>
                <a:ea typeface="Monaco"/>
                <a:cs typeface="Monaco"/>
              </a:rPr>
              <a:t>  </a:t>
            </a:r>
            <a:r>
              <a:rPr lang="en-US" sz="2000" dirty="0" smtClean="0">
                <a:solidFill>
                  <a:srgbClr val="000000"/>
                </a:solidFill>
                <a:latin typeface="Monaco"/>
                <a:ea typeface="Monaco"/>
                <a:cs typeface="Monaco"/>
              </a:rPr>
              <a:t>     </a:t>
            </a:r>
            <a:r>
              <a:rPr lang="en-US" sz="2000" dirty="0" smtClean="0">
                <a:solidFill>
                  <a:srgbClr val="4D9072"/>
                </a:solidFill>
                <a:latin typeface="Monaco"/>
                <a:ea typeface="Monaco"/>
                <a:cs typeface="Monaco"/>
              </a:rPr>
              <a:t>/</a:t>
            </a:r>
            <a:r>
              <a:rPr lang="en-US" sz="2000" dirty="0">
                <a:solidFill>
                  <a:srgbClr val="4D9072"/>
                </a:solidFill>
                <a:latin typeface="Monaco"/>
                <a:ea typeface="Monaco"/>
                <a:cs typeface="Monaco"/>
              </a:rPr>
              <a:t>/ response</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stack.empty</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and: </a:t>
            </a:r>
            <a:r>
              <a:rPr lang="en-US" sz="2000" dirty="0" smtClean="0">
                <a:solidFill>
                  <a:srgbClr val="FF39D6"/>
                </a:solidFill>
                <a:latin typeface="Monaco"/>
                <a:ea typeface="Monaco"/>
                <a:cs typeface="Monaco"/>
              </a:rPr>
              <a:t>"pushed element is on top"</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stack.peek</a:t>
            </a:r>
            <a:r>
              <a:rPr lang="en-US" sz="2000" dirty="0">
                <a:solidFill>
                  <a:srgbClr val="000000"/>
                </a:solidFill>
                <a:latin typeface="Monaco"/>
                <a:ea typeface="Monaco"/>
                <a:cs typeface="Monaco"/>
              </a:rPr>
              <a:t>() == </a:t>
            </a:r>
            <a:r>
              <a:rPr lang="en-US" sz="2000" dirty="0" err="1">
                <a:solidFill>
                  <a:srgbClr val="000000"/>
                </a:solidFill>
                <a:latin typeface="Monaco"/>
                <a:ea typeface="Monaco"/>
                <a:cs typeface="Monaco"/>
              </a:rPr>
              <a:t>elem</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endParaRPr lang="en-US" sz="2000" dirty="0" smtClean="0">
              <a:solidFill>
                <a:srgbClr val="BFBFBF"/>
              </a:solidFill>
              <a:latin typeface="Monaco"/>
              <a:ea typeface="Monaco"/>
              <a:cs typeface="Monaco"/>
            </a:endParaRPr>
          </a:p>
          <a:p>
            <a:pPr marL="0" indent="0">
              <a:buNone/>
            </a:pPr>
            <a:r>
              <a:rPr lang="en-US" sz="2000" dirty="0" smtClean="0">
                <a:solidFill>
                  <a:srgbClr val="BFBFBF"/>
                </a:solidFill>
                <a:latin typeface="Monaco"/>
                <a:ea typeface="Monaco"/>
                <a:cs typeface="Monaco"/>
              </a:rPr>
              <a:t>}</a:t>
            </a:r>
          </a:p>
        </p:txBody>
      </p:sp>
    </p:spTree>
    <p:extLst>
      <p:ext uri="{BB962C8B-B14F-4D97-AF65-F5344CB8AC3E}">
        <p14:creationId xmlns:p14="http://schemas.microsoft.com/office/powerpoint/2010/main" val="23445103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Exception Conditions</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smtClean="0">
                <a:solidFill>
                  <a:srgbClr val="BFBFBF"/>
                </a:solidFill>
                <a:latin typeface="Monaco"/>
                <a:ea typeface="Monaco"/>
                <a:cs typeface="Monaco"/>
              </a:rPr>
              <a:t>Class </a:t>
            </a:r>
            <a:r>
              <a:rPr lang="en-US" sz="2000" dirty="0" err="1" smtClean="0">
                <a:solidFill>
                  <a:srgbClr val="BFBFBF"/>
                </a:solidFill>
                <a:latin typeface="Monaco"/>
                <a:ea typeface="Monaco"/>
                <a:cs typeface="Monaco"/>
              </a:rPr>
              <a:t>StackSpecification</a:t>
            </a:r>
            <a:r>
              <a:rPr lang="en-US" sz="2000" dirty="0" smtClean="0">
                <a:solidFill>
                  <a:srgbClr val="BFBFBF"/>
                </a:solidFill>
                <a:latin typeface="Monaco"/>
                <a:ea typeface="Monaco"/>
                <a:cs typeface="Monaco"/>
              </a:rPr>
              <a:t> </a:t>
            </a:r>
            <a:r>
              <a:rPr lang="en-US" sz="2000" dirty="0">
                <a:solidFill>
                  <a:srgbClr val="BFBFBF"/>
                </a:solidFill>
                <a:latin typeface="Monaco"/>
                <a:ea typeface="Monaco"/>
                <a:cs typeface="Monaco"/>
              </a:rPr>
              <a:t>extends Specification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"specification for a </a:t>
            </a:r>
            <a:r>
              <a:rPr lang="en-US" sz="2000" dirty="0" smtClean="0">
                <a:solidFill>
                  <a:srgbClr val="000000"/>
                </a:solidFill>
                <a:latin typeface="Monaco"/>
                <a:ea typeface="Monaco"/>
                <a:cs typeface="Monaco"/>
              </a:rPr>
              <a:t>stack"</a:t>
            </a: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given:</a:t>
            </a:r>
            <a:endParaRPr lang="en-US" sz="2000" dirty="0">
              <a:solidFill>
                <a:srgbClr val="000000"/>
              </a:solidFill>
              <a:latin typeface="Monaco"/>
              <a:ea typeface="Monaco"/>
              <a:cs typeface="Monaco"/>
            </a:endParaRPr>
          </a:p>
          <a:p>
            <a:pPr marL="0" indent="0">
              <a:buNone/>
            </a:pPr>
            <a:r>
              <a:rPr lang="en-US" sz="2000" dirty="0">
                <a:solidFill>
                  <a:srgbClr val="FF39D6"/>
                </a:solidFill>
                <a:latin typeface="Monaco"/>
                <a:ea typeface="Monaco"/>
                <a:cs typeface="Monaco"/>
              </a:rPr>
              <a:t>	</a:t>
            </a:r>
            <a:r>
              <a:rPr lang="en-US" sz="2000" dirty="0" smtClean="0">
                <a:solidFill>
                  <a:srgbClr val="FF39D6"/>
                </a:solidFill>
                <a:latin typeface="Monaco"/>
                <a:ea typeface="Monaco"/>
                <a:cs typeface="Monaco"/>
              </a:rPr>
              <a:t>	</a:t>
            </a:r>
            <a:r>
              <a:rPr lang="en-US" sz="2000" dirty="0" smtClean="0">
                <a:solidFill>
                  <a:srgbClr val="000000"/>
                </a:solidFill>
                <a:latin typeface="Monaco"/>
                <a:ea typeface="Monaco"/>
                <a:cs typeface="Monaco"/>
              </a:rPr>
              <a:t>...</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when</a:t>
            </a:r>
            <a:r>
              <a:rPr lang="en-US" sz="2000" dirty="0">
                <a:solidFill>
                  <a:srgbClr val="000000"/>
                </a:solidFill>
                <a:latin typeface="Monaco"/>
                <a:ea typeface="Monaco"/>
                <a:cs typeface="Monaco"/>
              </a:rPr>
              <a:t>: </a:t>
            </a:r>
            <a:r>
              <a:rPr lang="en-US" sz="2000" dirty="0" smtClean="0">
                <a:solidFill>
                  <a:srgbClr val="FF39D6"/>
                </a:solidFill>
                <a:latin typeface="Monaco"/>
                <a:ea typeface="Monaco"/>
                <a:cs typeface="Monaco"/>
              </a:rPr>
              <a:t>"popping an empty stack"</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stack.pop</a:t>
            </a: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then</a:t>
            </a:r>
            <a:r>
              <a:rPr lang="en-US" sz="2000" dirty="0">
                <a:solidFill>
                  <a:srgbClr val="000000"/>
                </a:solidFill>
                <a:latin typeface="Monaco"/>
                <a:ea typeface="Monaco"/>
                <a:cs typeface="Monaco"/>
              </a:rPr>
              <a:t>: </a:t>
            </a:r>
            <a:r>
              <a:rPr lang="en-US" sz="2000" dirty="0" smtClean="0">
                <a:solidFill>
                  <a:srgbClr val="FF39D6"/>
                </a:solidFill>
                <a:latin typeface="Monaco"/>
                <a:ea typeface="Monaco"/>
                <a:cs typeface="Monaco"/>
              </a:rPr>
              <a:t>"an exception is thrown"</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EmptyStackException</a:t>
            </a:r>
            <a:r>
              <a:rPr lang="en-US" sz="2000" dirty="0">
                <a:solidFill>
                  <a:srgbClr val="000000"/>
                </a:solidFill>
                <a:latin typeface="Monaco"/>
                <a:ea typeface="Monaco"/>
                <a:cs typeface="Monaco"/>
              </a:rPr>
              <a:t> e = thrown()</a:t>
            </a:r>
          </a:p>
          <a:p>
            <a:pPr marL="0" indent="0">
              <a:buNone/>
            </a:pP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e.</a:t>
            </a:r>
            <a:r>
              <a:rPr lang="en-US" sz="2000" dirty="0" err="1">
                <a:solidFill>
                  <a:srgbClr val="0226CC"/>
                </a:solidFill>
                <a:latin typeface="Monaco"/>
                <a:ea typeface="Monaco"/>
                <a:cs typeface="Monaco"/>
              </a:rPr>
              <a:t>cause</a:t>
            </a:r>
            <a:r>
              <a:rPr lang="en-US" sz="2000" dirty="0">
                <a:solidFill>
                  <a:srgbClr val="000000"/>
                </a:solidFill>
                <a:latin typeface="Monaco"/>
                <a:ea typeface="Monaco"/>
                <a:cs typeface="Monaco"/>
              </a:rPr>
              <a:t> == </a:t>
            </a:r>
            <a:r>
              <a:rPr lang="en-US" sz="2000" dirty="0">
                <a:solidFill>
                  <a:srgbClr val="A9438B"/>
                </a:solidFill>
                <a:latin typeface="Monaco"/>
                <a:ea typeface="Monaco"/>
                <a:cs typeface="Monaco"/>
              </a:rPr>
              <a:t>null</a:t>
            </a:r>
            <a:endParaRPr lang="en-US" sz="2000" dirty="0" smtClean="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endParaRPr lang="en-US" sz="2000" dirty="0" smtClean="0">
              <a:solidFill>
                <a:srgbClr val="BFBFBF"/>
              </a:solidFill>
              <a:latin typeface="Monaco"/>
              <a:ea typeface="Monaco"/>
              <a:cs typeface="Monaco"/>
            </a:endParaRPr>
          </a:p>
          <a:p>
            <a:pPr marL="0" indent="0">
              <a:buNone/>
            </a:pPr>
            <a:r>
              <a:rPr lang="en-US" sz="2000" dirty="0" smtClean="0">
                <a:solidFill>
                  <a:srgbClr val="BFBFBF"/>
                </a:solidFill>
                <a:latin typeface="Monaco"/>
                <a:ea typeface="Monaco"/>
                <a:cs typeface="Monaco"/>
              </a:rPr>
              <a:t>}</a:t>
            </a:r>
          </a:p>
        </p:txBody>
      </p:sp>
    </p:spTree>
    <p:extLst>
      <p:ext uri="{BB962C8B-B14F-4D97-AF65-F5344CB8AC3E}">
        <p14:creationId xmlns:p14="http://schemas.microsoft.com/office/powerpoint/2010/main" val="41078478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expect</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smtClean="0">
                <a:solidFill>
                  <a:srgbClr val="BFBFBF"/>
                </a:solidFill>
                <a:latin typeface="Monaco"/>
                <a:ea typeface="Monaco"/>
                <a:cs typeface="Monaco"/>
              </a:rPr>
              <a:t>class </a:t>
            </a:r>
            <a:r>
              <a:rPr lang="en-US" sz="2000" dirty="0" err="1" smtClean="0">
                <a:solidFill>
                  <a:srgbClr val="BFBFBF"/>
                </a:solidFill>
                <a:latin typeface="Monaco"/>
                <a:ea typeface="Monaco"/>
                <a:cs typeface="Monaco"/>
              </a:rPr>
              <a:t>StackSpecification</a:t>
            </a:r>
            <a:r>
              <a:rPr lang="en-US" sz="2000" dirty="0" smtClean="0">
                <a:solidFill>
                  <a:srgbClr val="BFBFBF"/>
                </a:solidFill>
                <a:latin typeface="Monaco"/>
                <a:ea typeface="Monaco"/>
                <a:cs typeface="Monaco"/>
              </a:rPr>
              <a:t> </a:t>
            </a:r>
            <a:r>
              <a:rPr lang="en-US" sz="2000" dirty="0">
                <a:solidFill>
                  <a:srgbClr val="BFBFBF"/>
                </a:solidFill>
                <a:latin typeface="Monaco"/>
                <a:ea typeface="Monaco"/>
                <a:cs typeface="Monaco"/>
              </a:rPr>
              <a:t>extends Specification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"specification for a </a:t>
            </a:r>
            <a:r>
              <a:rPr lang="en-US" sz="2000" dirty="0" smtClean="0">
                <a:solidFill>
                  <a:srgbClr val="000000"/>
                </a:solidFill>
                <a:latin typeface="Monaco"/>
                <a:ea typeface="Monaco"/>
                <a:cs typeface="Monaco"/>
              </a:rPr>
              <a:t>stack"</a:t>
            </a: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given: </a:t>
            </a:r>
            <a:r>
              <a:rPr lang="en-US" sz="2000" dirty="0">
                <a:solidFill>
                  <a:srgbClr val="FF39D6"/>
                </a:solidFill>
                <a:latin typeface="Monaco"/>
                <a:ea typeface="Monaco"/>
                <a:cs typeface="Monaco"/>
              </a:rPr>
              <a:t>"a stack with one element"</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stack =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Stack()</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elem</a:t>
            </a:r>
            <a:r>
              <a:rPr lang="en-US" sz="2000" dirty="0">
                <a:solidFill>
                  <a:srgbClr val="000000"/>
                </a:solidFill>
                <a:latin typeface="Monaco"/>
                <a:ea typeface="Monaco"/>
                <a:cs typeface="Monaco"/>
              </a:rPr>
              <a:t> = </a:t>
            </a:r>
            <a:r>
              <a:rPr lang="en-US" sz="2000" dirty="0">
                <a:solidFill>
                  <a:srgbClr val="FF39D6"/>
                </a:solidFill>
                <a:latin typeface="Monaco"/>
                <a:ea typeface="Monaco"/>
                <a:cs typeface="Monaco"/>
              </a:rPr>
              <a:t>"push me"</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smtClean="0">
                <a:solidFill>
                  <a:srgbClr val="000000"/>
                </a:solidFill>
                <a:latin typeface="Monaco"/>
                <a:ea typeface="Monaco"/>
                <a:cs typeface="Monaco"/>
              </a:rPr>
              <a:t>stack.push</a:t>
            </a:r>
            <a:r>
              <a:rPr lang="en-US" sz="2000" dirty="0" smtClean="0">
                <a:solidFill>
                  <a:srgbClr val="000000"/>
                </a:solidFill>
                <a:latin typeface="Monaco"/>
                <a:ea typeface="Monaco"/>
                <a:cs typeface="Monaco"/>
              </a:rPr>
              <a:t>(</a:t>
            </a:r>
            <a:r>
              <a:rPr lang="en-US" sz="2000" dirty="0" err="1">
                <a:solidFill>
                  <a:srgbClr val="000000"/>
                </a:solidFill>
                <a:latin typeface="Monaco"/>
                <a:ea typeface="Monaco"/>
                <a:cs typeface="Monaco"/>
              </a:rPr>
              <a:t>elem</a:t>
            </a:r>
            <a:r>
              <a:rPr lang="en-US" sz="2000" dirty="0">
                <a:solidFill>
                  <a:srgbClr val="000000"/>
                </a:solidFill>
                <a:latin typeface="Monaco"/>
                <a:ea typeface="Monaco"/>
                <a:cs typeface="Monaco"/>
              </a:rPr>
              <a:t>)</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expect: </a:t>
            </a:r>
            <a:r>
              <a:rPr lang="en-US" sz="2000" dirty="0">
                <a:solidFill>
                  <a:srgbClr val="FF39D6"/>
                </a:solidFill>
                <a:latin typeface="Monaco"/>
                <a:ea typeface="Monaco"/>
                <a:cs typeface="Monaco"/>
              </a:rPr>
              <a:t>"pop </a:t>
            </a:r>
            <a:r>
              <a:rPr lang="en-US" sz="2000" dirty="0" smtClean="0">
                <a:solidFill>
                  <a:srgbClr val="FF39D6"/>
                </a:solidFill>
                <a:latin typeface="Monaco"/>
                <a:ea typeface="Monaco"/>
                <a:cs typeface="Monaco"/>
              </a:rPr>
              <a:t>returns that single element"</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smtClean="0">
                <a:solidFill>
                  <a:srgbClr val="000000"/>
                </a:solidFill>
                <a:latin typeface="Monaco"/>
                <a:ea typeface="Monaco"/>
                <a:cs typeface="Monaco"/>
              </a:rPr>
              <a:t>stack.pop</a:t>
            </a: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 </a:t>
            </a:r>
            <a:r>
              <a:rPr lang="en-US" sz="2000" dirty="0" err="1" smtClean="0">
                <a:solidFill>
                  <a:srgbClr val="000000"/>
                </a:solidFill>
                <a:latin typeface="Monaco"/>
                <a:ea typeface="Monaco"/>
                <a:cs typeface="Monaco"/>
              </a:rPr>
              <a:t>elem</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endParaRPr lang="en-US" sz="2000" dirty="0" smtClean="0">
              <a:solidFill>
                <a:srgbClr val="BFBFBF"/>
              </a:solidFill>
              <a:latin typeface="Monaco"/>
              <a:ea typeface="Monaco"/>
              <a:cs typeface="Monaco"/>
            </a:endParaRPr>
          </a:p>
          <a:p>
            <a:pPr marL="0" indent="0">
              <a:buNone/>
            </a:pPr>
            <a:r>
              <a:rPr lang="en-US" sz="2000" dirty="0" smtClean="0">
                <a:solidFill>
                  <a:srgbClr val="BFBFBF"/>
                </a:solidFill>
                <a:latin typeface="Monaco"/>
                <a:ea typeface="Monaco"/>
                <a:cs typeface="Monaco"/>
              </a:rPr>
              <a:t>}</a:t>
            </a:r>
          </a:p>
        </p:txBody>
      </p:sp>
    </p:spTree>
    <p:extLst>
      <p:ext uri="{BB962C8B-B14F-4D97-AF65-F5344CB8AC3E}">
        <p14:creationId xmlns:p14="http://schemas.microsoft.com/office/powerpoint/2010/main" val="1731368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ctrTitle"/>
          </p:nvPr>
        </p:nvSpPr>
        <p:spPr/>
        <p:txBody>
          <a:bodyPr/>
          <a:lstStyle/>
          <a:p>
            <a:r>
              <a:rPr lang="en-US"/>
              <a:t>Classifying Automated Tests</a:t>
            </a:r>
          </a:p>
        </p:txBody>
      </p:sp>
      <p:sp>
        <p:nvSpPr>
          <p:cNvPr id="467971" name="Rectangle 3"/>
          <p:cNvSpPr>
            <a:spLocks noGrp="1" noChangeArrowheads="1"/>
          </p:cNvSpPr>
          <p:nvPr>
            <p:ph type="body" sz="quarter" idx="13"/>
          </p:nvPr>
        </p:nvSpPr>
        <p:spPr/>
        <p:txBody>
          <a:bodyPr/>
          <a:lstStyle/>
          <a:p>
            <a:r>
              <a:rPr lang="en-US"/>
              <a:t>Granularity</a:t>
            </a:r>
          </a:p>
          <a:p>
            <a:pPr lvl="1"/>
            <a:r>
              <a:rPr lang="en-US"/>
              <a:t>Entire system</a:t>
            </a:r>
          </a:p>
          <a:p>
            <a:pPr lvl="1"/>
            <a:r>
              <a:rPr lang="en-US"/>
              <a:t>Individual units</a:t>
            </a:r>
          </a:p>
          <a:p>
            <a:r>
              <a:rPr lang="en-US"/>
              <a:t>Point of Contact</a:t>
            </a:r>
          </a:p>
          <a:p>
            <a:pPr lvl="1"/>
            <a:r>
              <a:rPr lang="en-US"/>
              <a:t>Existing User Interface</a:t>
            </a:r>
          </a:p>
          <a:p>
            <a:pPr lvl="1"/>
            <a:r>
              <a:rPr lang="en-US"/>
              <a:t>Testability API</a:t>
            </a:r>
          </a:p>
          <a:p>
            <a:r>
              <a:rPr lang="en-US"/>
              <a:t>Test Case Production</a:t>
            </a:r>
          </a:p>
          <a:p>
            <a:pPr lvl="1"/>
            <a:r>
              <a:rPr lang="en-US"/>
              <a:t>Record and Play Back</a:t>
            </a:r>
          </a:p>
          <a:p>
            <a:pPr lvl="1"/>
            <a:r>
              <a:rPr lang="en-US"/>
              <a:t>Hand Written (programmatic)</a:t>
            </a:r>
          </a:p>
        </p:txBody>
      </p:sp>
      <p:grpSp>
        <p:nvGrpSpPr>
          <p:cNvPr id="19" name="Group 4"/>
          <p:cNvGrpSpPr>
            <a:grpSpLocks/>
          </p:cNvGrpSpPr>
          <p:nvPr/>
        </p:nvGrpSpPr>
        <p:grpSpPr bwMode="auto">
          <a:xfrm>
            <a:off x="4355976" y="1700808"/>
            <a:ext cx="4237038" cy="2913063"/>
            <a:chOff x="2817" y="1732"/>
            <a:chExt cx="2742" cy="1986"/>
          </a:xfrm>
        </p:grpSpPr>
        <p:sp>
          <p:nvSpPr>
            <p:cNvPr id="20" name="AutoShape 5"/>
            <p:cNvSpPr>
              <a:spLocks noChangeArrowheads="1"/>
            </p:cNvSpPr>
            <p:nvPr/>
          </p:nvSpPr>
          <p:spPr bwMode="auto">
            <a:xfrm>
              <a:off x="3359" y="1990"/>
              <a:ext cx="2200" cy="1728"/>
            </a:xfrm>
            <a:prstGeom prst="cube">
              <a:avLst>
                <a:gd name="adj" fmla="val 2500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1" name="Line 6"/>
            <p:cNvSpPr>
              <a:spLocks noChangeShapeType="1"/>
            </p:cNvSpPr>
            <p:nvPr/>
          </p:nvSpPr>
          <p:spPr bwMode="auto">
            <a:xfrm flipH="1">
              <a:off x="4229" y="2422"/>
              <a:ext cx="6" cy="12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 name="Line 7"/>
            <p:cNvSpPr>
              <a:spLocks noChangeShapeType="1"/>
            </p:cNvSpPr>
            <p:nvPr/>
          </p:nvSpPr>
          <p:spPr bwMode="auto">
            <a:xfrm flipV="1">
              <a:off x="4229" y="1990"/>
              <a:ext cx="366" cy="4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3" name="Line 8"/>
            <p:cNvSpPr>
              <a:spLocks noChangeShapeType="1"/>
            </p:cNvSpPr>
            <p:nvPr/>
          </p:nvSpPr>
          <p:spPr bwMode="auto">
            <a:xfrm flipV="1">
              <a:off x="3358" y="3097"/>
              <a:ext cx="1767" cy="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4" name="Line 9"/>
            <p:cNvSpPr>
              <a:spLocks noChangeShapeType="1"/>
            </p:cNvSpPr>
            <p:nvPr/>
          </p:nvSpPr>
          <p:spPr bwMode="auto">
            <a:xfrm>
              <a:off x="3600" y="2174"/>
              <a:ext cx="177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5" name="Text Box 10"/>
            <p:cNvSpPr txBox="1">
              <a:spLocks noChangeArrowheads="1"/>
            </p:cNvSpPr>
            <p:nvPr/>
          </p:nvSpPr>
          <p:spPr bwMode="auto">
            <a:xfrm rot="16200000">
              <a:off x="2984" y="2632"/>
              <a:ext cx="392" cy="2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sv-SE">
                  <a:latin typeface="Verdana" charset="0"/>
                </a:rPr>
                <a:t>API</a:t>
              </a:r>
            </a:p>
          </p:txBody>
        </p:sp>
        <p:sp>
          <p:nvSpPr>
            <p:cNvPr id="26" name="Text Box 11"/>
            <p:cNvSpPr txBox="1">
              <a:spLocks noChangeArrowheads="1"/>
            </p:cNvSpPr>
            <p:nvPr/>
          </p:nvSpPr>
          <p:spPr bwMode="auto">
            <a:xfrm rot="16200000">
              <a:off x="2974" y="3252"/>
              <a:ext cx="427" cy="2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sv-SE">
                  <a:latin typeface="Verdana" charset="0"/>
                </a:rPr>
                <a:t>GUI</a:t>
              </a:r>
            </a:p>
          </p:txBody>
        </p:sp>
        <p:sp>
          <p:nvSpPr>
            <p:cNvPr id="27" name="Text Box 12"/>
            <p:cNvSpPr txBox="1">
              <a:spLocks noChangeArrowheads="1"/>
            </p:cNvSpPr>
            <p:nvPr/>
          </p:nvSpPr>
          <p:spPr bwMode="auto">
            <a:xfrm>
              <a:off x="2817" y="2113"/>
              <a:ext cx="732"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sv-SE">
                  <a:latin typeface="Verdana" charset="0"/>
                </a:rPr>
                <a:t>System</a:t>
              </a:r>
            </a:p>
          </p:txBody>
        </p:sp>
        <p:sp>
          <p:nvSpPr>
            <p:cNvPr id="28" name="Text Box 13"/>
            <p:cNvSpPr txBox="1">
              <a:spLocks noChangeArrowheads="1"/>
            </p:cNvSpPr>
            <p:nvPr/>
          </p:nvSpPr>
          <p:spPr bwMode="auto">
            <a:xfrm>
              <a:off x="3269" y="1928"/>
              <a:ext cx="455"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sv-SE">
                  <a:latin typeface="Verdana" charset="0"/>
                </a:rPr>
                <a:t>Unit</a:t>
              </a:r>
            </a:p>
          </p:txBody>
        </p:sp>
        <p:sp>
          <p:nvSpPr>
            <p:cNvPr id="29" name="Text Box 14"/>
            <p:cNvSpPr txBox="1">
              <a:spLocks noChangeArrowheads="1"/>
            </p:cNvSpPr>
            <p:nvPr/>
          </p:nvSpPr>
          <p:spPr bwMode="auto">
            <a:xfrm>
              <a:off x="3886" y="1738"/>
              <a:ext cx="678" cy="2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sv-SE">
                  <a:latin typeface="Verdana" charset="0"/>
                </a:rPr>
                <a:t>R &amp; PB</a:t>
              </a:r>
            </a:p>
          </p:txBody>
        </p:sp>
        <p:sp>
          <p:nvSpPr>
            <p:cNvPr id="30" name="Text Box 15"/>
            <p:cNvSpPr txBox="1">
              <a:spLocks noChangeArrowheads="1"/>
            </p:cNvSpPr>
            <p:nvPr/>
          </p:nvSpPr>
          <p:spPr bwMode="auto">
            <a:xfrm>
              <a:off x="4660" y="1732"/>
              <a:ext cx="810"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sv-SE">
                  <a:latin typeface="Verdana" charset="0"/>
                </a:rPr>
                <a:t>Program</a:t>
              </a:r>
            </a:p>
          </p:txBody>
        </p:sp>
        <p:sp>
          <p:nvSpPr>
            <p:cNvPr id="31" name="Line 16"/>
            <p:cNvSpPr>
              <a:spLocks noChangeShapeType="1"/>
            </p:cNvSpPr>
            <p:nvPr/>
          </p:nvSpPr>
          <p:spPr bwMode="auto">
            <a:xfrm>
              <a:off x="5374" y="2173"/>
              <a:ext cx="0" cy="12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2" name="Line 17"/>
            <p:cNvSpPr>
              <a:spLocks noChangeShapeType="1"/>
            </p:cNvSpPr>
            <p:nvPr/>
          </p:nvSpPr>
          <p:spPr bwMode="auto">
            <a:xfrm flipV="1">
              <a:off x="5125" y="2664"/>
              <a:ext cx="432"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pSp>
    </p:spTree>
    <p:extLst>
      <p:ext uri="{BB962C8B-B14F-4D97-AF65-F5344CB8AC3E}">
        <p14:creationId xmlns:p14="http://schemas.microsoft.com/office/powerpoint/2010/main" val="2854336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corresponding when/then</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smtClean="0">
                <a:solidFill>
                  <a:srgbClr val="BFBFBF"/>
                </a:solidFill>
                <a:latin typeface="Monaco"/>
                <a:ea typeface="Monaco"/>
                <a:cs typeface="Monaco"/>
              </a:rPr>
              <a:t>class </a:t>
            </a:r>
            <a:r>
              <a:rPr lang="en-US" sz="2000" dirty="0" err="1" smtClean="0">
                <a:solidFill>
                  <a:srgbClr val="BFBFBF"/>
                </a:solidFill>
                <a:latin typeface="Monaco"/>
                <a:ea typeface="Monaco"/>
                <a:cs typeface="Monaco"/>
              </a:rPr>
              <a:t>StackSpecification</a:t>
            </a:r>
            <a:r>
              <a:rPr lang="en-US" sz="2000" dirty="0" smtClean="0">
                <a:solidFill>
                  <a:srgbClr val="BFBFBF"/>
                </a:solidFill>
                <a:latin typeface="Monaco"/>
                <a:ea typeface="Monaco"/>
                <a:cs typeface="Monaco"/>
              </a:rPr>
              <a:t> </a:t>
            </a:r>
            <a:r>
              <a:rPr lang="en-US" sz="2000" dirty="0">
                <a:solidFill>
                  <a:srgbClr val="BFBFBF"/>
                </a:solidFill>
                <a:latin typeface="Monaco"/>
                <a:ea typeface="Monaco"/>
                <a:cs typeface="Monaco"/>
              </a:rPr>
              <a:t>extends Specification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"specification for a </a:t>
            </a:r>
            <a:r>
              <a:rPr lang="en-US" sz="2000" dirty="0" smtClean="0">
                <a:solidFill>
                  <a:srgbClr val="000000"/>
                </a:solidFill>
                <a:latin typeface="Monaco"/>
                <a:ea typeface="Monaco"/>
                <a:cs typeface="Monaco"/>
              </a:rPr>
              <a:t>stack"</a:t>
            </a: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given: </a:t>
            </a:r>
            <a:r>
              <a:rPr lang="en-US" sz="2000" dirty="0">
                <a:solidFill>
                  <a:srgbClr val="FF39D6"/>
                </a:solidFill>
                <a:latin typeface="Monaco"/>
                <a:ea typeface="Monaco"/>
                <a:cs typeface="Monaco"/>
              </a:rPr>
              <a:t>"a stack with one element"</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stack =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Stack()</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elem</a:t>
            </a:r>
            <a:r>
              <a:rPr lang="en-US" sz="2000" dirty="0">
                <a:solidFill>
                  <a:srgbClr val="000000"/>
                </a:solidFill>
                <a:latin typeface="Monaco"/>
                <a:ea typeface="Monaco"/>
                <a:cs typeface="Monaco"/>
              </a:rPr>
              <a:t> = </a:t>
            </a:r>
            <a:r>
              <a:rPr lang="en-US" sz="2000" dirty="0">
                <a:solidFill>
                  <a:srgbClr val="FF39D6"/>
                </a:solidFill>
                <a:latin typeface="Monaco"/>
                <a:ea typeface="Monaco"/>
                <a:cs typeface="Monaco"/>
              </a:rPr>
              <a:t>"push me"</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smtClean="0">
                <a:solidFill>
                  <a:srgbClr val="000000"/>
                </a:solidFill>
                <a:latin typeface="Monaco"/>
                <a:ea typeface="Monaco"/>
                <a:cs typeface="Monaco"/>
              </a:rPr>
              <a:t>stack.push</a:t>
            </a:r>
            <a:r>
              <a:rPr lang="en-US" sz="2000" dirty="0" smtClean="0">
                <a:solidFill>
                  <a:srgbClr val="000000"/>
                </a:solidFill>
                <a:latin typeface="Monaco"/>
                <a:ea typeface="Monaco"/>
                <a:cs typeface="Monaco"/>
              </a:rPr>
              <a:t>(</a:t>
            </a:r>
            <a:r>
              <a:rPr lang="en-US" sz="2000" dirty="0" err="1">
                <a:solidFill>
                  <a:srgbClr val="000000"/>
                </a:solidFill>
                <a:latin typeface="Monaco"/>
                <a:ea typeface="Monaco"/>
                <a:cs typeface="Monaco"/>
              </a:rPr>
              <a:t>elem</a:t>
            </a:r>
            <a:r>
              <a:rPr lang="en-US" sz="2000" dirty="0">
                <a:solidFill>
                  <a:srgbClr val="000000"/>
                </a:solidFill>
                <a:latin typeface="Monaco"/>
                <a:ea typeface="Monaco"/>
                <a:cs typeface="Monaco"/>
              </a:rPr>
              <a:t>)</a:t>
            </a:r>
          </a:p>
          <a:p>
            <a:pPr marL="0" indent="0">
              <a:buNone/>
            </a:pPr>
            <a:r>
              <a:rPr lang="en-US" sz="2000" dirty="0">
                <a:solidFill>
                  <a:srgbClr val="000000"/>
                </a:solidFill>
                <a:latin typeface="Monaco"/>
                <a:ea typeface="Monaco"/>
                <a:cs typeface="Monaco"/>
              </a:rPr>
              <a:t>		when: </a:t>
            </a:r>
            <a:r>
              <a:rPr lang="en-US" sz="2000" dirty="0">
                <a:solidFill>
                  <a:srgbClr val="FF39D6"/>
                </a:solidFill>
                <a:latin typeface="Monaco"/>
                <a:ea typeface="Monaco"/>
                <a:cs typeface="Monaco"/>
              </a:rPr>
              <a:t>"pop is called"</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popped = </a:t>
            </a:r>
            <a:r>
              <a:rPr lang="en-US" sz="2000" dirty="0" err="1">
                <a:solidFill>
                  <a:srgbClr val="000000"/>
                </a:solidFill>
                <a:latin typeface="Monaco"/>
                <a:ea typeface="Monaco"/>
                <a:cs typeface="Monaco"/>
              </a:rPr>
              <a:t>stack.pop</a:t>
            </a: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then: </a:t>
            </a:r>
            <a:r>
              <a:rPr lang="en-US" sz="2000" dirty="0">
                <a:solidFill>
                  <a:srgbClr val="FF39D6"/>
                </a:solidFill>
                <a:latin typeface="Monaco"/>
                <a:ea typeface="Monaco"/>
                <a:cs typeface="Monaco"/>
              </a:rPr>
              <a:t>"that single element is returned"</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popped == </a:t>
            </a:r>
            <a:r>
              <a:rPr lang="en-US" sz="2000" dirty="0" err="1">
                <a:solidFill>
                  <a:srgbClr val="000000"/>
                </a:solidFill>
                <a:latin typeface="Monaco"/>
                <a:ea typeface="Monaco"/>
                <a:cs typeface="Monaco"/>
              </a:rPr>
              <a:t>elem</a:t>
            </a:r>
            <a:endParaRPr lang="en-US" sz="2000" dirty="0" smtClean="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endParaRPr lang="en-US" sz="2000" dirty="0" smtClean="0">
              <a:solidFill>
                <a:srgbClr val="BFBFBF"/>
              </a:solidFill>
              <a:latin typeface="Monaco"/>
              <a:ea typeface="Monaco"/>
              <a:cs typeface="Monaco"/>
            </a:endParaRPr>
          </a:p>
          <a:p>
            <a:pPr marL="0" indent="0">
              <a:buNone/>
            </a:pPr>
            <a:r>
              <a:rPr lang="en-US" sz="2000" dirty="0" smtClean="0">
                <a:solidFill>
                  <a:srgbClr val="BFBFBF"/>
                </a:solidFill>
                <a:latin typeface="Monaco"/>
                <a:ea typeface="Monaco"/>
                <a:cs typeface="Monaco"/>
              </a:rPr>
              <a:t>}</a:t>
            </a:r>
          </a:p>
        </p:txBody>
      </p:sp>
    </p:spTree>
    <p:extLst>
      <p:ext uri="{BB962C8B-B14F-4D97-AF65-F5344CB8AC3E}">
        <p14:creationId xmlns:p14="http://schemas.microsoft.com/office/powerpoint/2010/main" val="9039820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ctrTitle"/>
          </p:nvPr>
        </p:nvSpPr>
        <p:spPr>
          <a:ln/>
        </p:spPr>
        <p:txBody>
          <a:bodyPr rIns="116994"/>
          <a:lstStyle/>
          <a:p>
            <a:pPr marL="40182"/>
            <a:r>
              <a:rPr lang="en-US" dirty="0"/>
              <a:t>Exercise </a:t>
            </a:r>
            <a:r>
              <a:rPr lang="en-US" dirty="0" smtClean="0"/>
              <a:t>9 </a:t>
            </a:r>
            <a:r>
              <a:rPr lang="en-US" dirty="0"/>
              <a:t>– </a:t>
            </a:r>
            <a:r>
              <a:rPr lang="en-US" dirty="0" smtClean="0"/>
              <a:t>Spock basics</a:t>
            </a:r>
            <a:endParaRPr lang="en-US" dirty="0"/>
          </a:p>
        </p:txBody>
      </p:sp>
      <p:sp>
        <p:nvSpPr>
          <p:cNvPr id="26628" name="Rectangle 4"/>
          <p:cNvSpPr>
            <a:spLocks noGrp="1" noChangeArrowheads="1"/>
          </p:cNvSpPr>
          <p:nvPr>
            <p:ph type="body" sz="quarter" idx="13"/>
          </p:nvPr>
        </p:nvSpPr>
        <p:spPr>
          <a:ln/>
        </p:spPr>
        <p:txBody>
          <a:bodyPr rIns="116994"/>
          <a:lstStyle/>
          <a:p>
            <a:r>
              <a:rPr lang="en-US" dirty="0" smtClean="0"/>
              <a:t>Write a Spock Specification for</a:t>
            </a:r>
            <a:r>
              <a:rPr lang="en-US" sz="1800" dirty="0" smtClean="0"/>
              <a:t> </a:t>
            </a:r>
            <a:r>
              <a:rPr lang="en-US" sz="1800" dirty="0" err="1" smtClean="0"/>
              <a:t>org.springframework.samples.petclinic.util.PriceCalculator</a:t>
            </a:r>
            <a:endParaRPr lang="en-US" sz="1800" dirty="0" smtClean="0"/>
          </a:p>
          <a:p>
            <a:pPr lvl="1"/>
            <a:r>
              <a:rPr lang="en-US" dirty="0" smtClean="0"/>
              <a:t>Was it worth it?</a:t>
            </a:r>
            <a:endParaRPr lang="en-US" dirty="0"/>
          </a:p>
        </p:txBody>
      </p:sp>
    </p:spTree>
    <p:extLst>
      <p:ext uri="{BB962C8B-B14F-4D97-AF65-F5344CB8AC3E}">
        <p14:creationId xmlns:p14="http://schemas.microsoft.com/office/powerpoint/2010/main" val="3302692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Data-driven testing</a:t>
            </a:r>
            <a:endParaRPr lang="en-US" dirty="0"/>
          </a:p>
        </p:txBody>
      </p:sp>
      <p:sp>
        <p:nvSpPr>
          <p:cNvPr id="3" name="Text Placeholder 2"/>
          <p:cNvSpPr>
            <a:spLocks noGrp="1"/>
          </p:cNvSpPr>
          <p:nvPr>
            <p:ph type="body" sz="quarter" idx="13"/>
          </p:nvPr>
        </p:nvSpPr>
        <p:spPr/>
        <p:txBody>
          <a:bodyPr/>
          <a:lstStyle/>
          <a:p>
            <a:r>
              <a:rPr lang="en-US" dirty="0" smtClean="0"/>
              <a:t>A feature method may be </a:t>
            </a:r>
            <a:r>
              <a:rPr lang="en-US" i="1" dirty="0" smtClean="0"/>
              <a:t>parameterized</a:t>
            </a:r>
            <a:r>
              <a:rPr lang="en-US" dirty="0" smtClean="0"/>
              <a:t> using a </a:t>
            </a:r>
            <a:r>
              <a:rPr lang="en-US" sz="1800" dirty="0">
                <a:solidFill>
                  <a:srgbClr val="000000"/>
                </a:solidFill>
                <a:latin typeface="Monaco"/>
                <a:ea typeface="Monaco"/>
                <a:cs typeface="Monaco"/>
              </a:rPr>
              <a:t>where</a:t>
            </a:r>
            <a:r>
              <a:rPr lang="en-US" dirty="0" smtClean="0"/>
              <a:t> block:</a:t>
            </a:r>
          </a:p>
          <a:p>
            <a:pPr marL="0" indent="0">
              <a:buNone/>
            </a:pPr>
            <a:endParaRPr lang="en-US" sz="1800" dirty="0" smtClean="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a:t>
            </a:r>
            <a:r>
              <a:rPr lang="en-US" sz="1800" dirty="0" err="1">
                <a:solidFill>
                  <a:srgbClr val="A9438B"/>
                </a:solidFill>
                <a:latin typeface="Monaco"/>
                <a:ea typeface="Monaco"/>
                <a:cs typeface="Monaco"/>
              </a:rPr>
              <a:t>def</a:t>
            </a:r>
            <a:r>
              <a:rPr lang="en-US" sz="1800" dirty="0">
                <a:solidFill>
                  <a:srgbClr val="000000"/>
                </a:solidFill>
                <a:latin typeface="Monaco"/>
                <a:ea typeface="Monaco"/>
                <a:cs typeface="Monaco"/>
              </a:rPr>
              <a:t> "specification for a feature"() {</a:t>
            </a:r>
          </a:p>
          <a:p>
            <a:pPr marL="0" indent="0">
              <a:buNone/>
            </a:pPr>
            <a:r>
              <a:rPr lang="en-US" sz="1800" dirty="0">
                <a:solidFill>
                  <a:srgbClr val="000000"/>
                </a:solidFill>
                <a:latin typeface="Monaco"/>
                <a:ea typeface="Monaco"/>
                <a:cs typeface="Monaco"/>
              </a:rPr>
              <a:t>		expect:</a:t>
            </a:r>
          </a:p>
          <a:p>
            <a:pPr marL="0" indent="0">
              <a:buNone/>
            </a:pPr>
            <a:r>
              <a:rPr lang="en-US" sz="1800" dirty="0">
                <a:solidFill>
                  <a:srgbClr val="000000"/>
                </a:solidFill>
                <a:latin typeface="Monaco"/>
                <a:ea typeface="Monaco"/>
                <a:cs typeface="Monaco"/>
              </a:rPr>
              <a:t>		</a:t>
            </a:r>
            <a:r>
              <a:rPr lang="en-US" sz="1800" u="sng" dirty="0">
                <a:solidFill>
                  <a:srgbClr val="000000"/>
                </a:solidFill>
                <a:latin typeface="Monaco"/>
                <a:ea typeface="Monaco"/>
                <a:cs typeface="Monaco"/>
              </a:rPr>
              <a:t>x</a:t>
            </a:r>
            <a:r>
              <a:rPr lang="en-US" sz="1800" dirty="0">
                <a:solidFill>
                  <a:srgbClr val="000000"/>
                </a:solidFill>
                <a:latin typeface="Monaco"/>
                <a:ea typeface="Monaco"/>
                <a:cs typeface="Monaco"/>
              </a:rPr>
              <a:t> == </a:t>
            </a:r>
            <a:r>
              <a:rPr lang="en-US" sz="1800" dirty="0" err="1">
                <a:solidFill>
                  <a:srgbClr val="000000"/>
                </a:solidFill>
                <a:latin typeface="Monaco"/>
                <a:ea typeface="Monaco"/>
                <a:cs typeface="Monaco"/>
              </a:rPr>
              <a:t>someFunction</a:t>
            </a:r>
            <a:r>
              <a:rPr lang="en-US" sz="1800" dirty="0">
                <a:solidFill>
                  <a:srgbClr val="000000"/>
                </a:solidFill>
                <a:latin typeface="Monaco"/>
                <a:ea typeface="Monaco"/>
                <a:cs typeface="Monaco"/>
              </a:rPr>
              <a:t>(</a:t>
            </a:r>
            <a:r>
              <a:rPr lang="en-US" sz="1800" u="sng" dirty="0">
                <a:solidFill>
                  <a:srgbClr val="000000"/>
                </a:solidFill>
                <a:latin typeface="Monaco"/>
                <a:ea typeface="Monaco"/>
                <a:cs typeface="Monaco"/>
              </a:rPr>
              <a:t>y</a:t>
            </a:r>
            <a:r>
              <a:rPr lang="en-US" sz="1800" dirty="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where:</a:t>
            </a:r>
          </a:p>
          <a:p>
            <a:pPr marL="0" indent="0">
              <a:buNone/>
            </a:pPr>
            <a:r>
              <a:rPr lang="en-US" sz="1800" dirty="0">
                <a:solidFill>
                  <a:srgbClr val="000000"/>
                </a:solidFill>
                <a:latin typeface="Monaco"/>
                <a:ea typeface="Monaco"/>
                <a:cs typeface="Monaco"/>
              </a:rPr>
              <a:t>		</a:t>
            </a:r>
            <a:r>
              <a:rPr lang="en-US" sz="1800" u="sng" dirty="0">
                <a:solidFill>
                  <a:srgbClr val="000000"/>
                </a:solidFill>
                <a:latin typeface="Monaco"/>
                <a:ea typeface="Monaco"/>
                <a:cs typeface="Monaco"/>
              </a:rPr>
              <a:t>x</a:t>
            </a:r>
            <a:r>
              <a:rPr lang="en-US" sz="1800" dirty="0">
                <a:solidFill>
                  <a:srgbClr val="000000"/>
                </a:solidFill>
                <a:latin typeface="Monaco"/>
                <a:ea typeface="Monaco"/>
                <a:cs typeface="Monaco"/>
              </a:rPr>
              <a:t> &lt;&lt; </a:t>
            </a:r>
            <a:r>
              <a:rPr lang="en-US" sz="1800" dirty="0" err="1">
                <a:solidFill>
                  <a:srgbClr val="0226CC"/>
                </a:solidFill>
                <a:latin typeface="Monaco"/>
                <a:ea typeface="Monaco"/>
                <a:cs typeface="Monaco"/>
              </a:rPr>
              <a:t>xDataProvider</a:t>
            </a:r>
            <a:endParaRPr lang="en-US" sz="1800" dirty="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a:t>
            </a:r>
            <a:r>
              <a:rPr lang="en-US" sz="1800" u="sng" dirty="0">
                <a:solidFill>
                  <a:srgbClr val="000000"/>
                </a:solidFill>
                <a:latin typeface="Monaco"/>
                <a:ea typeface="Monaco"/>
                <a:cs typeface="Monaco"/>
              </a:rPr>
              <a:t>y</a:t>
            </a:r>
            <a:r>
              <a:rPr lang="en-US" sz="1800" dirty="0">
                <a:solidFill>
                  <a:srgbClr val="000000"/>
                </a:solidFill>
                <a:latin typeface="Monaco"/>
                <a:ea typeface="Monaco"/>
                <a:cs typeface="Monaco"/>
              </a:rPr>
              <a:t> &lt;&lt; </a:t>
            </a:r>
            <a:r>
              <a:rPr lang="en-US" sz="1800" dirty="0" err="1">
                <a:solidFill>
                  <a:srgbClr val="0226CC"/>
                </a:solidFill>
                <a:latin typeface="Monaco"/>
                <a:ea typeface="Monaco"/>
                <a:cs typeface="Monaco"/>
              </a:rPr>
              <a:t>yDataProvider</a:t>
            </a:r>
            <a:endParaRPr lang="en-US" sz="1800" dirty="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a:t>
            </a:r>
            <a:endParaRPr lang="en-US" sz="1800" dirty="0"/>
          </a:p>
        </p:txBody>
      </p:sp>
    </p:spTree>
    <p:extLst>
      <p:ext uri="{BB962C8B-B14F-4D97-AF65-F5344CB8AC3E}">
        <p14:creationId xmlns:p14="http://schemas.microsoft.com/office/powerpoint/2010/main" val="30044085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Data-driven testing example</a:t>
            </a:r>
            <a:endParaRPr lang="en-US" dirty="0"/>
          </a:p>
        </p:txBody>
      </p:sp>
      <p:sp>
        <p:nvSpPr>
          <p:cNvPr id="3" name="Text Placeholder 2"/>
          <p:cNvSpPr>
            <a:spLocks noGrp="1"/>
          </p:cNvSpPr>
          <p:nvPr>
            <p:ph type="body" sz="quarter" idx="13"/>
          </p:nvPr>
        </p:nvSpPr>
        <p:spPr/>
        <p:txBody>
          <a:bodyPr/>
          <a:lstStyle/>
          <a:p>
            <a:pPr marL="0" indent="0">
              <a:buNone/>
            </a:pPr>
            <a:endParaRPr lang="en-US" sz="1800" dirty="0" smtClean="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a:t>
            </a:r>
            <a:r>
              <a:rPr lang="en-US" sz="1800" dirty="0" err="1" smtClean="0">
                <a:solidFill>
                  <a:srgbClr val="A9438B"/>
                </a:solidFill>
                <a:latin typeface="Monaco"/>
                <a:ea typeface="Monaco"/>
                <a:cs typeface="Monaco"/>
              </a:rPr>
              <a:t>def</a:t>
            </a:r>
            <a:r>
              <a:rPr lang="en-US" sz="1800" dirty="0" smtClean="0">
                <a:solidFill>
                  <a:srgbClr val="000000"/>
                </a:solidFill>
                <a:latin typeface="Monaco"/>
                <a:ea typeface="Monaco"/>
                <a:cs typeface="Monaco"/>
              </a:rPr>
              <a:t> </a:t>
            </a:r>
            <a:r>
              <a:rPr lang="en-US" sz="1800" dirty="0" smtClean="0">
                <a:solidFill>
                  <a:srgbClr val="FF39D6"/>
                </a:solidFill>
                <a:latin typeface="Monaco"/>
                <a:ea typeface="Monaco"/>
                <a:cs typeface="Monaco"/>
              </a:rPr>
              <a:t>"specification for square"</a:t>
            </a:r>
            <a:r>
              <a:rPr lang="en-US" sz="1800" dirty="0">
                <a:solidFill>
                  <a:srgbClr val="000000"/>
                </a:solidFill>
                <a:latin typeface="Monaco"/>
                <a:ea typeface="Monaco"/>
                <a:cs typeface="Monaco"/>
              </a:rPr>
              <a:t>() {</a:t>
            </a:r>
          </a:p>
          <a:p>
            <a:pPr marL="0" indent="0">
              <a:buNone/>
            </a:pPr>
            <a:r>
              <a:rPr lang="en-US" sz="1800" dirty="0">
                <a:solidFill>
                  <a:srgbClr val="000000"/>
                </a:solidFill>
                <a:latin typeface="Monaco"/>
                <a:ea typeface="Monaco"/>
                <a:cs typeface="Monaco"/>
              </a:rPr>
              <a:t>		expect:</a:t>
            </a:r>
          </a:p>
          <a:p>
            <a:pPr marL="0" indent="0">
              <a:buNone/>
            </a:pPr>
            <a:r>
              <a:rPr lang="en-US" sz="1800" dirty="0">
                <a:solidFill>
                  <a:srgbClr val="000000"/>
                </a:solidFill>
                <a:latin typeface="Monaco"/>
                <a:ea typeface="Monaco"/>
                <a:cs typeface="Monaco"/>
              </a:rPr>
              <a:t>		y == x * </a:t>
            </a:r>
            <a:r>
              <a:rPr lang="en-US" sz="1800" dirty="0" smtClean="0">
                <a:solidFill>
                  <a:srgbClr val="000000"/>
                </a:solidFill>
                <a:latin typeface="Monaco"/>
                <a:ea typeface="Monaco"/>
                <a:cs typeface="Monaco"/>
              </a:rPr>
              <a:t>x</a:t>
            </a:r>
            <a:endParaRPr lang="en-US" sz="1800" dirty="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where:</a:t>
            </a:r>
          </a:p>
          <a:p>
            <a:pPr marL="0" indent="0">
              <a:buNone/>
            </a:pPr>
            <a:r>
              <a:rPr lang="en-US" sz="1800" dirty="0">
                <a:solidFill>
                  <a:srgbClr val="000000"/>
                </a:solidFill>
                <a:latin typeface="Monaco"/>
                <a:ea typeface="Monaco"/>
                <a:cs typeface="Monaco"/>
              </a:rPr>
              <a:t>		x &lt;&lt; [</a:t>
            </a:r>
            <a:r>
              <a:rPr lang="en-US" sz="1800" dirty="0">
                <a:solidFill>
                  <a:srgbClr val="D94700"/>
                </a:solidFill>
                <a:latin typeface="Monaco"/>
                <a:ea typeface="Monaco"/>
                <a:cs typeface="Monaco"/>
              </a:rPr>
              <a:t>1</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2</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3</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4</a:t>
            </a:r>
            <a:r>
              <a:rPr lang="en-US" sz="1800" dirty="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y &lt;&lt; [</a:t>
            </a:r>
            <a:r>
              <a:rPr lang="en-US" sz="1800" dirty="0">
                <a:solidFill>
                  <a:srgbClr val="D94700"/>
                </a:solidFill>
                <a:latin typeface="Monaco"/>
                <a:ea typeface="Monaco"/>
                <a:cs typeface="Monaco"/>
              </a:rPr>
              <a:t>1</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4</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9</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16</a:t>
            </a:r>
            <a:r>
              <a:rPr lang="en-US" sz="1800" dirty="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endParaRPr lang="en-US" sz="1800" dirty="0"/>
          </a:p>
        </p:txBody>
      </p:sp>
    </p:spTree>
    <p:extLst>
      <p:ext uri="{BB962C8B-B14F-4D97-AF65-F5344CB8AC3E}">
        <p14:creationId xmlns:p14="http://schemas.microsoft.com/office/powerpoint/2010/main" val="11435937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Multi</a:t>
            </a:r>
            <a:r>
              <a:rPr lang="en-US" dirty="0"/>
              <a:t>-parameterizations</a:t>
            </a:r>
          </a:p>
        </p:txBody>
      </p:sp>
      <p:sp>
        <p:nvSpPr>
          <p:cNvPr id="3" name="Text Placeholder 2"/>
          <p:cNvSpPr>
            <a:spLocks noGrp="1"/>
          </p:cNvSpPr>
          <p:nvPr>
            <p:ph type="body" sz="quarter" idx="13"/>
          </p:nvPr>
        </p:nvSpPr>
        <p:spPr/>
        <p:txBody>
          <a:bodyPr/>
          <a:lstStyle/>
          <a:p>
            <a:pPr marL="0" indent="0">
              <a:buNone/>
            </a:pPr>
            <a:endParaRPr lang="en-US" sz="1800" dirty="0" smtClean="0">
              <a:solidFill>
                <a:srgbClr val="000000"/>
              </a:solidFill>
              <a:latin typeface="Monaco"/>
              <a:ea typeface="Monaco"/>
              <a:cs typeface="Monaco"/>
            </a:endParaRPr>
          </a:p>
          <a:p>
            <a:pPr marL="0" indent="0">
              <a:buNone/>
            </a:pPr>
            <a:r>
              <a:rPr lang="en-US" sz="1800" dirty="0" smtClean="0">
                <a:solidFill>
                  <a:srgbClr val="000000"/>
                </a:solidFill>
                <a:latin typeface="Monaco"/>
                <a:ea typeface="Monaco"/>
                <a:cs typeface="Monaco"/>
              </a:rPr>
              <a:t>	</a:t>
            </a:r>
            <a:r>
              <a:rPr lang="en-US" sz="1800" dirty="0" err="1" smtClean="0">
                <a:solidFill>
                  <a:srgbClr val="A9438B"/>
                </a:solidFill>
                <a:latin typeface="Monaco"/>
                <a:ea typeface="Monaco"/>
                <a:cs typeface="Monaco"/>
              </a:rPr>
              <a:t>def</a:t>
            </a:r>
            <a:r>
              <a:rPr lang="en-US" sz="1800" dirty="0" smtClean="0">
                <a:solidFill>
                  <a:srgbClr val="000000"/>
                </a:solidFill>
                <a:latin typeface="Monaco"/>
                <a:ea typeface="Monaco"/>
                <a:cs typeface="Monaco"/>
              </a:rPr>
              <a:t> </a:t>
            </a:r>
            <a:r>
              <a:rPr lang="en-US" sz="1800" dirty="0" smtClean="0">
                <a:solidFill>
                  <a:srgbClr val="FF39D6"/>
                </a:solidFill>
                <a:latin typeface="Monaco"/>
                <a:ea typeface="Monaco"/>
                <a:cs typeface="Monaco"/>
              </a:rPr>
              <a:t>"specification for square"</a:t>
            </a:r>
            <a:r>
              <a:rPr lang="en-US" sz="1800" dirty="0" smtClean="0">
                <a:solidFill>
                  <a:srgbClr val="000000"/>
                </a:solidFill>
                <a:latin typeface="Monaco"/>
                <a:ea typeface="Monaco"/>
                <a:cs typeface="Monaco"/>
              </a:rPr>
              <a:t>() {</a:t>
            </a:r>
          </a:p>
          <a:p>
            <a:pPr marL="0" indent="0">
              <a:buNone/>
            </a:pPr>
            <a:r>
              <a:rPr lang="en-US" sz="1800" dirty="0">
                <a:solidFill>
                  <a:srgbClr val="000000"/>
                </a:solidFill>
                <a:latin typeface="Monaco"/>
                <a:ea typeface="Monaco"/>
                <a:cs typeface="Monaco"/>
              </a:rPr>
              <a:t>		expect:</a:t>
            </a:r>
          </a:p>
          <a:p>
            <a:pPr marL="0" indent="0">
              <a:buNone/>
            </a:pPr>
            <a:r>
              <a:rPr lang="en-US" sz="1800" dirty="0">
                <a:solidFill>
                  <a:srgbClr val="000000"/>
                </a:solidFill>
                <a:latin typeface="Monaco"/>
                <a:ea typeface="Monaco"/>
                <a:cs typeface="Monaco"/>
              </a:rPr>
              <a:t>		y == x * x</a:t>
            </a:r>
          </a:p>
          <a:p>
            <a:pPr marL="0" indent="0">
              <a:buNone/>
            </a:pPr>
            <a:r>
              <a:rPr lang="en-US" sz="1800" dirty="0">
                <a:solidFill>
                  <a:srgbClr val="000000"/>
                </a:solidFill>
                <a:latin typeface="Monaco"/>
                <a:ea typeface="Monaco"/>
                <a:cs typeface="Monaco"/>
              </a:rPr>
              <a:t>		where:</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[x, y] </a:t>
            </a:r>
            <a:r>
              <a:rPr lang="en-US" sz="1800" dirty="0">
                <a:solidFill>
                  <a:srgbClr val="000000"/>
                </a:solidFill>
                <a:latin typeface="Monaco"/>
                <a:ea typeface="Monaco"/>
                <a:cs typeface="Monaco"/>
              </a:rPr>
              <a:t>&lt;&lt; </a:t>
            </a:r>
            <a:r>
              <a:rPr lang="en-US" sz="1800" dirty="0" smtClean="0">
                <a:solidFill>
                  <a:srgbClr val="000000"/>
                </a:solidFill>
                <a:latin typeface="Monaco"/>
                <a:ea typeface="Monaco"/>
                <a:cs typeface="Monaco"/>
              </a:rPr>
              <a:t>[[</a:t>
            </a:r>
            <a:r>
              <a:rPr lang="en-US" sz="1800" dirty="0" smtClean="0">
                <a:solidFill>
                  <a:srgbClr val="D94700"/>
                </a:solidFill>
                <a:latin typeface="Monaco"/>
                <a:ea typeface="Monaco"/>
                <a:cs typeface="Monaco"/>
              </a:rPr>
              <a:t>1</a:t>
            </a:r>
            <a:r>
              <a:rPr lang="en-US" sz="1800" dirty="0" smtClean="0">
                <a:solidFill>
                  <a:srgbClr val="000000"/>
                </a:solidFill>
                <a:latin typeface="Monaco"/>
                <a:ea typeface="Monaco"/>
                <a:cs typeface="Monaco"/>
              </a:rPr>
              <a:t>,</a:t>
            </a:r>
            <a:r>
              <a:rPr lang="en-US" sz="1800" dirty="0" smtClean="0">
                <a:solidFill>
                  <a:srgbClr val="D94700"/>
                </a:solidFill>
                <a:latin typeface="Monaco"/>
                <a:ea typeface="Monaco"/>
                <a:cs typeface="Monaco"/>
              </a:rPr>
              <a:t>1</a:t>
            </a:r>
            <a:r>
              <a:rPr lang="en-US" sz="1800" dirty="0" smtClean="0">
                <a:solidFill>
                  <a:srgbClr val="000000"/>
                </a:solidFill>
                <a:latin typeface="Monaco"/>
                <a:ea typeface="Monaco"/>
                <a:cs typeface="Monaco"/>
              </a:rPr>
              <a:t>],</a:t>
            </a: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a:t>
            </a:r>
            <a:r>
              <a:rPr lang="en-US" sz="1800" dirty="0" smtClean="0">
                <a:solidFill>
                  <a:srgbClr val="D94700"/>
                </a:solidFill>
                <a:latin typeface="Monaco"/>
                <a:ea typeface="Monaco"/>
                <a:cs typeface="Monaco"/>
              </a:rPr>
              <a:t>2</a:t>
            </a:r>
            <a:r>
              <a:rPr lang="en-US" sz="1800" dirty="0" smtClean="0">
                <a:solidFill>
                  <a:srgbClr val="000000"/>
                </a:solidFill>
                <a:latin typeface="Monaco"/>
                <a:ea typeface="Monaco"/>
                <a:cs typeface="Monaco"/>
              </a:rPr>
              <a:t>,</a:t>
            </a:r>
            <a:r>
              <a:rPr lang="en-US" sz="1800" dirty="0" smtClean="0">
                <a:solidFill>
                  <a:srgbClr val="D94700"/>
                </a:solidFill>
                <a:latin typeface="Monaco"/>
                <a:ea typeface="Monaco"/>
                <a:cs typeface="Monaco"/>
              </a:rPr>
              <a:t>4</a:t>
            </a:r>
            <a:r>
              <a:rPr lang="en-US" sz="1800" dirty="0">
                <a:solidFill>
                  <a:srgbClr val="000000"/>
                </a:solidFill>
                <a:latin typeface="Monaco"/>
                <a:ea typeface="Monaco"/>
                <a:cs typeface="Monaco"/>
              </a:rPr>
              <a:t>]</a:t>
            </a:r>
            <a:r>
              <a:rPr lang="en-US" sz="1800" dirty="0" smtClean="0">
                <a:solidFill>
                  <a:srgbClr val="000000"/>
                </a:solidFill>
                <a:latin typeface="Monaco"/>
                <a:ea typeface="Monaco"/>
                <a:cs typeface="Monaco"/>
              </a:rPr>
              <a:t>,</a:t>
            </a: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a:t>
            </a:r>
            <a:r>
              <a:rPr lang="en-US" sz="1800" dirty="0" smtClean="0">
                <a:solidFill>
                  <a:srgbClr val="D94700"/>
                </a:solidFill>
                <a:latin typeface="Monaco"/>
                <a:ea typeface="Monaco"/>
                <a:cs typeface="Monaco"/>
              </a:rPr>
              <a:t>3</a:t>
            </a:r>
            <a:r>
              <a:rPr lang="en-US" sz="1800" dirty="0" smtClean="0">
                <a:solidFill>
                  <a:srgbClr val="000000"/>
                </a:solidFill>
                <a:latin typeface="Monaco"/>
                <a:ea typeface="Monaco"/>
                <a:cs typeface="Monaco"/>
              </a:rPr>
              <a:t>,</a:t>
            </a:r>
            <a:r>
              <a:rPr lang="en-US" sz="1800" dirty="0" smtClean="0">
                <a:solidFill>
                  <a:srgbClr val="D94700"/>
                </a:solidFill>
                <a:latin typeface="Monaco"/>
                <a:ea typeface="Monaco"/>
                <a:cs typeface="Monaco"/>
              </a:rPr>
              <a:t>9</a:t>
            </a:r>
            <a:r>
              <a:rPr lang="en-US" sz="1800" dirty="0" smtClean="0">
                <a:solidFill>
                  <a:srgbClr val="000000"/>
                </a:solidFill>
                <a:latin typeface="Monaco"/>
                <a:ea typeface="Monaco"/>
                <a:cs typeface="Monaco"/>
              </a:rPr>
              <a:t>],</a:t>
            </a: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a:t>
            </a:r>
            <a:r>
              <a:rPr lang="en-US" sz="1800" dirty="0" smtClean="0">
                <a:solidFill>
                  <a:srgbClr val="D94700"/>
                </a:solidFill>
                <a:latin typeface="Monaco"/>
                <a:ea typeface="Monaco"/>
                <a:cs typeface="Monaco"/>
              </a:rPr>
              <a:t>4</a:t>
            </a:r>
            <a:r>
              <a:rPr lang="en-US" sz="1800" dirty="0" smtClean="0">
                <a:solidFill>
                  <a:srgbClr val="000000"/>
                </a:solidFill>
                <a:latin typeface="Monaco"/>
                <a:ea typeface="Monaco"/>
                <a:cs typeface="Monaco"/>
              </a:rPr>
              <a:t>,</a:t>
            </a:r>
            <a:r>
              <a:rPr lang="en-US" sz="1800" dirty="0" smtClean="0">
                <a:solidFill>
                  <a:srgbClr val="D94700"/>
                </a:solidFill>
                <a:latin typeface="Monaco"/>
                <a:ea typeface="Monaco"/>
                <a:cs typeface="Monaco"/>
              </a:rPr>
              <a:t>16</a:t>
            </a:r>
            <a:r>
              <a:rPr lang="en-US" sz="1800" dirty="0" smtClean="0">
                <a:solidFill>
                  <a:srgbClr val="000000"/>
                </a:solidFill>
                <a:latin typeface="Monaco"/>
                <a:ea typeface="Monaco"/>
                <a:cs typeface="Monaco"/>
              </a:rPr>
              <a:t>]]</a:t>
            </a:r>
            <a:endParaRPr lang="en-US" sz="1800" dirty="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a:t>
            </a:r>
            <a:endParaRPr lang="en-US" sz="1800" dirty="0"/>
          </a:p>
        </p:txBody>
      </p:sp>
    </p:spTree>
    <p:extLst>
      <p:ext uri="{BB962C8B-B14F-4D97-AF65-F5344CB8AC3E}">
        <p14:creationId xmlns:p14="http://schemas.microsoft.com/office/powerpoint/2010/main" val="42758887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Alternative syntax</a:t>
            </a:r>
            <a:endParaRPr lang="en-US" dirty="0"/>
          </a:p>
        </p:txBody>
      </p:sp>
      <p:sp>
        <p:nvSpPr>
          <p:cNvPr id="3" name="Text Placeholder 2"/>
          <p:cNvSpPr>
            <a:spLocks noGrp="1"/>
          </p:cNvSpPr>
          <p:nvPr>
            <p:ph type="body" sz="quarter" idx="13"/>
          </p:nvPr>
        </p:nvSpPr>
        <p:spPr/>
        <p:txBody>
          <a:bodyPr/>
          <a:lstStyle/>
          <a:p>
            <a:pPr marL="0" indent="0">
              <a:buNone/>
            </a:pPr>
            <a:endParaRPr lang="en-US" sz="1800" dirty="0" smtClean="0">
              <a:solidFill>
                <a:srgbClr val="000000"/>
              </a:solidFill>
              <a:latin typeface="Monaco"/>
              <a:ea typeface="Monaco"/>
              <a:cs typeface="Monaco"/>
            </a:endParaRPr>
          </a:p>
          <a:p>
            <a:pPr marL="0" indent="0">
              <a:buNone/>
            </a:pPr>
            <a:r>
              <a:rPr lang="en-US" sz="1800" dirty="0" smtClean="0">
                <a:solidFill>
                  <a:srgbClr val="000000"/>
                </a:solidFill>
                <a:latin typeface="Monaco"/>
                <a:ea typeface="Monaco"/>
                <a:cs typeface="Monaco"/>
              </a:rPr>
              <a:t>	</a:t>
            </a:r>
            <a:r>
              <a:rPr lang="en-US" sz="1800" dirty="0" err="1" smtClean="0">
                <a:solidFill>
                  <a:srgbClr val="A9438B"/>
                </a:solidFill>
                <a:latin typeface="Monaco"/>
                <a:ea typeface="Monaco"/>
                <a:cs typeface="Monaco"/>
              </a:rPr>
              <a:t>def</a:t>
            </a:r>
            <a:r>
              <a:rPr lang="en-US" sz="1800" dirty="0" smtClean="0">
                <a:solidFill>
                  <a:srgbClr val="000000"/>
                </a:solidFill>
                <a:latin typeface="Monaco"/>
                <a:ea typeface="Monaco"/>
                <a:cs typeface="Monaco"/>
              </a:rPr>
              <a:t> </a:t>
            </a:r>
            <a:r>
              <a:rPr lang="en-US" sz="1800" dirty="0" smtClean="0">
                <a:solidFill>
                  <a:srgbClr val="FF39D6"/>
                </a:solidFill>
                <a:latin typeface="Monaco"/>
                <a:ea typeface="Monaco"/>
                <a:cs typeface="Monaco"/>
              </a:rPr>
              <a:t>"specification for square"</a:t>
            </a:r>
            <a:r>
              <a:rPr lang="en-US" sz="1800" dirty="0" smtClean="0">
                <a:solidFill>
                  <a:srgbClr val="000000"/>
                </a:solidFill>
                <a:latin typeface="Monaco"/>
                <a:ea typeface="Monaco"/>
                <a:cs typeface="Monaco"/>
              </a:rPr>
              <a:t>() {</a:t>
            </a:r>
          </a:p>
          <a:p>
            <a:pPr marL="0" indent="0">
              <a:buNone/>
            </a:pPr>
            <a:r>
              <a:rPr lang="en-US" sz="1800" dirty="0">
                <a:solidFill>
                  <a:srgbClr val="000000"/>
                </a:solidFill>
                <a:latin typeface="Monaco"/>
                <a:ea typeface="Monaco"/>
                <a:cs typeface="Monaco"/>
              </a:rPr>
              <a:t>		expect:</a:t>
            </a:r>
          </a:p>
          <a:p>
            <a:pPr marL="0" indent="0">
              <a:buNone/>
            </a:pPr>
            <a:r>
              <a:rPr lang="en-US" sz="1800" dirty="0">
                <a:solidFill>
                  <a:srgbClr val="000000"/>
                </a:solidFill>
                <a:latin typeface="Monaco"/>
                <a:ea typeface="Monaco"/>
                <a:cs typeface="Monaco"/>
              </a:rPr>
              <a:t>		y == x * x</a:t>
            </a:r>
          </a:p>
          <a:p>
            <a:pPr marL="0" indent="0">
              <a:buNone/>
            </a:pPr>
            <a:r>
              <a:rPr lang="en-US" sz="1800" dirty="0">
                <a:solidFill>
                  <a:srgbClr val="000000"/>
                </a:solidFill>
                <a:latin typeface="Monaco"/>
                <a:ea typeface="Monaco"/>
                <a:cs typeface="Monaco"/>
              </a:rPr>
              <a:t>		where:</a:t>
            </a:r>
          </a:p>
          <a:p>
            <a:pPr marL="0" indent="0">
              <a:buNone/>
            </a:pPr>
            <a:r>
              <a:rPr lang="en-US" sz="1800" dirty="0">
                <a:solidFill>
                  <a:srgbClr val="000000"/>
                </a:solidFill>
                <a:latin typeface="Monaco"/>
                <a:ea typeface="Monaco"/>
                <a:cs typeface="Monaco"/>
              </a:rPr>
              <a:t>		x | y</a:t>
            </a:r>
          </a:p>
          <a:p>
            <a:pPr marL="0" indent="0">
              <a:buNone/>
            </a:pPr>
            <a:r>
              <a:rPr lang="en-US" sz="1800" dirty="0">
                <a:solidFill>
                  <a:srgbClr val="000000"/>
                </a:solidFill>
                <a:latin typeface="Monaco"/>
                <a:ea typeface="Monaco"/>
                <a:cs typeface="Monaco"/>
              </a:rPr>
              <a:t>		</a:t>
            </a:r>
            <a:r>
              <a:rPr lang="en-US" sz="1800" dirty="0">
                <a:solidFill>
                  <a:srgbClr val="D94700"/>
                </a:solidFill>
                <a:latin typeface="Monaco"/>
                <a:ea typeface="Monaco"/>
                <a:cs typeface="Monaco"/>
              </a:rPr>
              <a:t>1</a:t>
            </a:r>
            <a:r>
              <a:rPr lang="en-US" sz="1800" dirty="0">
                <a:solidFill>
                  <a:srgbClr val="000000"/>
                </a:solidFill>
                <a:latin typeface="Monaco"/>
                <a:ea typeface="Monaco"/>
                <a:cs typeface="Monaco"/>
              </a:rPr>
              <a:t> | </a:t>
            </a:r>
            <a:r>
              <a:rPr lang="en-US" sz="1800" dirty="0">
                <a:solidFill>
                  <a:srgbClr val="D94700"/>
                </a:solidFill>
                <a:latin typeface="Monaco"/>
                <a:ea typeface="Monaco"/>
                <a:cs typeface="Monaco"/>
              </a:rPr>
              <a:t>1</a:t>
            </a:r>
            <a:endParaRPr lang="en-US" sz="1800" dirty="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a:t>
            </a:r>
            <a:r>
              <a:rPr lang="en-US" sz="1800" dirty="0">
                <a:solidFill>
                  <a:srgbClr val="D94700"/>
                </a:solidFill>
                <a:latin typeface="Monaco"/>
                <a:ea typeface="Monaco"/>
                <a:cs typeface="Monaco"/>
              </a:rPr>
              <a:t>2</a:t>
            </a:r>
            <a:r>
              <a:rPr lang="en-US" sz="1800" dirty="0">
                <a:solidFill>
                  <a:srgbClr val="000000"/>
                </a:solidFill>
                <a:latin typeface="Monaco"/>
                <a:ea typeface="Monaco"/>
                <a:cs typeface="Monaco"/>
              </a:rPr>
              <a:t> | </a:t>
            </a:r>
            <a:r>
              <a:rPr lang="en-US" sz="1800" dirty="0">
                <a:solidFill>
                  <a:srgbClr val="D94700"/>
                </a:solidFill>
                <a:latin typeface="Monaco"/>
                <a:ea typeface="Monaco"/>
                <a:cs typeface="Monaco"/>
              </a:rPr>
              <a:t>4</a:t>
            </a:r>
            <a:endParaRPr lang="en-US" sz="1800" dirty="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a:t>
            </a:r>
            <a:r>
              <a:rPr lang="en-US" sz="1800" dirty="0">
                <a:solidFill>
                  <a:srgbClr val="D94700"/>
                </a:solidFill>
                <a:latin typeface="Monaco"/>
                <a:ea typeface="Monaco"/>
                <a:cs typeface="Monaco"/>
              </a:rPr>
              <a:t>3</a:t>
            </a:r>
            <a:r>
              <a:rPr lang="en-US" sz="1800" dirty="0">
                <a:solidFill>
                  <a:srgbClr val="000000"/>
                </a:solidFill>
                <a:latin typeface="Monaco"/>
                <a:ea typeface="Monaco"/>
                <a:cs typeface="Monaco"/>
              </a:rPr>
              <a:t> | </a:t>
            </a:r>
            <a:r>
              <a:rPr lang="en-US" sz="1800" dirty="0">
                <a:solidFill>
                  <a:srgbClr val="D94700"/>
                </a:solidFill>
                <a:latin typeface="Monaco"/>
                <a:ea typeface="Monaco"/>
                <a:cs typeface="Monaco"/>
              </a:rPr>
              <a:t>9</a:t>
            </a:r>
            <a:endParaRPr lang="en-US" sz="1800" dirty="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a:t>
            </a:r>
            <a:r>
              <a:rPr lang="en-US" sz="1800" dirty="0">
                <a:solidFill>
                  <a:srgbClr val="D94700"/>
                </a:solidFill>
                <a:latin typeface="Monaco"/>
                <a:ea typeface="Monaco"/>
                <a:cs typeface="Monaco"/>
              </a:rPr>
              <a:t>4</a:t>
            </a:r>
            <a:r>
              <a:rPr lang="en-US" sz="1800" dirty="0">
                <a:solidFill>
                  <a:srgbClr val="000000"/>
                </a:solidFill>
                <a:latin typeface="Monaco"/>
                <a:ea typeface="Monaco"/>
                <a:cs typeface="Monaco"/>
              </a:rPr>
              <a:t> | </a:t>
            </a:r>
            <a:r>
              <a:rPr lang="en-US" sz="1800" dirty="0">
                <a:solidFill>
                  <a:srgbClr val="D94700"/>
                </a:solidFill>
                <a:latin typeface="Monaco"/>
                <a:ea typeface="Monaco"/>
                <a:cs typeface="Monaco"/>
              </a:rPr>
              <a:t>16</a:t>
            </a:r>
            <a:endParaRPr lang="en-US" sz="1800" dirty="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a:t>
            </a:r>
            <a:endParaRPr lang="en-US" sz="1800" dirty="0"/>
          </a:p>
        </p:txBody>
      </p:sp>
    </p:spTree>
    <p:extLst>
      <p:ext uri="{BB962C8B-B14F-4D97-AF65-F5344CB8AC3E}">
        <p14:creationId xmlns:p14="http://schemas.microsoft.com/office/powerpoint/2010/main" val="32926003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More elaborate example</a:t>
            </a:r>
            <a:endParaRPr lang="en-US" dirty="0"/>
          </a:p>
        </p:txBody>
      </p:sp>
      <p:sp>
        <p:nvSpPr>
          <p:cNvPr id="3" name="Text Placeholder 2"/>
          <p:cNvSpPr>
            <a:spLocks noGrp="1"/>
          </p:cNvSpPr>
          <p:nvPr>
            <p:ph type="body" sz="quarter" idx="13"/>
          </p:nvPr>
        </p:nvSpPr>
        <p:spPr/>
        <p:txBody>
          <a:bodyPr/>
          <a:lstStyle/>
          <a:p>
            <a:pPr marL="0" indent="0">
              <a:buNone/>
            </a:pPr>
            <a:r>
              <a:rPr lang="en-US" sz="1800" dirty="0">
                <a:solidFill>
                  <a:srgbClr val="000000"/>
                </a:solidFill>
                <a:latin typeface="Monaco"/>
                <a:ea typeface="Monaco"/>
                <a:cs typeface="Monaco"/>
              </a:rPr>
              <a:t>	</a:t>
            </a:r>
            <a:r>
              <a:rPr lang="en-US" sz="1800" dirty="0">
                <a:solidFill>
                  <a:srgbClr val="585858"/>
                </a:solidFill>
                <a:latin typeface="Monaco"/>
                <a:ea typeface="Monaco"/>
                <a:cs typeface="Monaco"/>
              </a:rPr>
              <a:t>@</a:t>
            </a:r>
            <a:r>
              <a:rPr lang="en-US" sz="1800" dirty="0" smtClean="0">
                <a:solidFill>
                  <a:srgbClr val="585858"/>
                </a:solidFill>
                <a:latin typeface="Monaco"/>
                <a:ea typeface="Monaco"/>
                <a:cs typeface="Monaco"/>
              </a:rPr>
              <a:t>Unroll</a:t>
            </a:r>
          </a:p>
          <a:p>
            <a:pPr marL="0" indent="0">
              <a:buNone/>
            </a:pPr>
            <a:r>
              <a:rPr lang="en-US" sz="1800" dirty="0">
                <a:solidFill>
                  <a:srgbClr val="585858"/>
                </a:solidFill>
                <a:latin typeface="Monaco"/>
                <a:ea typeface="Monaco"/>
                <a:cs typeface="Monaco"/>
              </a:rPr>
              <a:t>	</a:t>
            </a:r>
            <a:r>
              <a:rPr lang="en-US" sz="1800" dirty="0" err="1" smtClean="0">
                <a:solidFill>
                  <a:srgbClr val="A9438B"/>
                </a:solidFill>
                <a:latin typeface="Monaco"/>
                <a:ea typeface="Monaco"/>
                <a:cs typeface="Monaco"/>
              </a:rPr>
              <a:t>def</a:t>
            </a:r>
            <a:r>
              <a:rPr lang="en-US" sz="1800" dirty="0" smtClean="0">
                <a:solidFill>
                  <a:srgbClr val="000000"/>
                </a:solidFill>
                <a:latin typeface="Monaco"/>
                <a:ea typeface="Monaco"/>
                <a:cs typeface="Monaco"/>
              </a:rPr>
              <a:t> </a:t>
            </a:r>
            <a:r>
              <a:rPr lang="en-US" sz="1800" dirty="0" smtClean="0">
                <a:solidFill>
                  <a:srgbClr val="FF39D6"/>
                </a:solidFill>
                <a:latin typeface="Monaco"/>
                <a:ea typeface="Monaco"/>
                <a:cs typeface="Monaco"/>
              </a:rPr>
              <a:t>"frameworks #x, #y and #z are compatible"</a:t>
            </a:r>
            <a:r>
              <a:rPr lang="en-US" sz="1800" dirty="0">
                <a:solidFill>
                  <a:srgbClr val="000000"/>
                </a:solidFill>
                <a:latin typeface="Monaco"/>
                <a:ea typeface="Monaco"/>
                <a:cs typeface="Monaco"/>
              </a:rPr>
              <a:t>() {</a:t>
            </a:r>
          </a:p>
          <a:p>
            <a:pPr marL="0" indent="0">
              <a:buNone/>
            </a:pPr>
            <a:r>
              <a:rPr lang="en-US" sz="1800" dirty="0">
                <a:solidFill>
                  <a:srgbClr val="000000"/>
                </a:solidFill>
                <a:latin typeface="Monaco"/>
                <a:ea typeface="Monaco"/>
                <a:cs typeface="Monaco"/>
              </a:rPr>
              <a:t>		expect:</a:t>
            </a:r>
          </a:p>
          <a:p>
            <a:pPr marL="0" indent="0">
              <a:buNone/>
            </a:pPr>
            <a:r>
              <a:rPr lang="en-US" sz="1800" dirty="0">
                <a:solidFill>
                  <a:srgbClr val="000000"/>
                </a:solidFill>
                <a:latin typeface="Monaco"/>
                <a:ea typeface="Monaco"/>
                <a:cs typeface="Monaco"/>
              </a:rPr>
              <a:t>		</a:t>
            </a:r>
            <a:r>
              <a:rPr lang="en-US" sz="1800" dirty="0" err="1" smtClean="0">
                <a:solidFill>
                  <a:srgbClr val="000000"/>
                </a:solidFill>
                <a:latin typeface="Monaco"/>
                <a:ea typeface="Monaco"/>
                <a:cs typeface="Monaco"/>
              </a:rPr>
              <a:t>areCompatible</a:t>
            </a:r>
            <a:r>
              <a:rPr lang="en-US" sz="1800" dirty="0" smtClean="0">
                <a:solidFill>
                  <a:srgbClr val="000000"/>
                </a:solidFill>
                <a:latin typeface="Monaco"/>
                <a:ea typeface="Monaco"/>
                <a:cs typeface="Monaco"/>
              </a:rPr>
              <a:t>(x, y, z)</a:t>
            </a:r>
            <a:endParaRPr lang="en-US" sz="1800" dirty="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where:</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[x, y, z] </a:t>
            </a:r>
            <a:r>
              <a:rPr lang="en-US" sz="1800" dirty="0">
                <a:solidFill>
                  <a:srgbClr val="000000"/>
                </a:solidFill>
                <a:latin typeface="Monaco"/>
                <a:ea typeface="Monaco"/>
                <a:cs typeface="Monaco"/>
              </a:rPr>
              <a:t>&lt;&lt; </a:t>
            </a:r>
            <a:r>
              <a:rPr lang="en-US" sz="1800" dirty="0" smtClean="0">
                <a:solidFill>
                  <a:srgbClr val="000000"/>
                </a:solidFill>
                <a:latin typeface="Monaco"/>
                <a:ea typeface="Monaco"/>
                <a:cs typeface="Monaco"/>
              </a:rPr>
              <a:t>[[</a:t>
            </a:r>
            <a:r>
              <a:rPr lang="en-US" sz="1800" dirty="0" smtClean="0">
                <a:solidFill>
                  <a:srgbClr val="FF39D6"/>
                </a:solidFill>
                <a:latin typeface="Monaco"/>
                <a:ea typeface="Monaco"/>
                <a:cs typeface="Monaco"/>
              </a:rPr>
              <a:t>"</a:t>
            </a:r>
            <a:r>
              <a:rPr lang="en-US" sz="1800" dirty="0" err="1" smtClean="0">
                <a:solidFill>
                  <a:srgbClr val="FF39D6"/>
                </a:solidFill>
                <a:latin typeface="Monaco"/>
                <a:ea typeface="Monaco"/>
                <a:cs typeface="Monaco"/>
              </a:rPr>
              <a:t>junit</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smtClean="0">
                <a:solidFill>
                  <a:srgbClr val="D94700"/>
                </a:solidFill>
                <a:latin typeface="Monaco"/>
                <a:ea typeface="Monaco"/>
                <a:cs typeface="Monaco"/>
              </a:rPr>
              <a:t> </a:t>
            </a:r>
            <a:r>
              <a:rPr lang="en-US" sz="1800" dirty="0" smtClean="0">
                <a:solidFill>
                  <a:srgbClr val="FF39D6"/>
                </a:solidFill>
                <a:latin typeface="Monaco"/>
                <a:ea typeface="Monaco"/>
                <a:cs typeface="Monaco"/>
              </a:rPr>
              <a:t>"</a:t>
            </a:r>
            <a:r>
              <a:rPr lang="en-US" sz="1800" dirty="0" err="1" smtClean="0">
                <a:solidFill>
                  <a:srgbClr val="FF39D6"/>
                </a:solidFill>
                <a:latin typeface="Monaco"/>
                <a:ea typeface="Monaco"/>
                <a:cs typeface="Monaco"/>
              </a:rPr>
              <a:t>mockito</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smtClean="0">
                <a:solidFill>
                  <a:srgbClr val="FF39D6"/>
                </a:solidFill>
                <a:latin typeface="Monaco"/>
                <a:ea typeface="Monaco"/>
                <a:cs typeface="Monaco"/>
              </a:rPr>
              <a:t>"java"</a:t>
            </a:r>
            <a:r>
              <a:rPr lang="en-US" sz="1800" dirty="0" smtClean="0">
                <a:solidFill>
                  <a:srgbClr val="000000"/>
                </a:solidFill>
                <a:latin typeface="Monaco"/>
                <a:ea typeface="Monaco"/>
                <a:cs typeface="Monaco"/>
              </a:rPr>
              <a:t>]</a:t>
            </a:r>
            <a:r>
              <a:rPr lang="en-US" sz="1800" dirty="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a:t>
            </a:r>
            <a:r>
              <a:rPr lang="en-US" sz="1800" dirty="0">
                <a:solidFill>
                  <a:srgbClr val="FF39D6"/>
                </a:solidFill>
                <a:latin typeface="Monaco"/>
                <a:ea typeface="Monaco"/>
                <a:cs typeface="Monaco"/>
              </a:rPr>
              <a:t>"</a:t>
            </a:r>
            <a:r>
              <a:rPr lang="en-US" sz="1800" dirty="0" err="1">
                <a:solidFill>
                  <a:srgbClr val="FF39D6"/>
                </a:solidFill>
                <a:latin typeface="Monaco"/>
                <a:ea typeface="Monaco"/>
                <a:cs typeface="Monaco"/>
              </a:rPr>
              <a:t>junit</a:t>
            </a:r>
            <a:r>
              <a:rPr lang="en-US" sz="1800" dirty="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smtClean="0">
                <a:solidFill>
                  <a:srgbClr val="FF39D6"/>
                </a:solidFill>
                <a:latin typeface="Monaco"/>
                <a:ea typeface="Monaco"/>
                <a:cs typeface="Monaco"/>
              </a:rPr>
              <a:t>"</a:t>
            </a:r>
            <a:r>
              <a:rPr lang="en-US" sz="1800" dirty="0" err="1">
                <a:solidFill>
                  <a:srgbClr val="FF39D6"/>
                </a:solidFill>
                <a:latin typeface="Monaco"/>
                <a:ea typeface="Monaco"/>
                <a:cs typeface="Monaco"/>
              </a:rPr>
              <a:t>mockito</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smtClean="0">
                <a:solidFill>
                  <a:srgbClr val="FF39D6"/>
                </a:solidFill>
                <a:latin typeface="Monaco"/>
                <a:ea typeface="Monaco"/>
                <a:cs typeface="Monaco"/>
              </a:rPr>
              <a:t>"groovy"</a:t>
            </a:r>
            <a:r>
              <a:rPr lang="en-US" sz="1800" dirty="0">
                <a:solidFill>
                  <a:srgbClr val="000000"/>
                </a:solidFill>
                <a:latin typeface="Monaco"/>
                <a:ea typeface="Monaco"/>
                <a:cs typeface="Monaco"/>
              </a:rPr>
              <a:t>],</a:t>
            </a:r>
            <a:r>
              <a:rPr lang="en-US" sz="1800" dirty="0" smtClean="0">
                <a:solidFill>
                  <a:srgbClr val="000000"/>
                </a:solidFill>
                <a:latin typeface="Monaco"/>
                <a:ea typeface="Monaco"/>
                <a:cs typeface="Monaco"/>
              </a:rPr>
              <a:t> </a:t>
            </a:r>
          </a:p>
          <a:p>
            <a:pPr marL="0" indent="0">
              <a:buNone/>
            </a:pP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a:t>
            </a:r>
            <a:r>
              <a:rPr lang="en-US" sz="1800" dirty="0">
                <a:solidFill>
                  <a:srgbClr val="FF39D6"/>
                </a:solidFill>
                <a:latin typeface="Monaco"/>
                <a:ea typeface="Monaco"/>
                <a:cs typeface="Monaco"/>
              </a:rPr>
              <a:t>"</a:t>
            </a:r>
            <a:r>
              <a:rPr lang="en-US" sz="1800" dirty="0" err="1">
                <a:solidFill>
                  <a:srgbClr val="FF39D6"/>
                </a:solidFill>
                <a:latin typeface="Monaco"/>
                <a:ea typeface="Monaco"/>
                <a:cs typeface="Monaco"/>
              </a:rPr>
              <a:t>junit</a:t>
            </a:r>
            <a:r>
              <a:rPr lang="en-US" sz="1800" dirty="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a:solidFill>
                  <a:srgbClr val="FF39D6"/>
                </a:solidFill>
                <a:latin typeface="Monaco"/>
                <a:ea typeface="Monaco"/>
                <a:cs typeface="Monaco"/>
              </a:rPr>
              <a:t>"</a:t>
            </a:r>
            <a:r>
              <a:rPr lang="en-US" sz="1800" dirty="0" err="1">
                <a:solidFill>
                  <a:srgbClr val="FF39D6"/>
                </a:solidFill>
                <a:latin typeface="Monaco"/>
                <a:ea typeface="Monaco"/>
                <a:cs typeface="Monaco"/>
              </a:rPr>
              <a:t>easymock</a:t>
            </a:r>
            <a:r>
              <a:rPr lang="en-US" sz="1800" dirty="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a:solidFill>
                  <a:srgbClr val="FF39D6"/>
                </a:solidFill>
                <a:latin typeface="Monaco"/>
                <a:ea typeface="Monaco"/>
                <a:cs typeface="Monaco"/>
              </a:rPr>
              <a:t>"java"</a:t>
            </a:r>
            <a:r>
              <a:rPr lang="en-US" sz="1800" dirty="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a:t>
            </a:r>
            <a:r>
              <a:rPr lang="en-US" sz="1800" dirty="0">
                <a:solidFill>
                  <a:srgbClr val="FF39D6"/>
                </a:solidFill>
                <a:latin typeface="Monaco"/>
                <a:ea typeface="Monaco"/>
                <a:cs typeface="Monaco"/>
              </a:rPr>
              <a:t>"</a:t>
            </a:r>
            <a:r>
              <a:rPr lang="en-US" sz="1800" dirty="0" err="1">
                <a:solidFill>
                  <a:srgbClr val="FF39D6"/>
                </a:solidFill>
                <a:latin typeface="Monaco"/>
                <a:ea typeface="Monaco"/>
                <a:cs typeface="Monaco"/>
              </a:rPr>
              <a:t>junit</a:t>
            </a:r>
            <a:r>
              <a:rPr lang="en-US" sz="1800" dirty="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a:solidFill>
                  <a:srgbClr val="FF39D6"/>
                </a:solidFill>
                <a:latin typeface="Monaco"/>
                <a:ea typeface="Monaco"/>
                <a:cs typeface="Monaco"/>
              </a:rPr>
              <a:t>"</a:t>
            </a:r>
            <a:r>
              <a:rPr lang="en-US" sz="1800" dirty="0" err="1">
                <a:solidFill>
                  <a:srgbClr val="FF39D6"/>
                </a:solidFill>
                <a:latin typeface="Monaco"/>
                <a:ea typeface="Monaco"/>
                <a:cs typeface="Monaco"/>
              </a:rPr>
              <a:t>easymock</a:t>
            </a:r>
            <a:r>
              <a:rPr lang="en-US" sz="1800" dirty="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a:solidFill>
                  <a:srgbClr val="FF39D6"/>
                </a:solidFill>
                <a:latin typeface="Monaco"/>
                <a:ea typeface="Monaco"/>
                <a:cs typeface="Monaco"/>
              </a:rPr>
              <a:t>"groovy"</a:t>
            </a:r>
            <a:r>
              <a:rPr lang="en-US" sz="1800" dirty="0">
                <a:solidFill>
                  <a:srgbClr val="000000"/>
                </a:solidFill>
                <a:latin typeface="Monaco"/>
                <a:ea typeface="Monaco"/>
                <a:cs typeface="Monaco"/>
              </a:rPr>
              <a:t>]</a:t>
            </a:r>
            <a:r>
              <a:rPr lang="en-US" sz="1800" dirty="0" smtClean="0">
                <a:solidFill>
                  <a:srgbClr val="000000"/>
                </a:solidFill>
                <a:latin typeface="Monaco"/>
                <a:ea typeface="Monaco"/>
                <a:cs typeface="Monaco"/>
              </a:rPr>
              <a:t>,</a:t>
            </a:r>
          </a:p>
          <a:p>
            <a:pPr marL="0" indent="0">
              <a:buNone/>
            </a:pPr>
            <a:r>
              <a:rPr lang="en-US" sz="1800" dirty="0" smtClean="0">
                <a:solidFill>
                  <a:srgbClr val="000000"/>
                </a:solidFill>
                <a:latin typeface="Monaco"/>
                <a:ea typeface="Monaco"/>
                <a:cs typeface="Monaco"/>
              </a:rPr>
              <a:t>                     [</a:t>
            </a:r>
            <a:r>
              <a:rPr lang="en-US" sz="1800" dirty="0" smtClean="0">
                <a:solidFill>
                  <a:srgbClr val="FF39D6"/>
                </a:solidFill>
                <a:latin typeface="Monaco"/>
                <a:ea typeface="Monaco"/>
                <a:cs typeface="Monaco"/>
              </a:rPr>
              <a:t>"</a:t>
            </a:r>
            <a:r>
              <a:rPr lang="en-US" sz="1800" dirty="0" err="1" smtClean="0">
                <a:solidFill>
                  <a:srgbClr val="FF39D6"/>
                </a:solidFill>
                <a:latin typeface="Monaco"/>
                <a:ea typeface="Monaco"/>
                <a:cs typeface="Monaco"/>
              </a:rPr>
              <a:t>spock</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smtClean="0">
                <a:solidFill>
                  <a:srgbClr val="FF39D6"/>
                </a:solidFill>
                <a:latin typeface="Monaco"/>
                <a:ea typeface="Monaco"/>
                <a:cs typeface="Monaco"/>
              </a:rPr>
              <a:t>"</a:t>
            </a:r>
            <a:r>
              <a:rPr lang="en-US" sz="1800" dirty="0" err="1">
                <a:solidFill>
                  <a:srgbClr val="FF39D6"/>
                </a:solidFill>
                <a:latin typeface="Monaco"/>
                <a:ea typeface="Monaco"/>
                <a:cs typeface="Monaco"/>
              </a:rPr>
              <a:t>mockito</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a:solidFill>
                  <a:srgbClr val="FF39D6"/>
                </a:solidFill>
                <a:latin typeface="Monaco"/>
                <a:ea typeface="Monaco"/>
                <a:cs typeface="Monaco"/>
              </a:rPr>
              <a:t>"java"</a:t>
            </a:r>
            <a:r>
              <a:rPr lang="en-US" sz="1800" dirty="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a:t>
            </a:r>
            <a:r>
              <a:rPr lang="en-US" sz="1800" dirty="0" smtClean="0">
                <a:solidFill>
                  <a:srgbClr val="FF39D6"/>
                </a:solidFill>
                <a:latin typeface="Monaco"/>
                <a:ea typeface="Monaco"/>
                <a:cs typeface="Monaco"/>
              </a:rPr>
              <a:t>"</a:t>
            </a:r>
            <a:r>
              <a:rPr lang="en-US" sz="1800" dirty="0" err="1">
                <a:solidFill>
                  <a:srgbClr val="FF39D6"/>
                </a:solidFill>
                <a:latin typeface="Monaco"/>
                <a:ea typeface="Monaco"/>
                <a:cs typeface="Monaco"/>
              </a:rPr>
              <a:t>spock</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smtClean="0">
                <a:solidFill>
                  <a:srgbClr val="FF39D6"/>
                </a:solidFill>
                <a:latin typeface="Monaco"/>
                <a:ea typeface="Monaco"/>
                <a:cs typeface="Monaco"/>
              </a:rPr>
              <a:t>"</a:t>
            </a:r>
            <a:r>
              <a:rPr lang="en-US" sz="1800" dirty="0" err="1">
                <a:solidFill>
                  <a:srgbClr val="FF39D6"/>
                </a:solidFill>
                <a:latin typeface="Monaco"/>
                <a:ea typeface="Monaco"/>
                <a:cs typeface="Monaco"/>
              </a:rPr>
              <a:t>mockito</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a:solidFill>
                  <a:srgbClr val="FF39D6"/>
                </a:solidFill>
                <a:latin typeface="Monaco"/>
                <a:ea typeface="Monaco"/>
                <a:cs typeface="Monaco"/>
              </a:rPr>
              <a:t>"groovy"</a:t>
            </a:r>
            <a:r>
              <a:rPr lang="en-US" sz="1800" dirty="0">
                <a:solidFill>
                  <a:srgbClr val="000000"/>
                </a:solidFill>
                <a:latin typeface="Monaco"/>
                <a:ea typeface="Monaco"/>
                <a:cs typeface="Monaco"/>
              </a:rPr>
              <a:t>]</a:t>
            </a:r>
            <a:r>
              <a:rPr lang="en-US" sz="1800" dirty="0" smtClean="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a:t>
            </a:r>
            <a:r>
              <a:rPr lang="en-US" sz="1800" dirty="0" smtClean="0">
                <a:solidFill>
                  <a:srgbClr val="FF39D6"/>
                </a:solidFill>
                <a:latin typeface="Monaco"/>
                <a:ea typeface="Monaco"/>
                <a:cs typeface="Monaco"/>
              </a:rPr>
              <a:t>"</a:t>
            </a:r>
            <a:r>
              <a:rPr lang="en-US" sz="1800" dirty="0" err="1">
                <a:solidFill>
                  <a:srgbClr val="FF39D6"/>
                </a:solidFill>
                <a:latin typeface="Monaco"/>
                <a:ea typeface="Monaco"/>
                <a:cs typeface="Monaco"/>
              </a:rPr>
              <a:t>spock</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a:solidFill>
                  <a:srgbClr val="FF39D6"/>
                </a:solidFill>
                <a:latin typeface="Monaco"/>
                <a:ea typeface="Monaco"/>
                <a:cs typeface="Monaco"/>
              </a:rPr>
              <a:t>"</a:t>
            </a:r>
            <a:r>
              <a:rPr lang="en-US" sz="1800" dirty="0" err="1">
                <a:solidFill>
                  <a:srgbClr val="FF39D6"/>
                </a:solidFill>
                <a:latin typeface="Monaco"/>
                <a:ea typeface="Monaco"/>
                <a:cs typeface="Monaco"/>
              </a:rPr>
              <a:t>easymock</a:t>
            </a:r>
            <a:r>
              <a:rPr lang="en-US" sz="1800" dirty="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a:solidFill>
                  <a:srgbClr val="FF39D6"/>
                </a:solidFill>
                <a:latin typeface="Monaco"/>
                <a:ea typeface="Monaco"/>
                <a:cs typeface="Monaco"/>
              </a:rPr>
              <a:t>"java"</a:t>
            </a:r>
            <a:r>
              <a:rPr lang="en-US" sz="1800" dirty="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a:t>
            </a:r>
            <a:r>
              <a:rPr lang="en-US" sz="1800" dirty="0" smtClean="0">
                <a:solidFill>
                  <a:srgbClr val="FF39D6"/>
                </a:solidFill>
                <a:latin typeface="Monaco"/>
                <a:ea typeface="Monaco"/>
                <a:cs typeface="Monaco"/>
              </a:rPr>
              <a:t>"</a:t>
            </a:r>
            <a:r>
              <a:rPr lang="en-US" sz="1800" dirty="0" err="1">
                <a:solidFill>
                  <a:srgbClr val="FF39D6"/>
                </a:solidFill>
                <a:latin typeface="Monaco"/>
                <a:ea typeface="Monaco"/>
                <a:cs typeface="Monaco"/>
              </a:rPr>
              <a:t>spock</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a:solidFill>
                  <a:srgbClr val="FF39D6"/>
                </a:solidFill>
                <a:latin typeface="Monaco"/>
                <a:ea typeface="Monaco"/>
                <a:cs typeface="Monaco"/>
              </a:rPr>
              <a:t>"</a:t>
            </a:r>
            <a:r>
              <a:rPr lang="en-US" sz="1800" dirty="0" err="1">
                <a:solidFill>
                  <a:srgbClr val="FF39D6"/>
                </a:solidFill>
                <a:latin typeface="Monaco"/>
                <a:ea typeface="Monaco"/>
                <a:cs typeface="Monaco"/>
              </a:rPr>
              <a:t>easymock</a:t>
            </a:r>
            <a:r>
              <a:rPr lang="en-US" sz="1800" dirty="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a:solidFill>
                  <a:srgbClr val="FF39D6"/>
                </a:solidFill>
                <a:latin typeface="Monaco"/>
                <a:ea typeface="Monaco"/>
                <a:cs typeface="Monaco"/>
              </a:rPr>
              <a:t>"</a:t>
            </a:r>
            <a:r>
              <a:rPr lang="en-US" sz="1800" dirty="0" smtClean="0">
                <a:solidFill>
                  <a:srgbClr val="FF39D6"/>
                </a:solidFill>
                <a:latin typeface="Monaco"/>
                <a:ea typeface="Monaco"/>
                <a:cs typeface="Monaco"/>
              </a:rPr>
              <a:t>groovy"</a:t>
            </a:r>
            <a:r>
              <a:rPr lang="en-US" sz="1800" dirty="0" smtClean="0">
                <a:solidFill>
                  <a:srgbClr val="000000"/>
                </a:solidFill>
                <a:latin typeface="Monaco"/>
                <a:ea typeface="Monaco"/>
                <a:cs typeface="Monaco"/>
              </a:rPr>
              <a:t>]]</a:t>
            </a:r>
          </a:p>
          <a:p>
            <a:pPr marL="0" indent="0">
              <a:buNone/>
            </a:pP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	}</a:t>
            </a:r>
            <a:endParaRPr lang="en-US" sz="1800" dirty="0"/>
          </a:p>
        </p:txBody>
      </p:sp>
    </p:spTree>
    <p:extLst>
      <p:ext uri="{BB962C8B-B14F-4D97-AF65-F5344CB8AC3E}">
        <p14:creationId xmlns:p14="http://schemas.microsoft.com/office/powerpoint/2010/main" val="32295429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or more elegantly</a:t>
            </a:r>
            <a:endParaRPr lang="en-US" dirty="0"/>
          </a:p>
        </p:txBody>
      </p:sp>
      <p:sp>
        <p:nvSpPr>
          <p:cNvPr id="3" name="Text Placeholder 2"/>
          <p:cNvSpPr>
            <a:spLocks noGrp="1"/>
          </p:cNvSpPr>
          <p:nvPr>
            <p:ph type="body" sz="quarter" idx="13"/>
          </p:nvPr>
        </p:nvSpPr>
        <p:spPr/>
        <p:txBody>
          <a:bodyPr/>
          <a:lstStyle/>
          <a:p>
            <a:pPr marL="0" indent="0">
              <a:buNone/>
            </a:pPr>
            <a:r>
              <a:rPr lang="en-US" sz="1800" dirty="0">
                <a:solidFill>
                  <a:srgbClr val="000000"/>
                </a:solidFill>
                <a:latin typeface="Monaco"/>
                <a:ea typeface="Monaco"/>
                <a:cs typeface="Monaco"/>
              </a:rPr>
              <a:t>	</a:t>
            </a:r>
            <a:r>
              <a:rPr lang="en-US" sz="1800" dirty="0">
                <a:solidFill>
                  <a:srgbClr val="585858"/>
                </a:solidFill>
                <a:latin typeface="Monaco"/>
                <a:ea typeface="Monaco"/>
                <a:cs typeface="Monaco"/>
              </a:rPr>
              <a:t>@Unroll</a:t>
            </a:r>
          </a:p>
          <a:p>
            <a:pPr marL="0" indent="0">
              <a:buNone/>
            </a:pPr>
            <a:r>
              <a:rPr lang="en-US" sz="1800" dirty="0">
                <a:solidFill>
                  <a:srgbClr val="585858"/>
                </a:solidFill>
                <a:latin typeface="Monaco"/>
                <a:ea typeface="Monaco"/>
                <a:cs typeface="Monaco"/>
              </a:rPr>
              <a:t>	</a:t>
            </a:r>
            <a:r>
              <a:rPr lang="en-US" sz="1800" dirty="0" err="1">
                <a:solidFill>
                  <a:srgbClr val="A9438B"/>
                </a:solidFill>
                <a:latin typeface="Monaco"/>
                <a:ea typeface="Monaco"/>
                <a:cs typeface="Monaco"/>
              </a:rPr>
              <a:t>def</a:t>
            </a:r>
            <a:r>
              <a:rPr lang="en-US" sz="1800" dirty="0">
                <a:solidFill>
                  <a:srgbClr val="000000"/>
                </a:solidFill>
                <a:latin typeface="Monaco"/>
                <a:ea typeface="Monaco"/>
                <a:cs typeface="Monaco"/>
              </a:rPr>
              <a:t> </a:t>
            </a:r>
            <a:r>
              <a:rPr lang="en-US" sz="1800" dirty="0">
                <a:solidFill>
                  <a:srgbClr val="FF39D6"/>
                </a:solidFill>
                <a:latin typeface="Monaco"/>
                <a:ea typeface="Monaco"/>
                <a:cs typeface="Monaco"/>
              </a:rPr>
              <a:t>"frameworks #x, #y and #z are compatible"</a:t>
            </a:r>
            <a:r>
              <a:rPr lang="en-US" sz="1800" dirty="0">
                <a:solidFill>
                  <a:srgbClr val="000000"/>
                </a:solidFill>
                <a:latin typeface="Monaco"/>
                <a:ea typeface="Monaco"/>
                <a:cs typeface="Monaco"/>
              </a:rPr>
              <a:t>() {</a:t>
            </a:r>
            <a:endParaRPr lang="en-US" sz="1800" dirty="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expect:</a:t>
            </a:r>
          </a:p>
          <a:p>
            <a:pPr marL="0" indent="0">
              <a:buNone/>
            </a:pPr>
            <a:r>
              <a:rPr lang="en-US" sz="1800" dirty="0">
                <a:solidFill>
                  <a:srgbClr val="000000"/>
                </a:solidFill>
                <a:latin typeface="Monaco"/>
                <a:ea typeface="Monaco"/>
                <a:cs typeface="Monaco"/>
              </a:rPr>
              <a:t>		</a:t>
            </a:r>
            <a:r>
              <a:rPr lang="en-US" sz="1800" dirty="0" err="1" smtClean="0">
                <a:solidFill>
                  <a:srgbClr val="000000"/>
                </a:solidFill>
                <a:latin typeface="Monaco"/>
                <a:ea typeface="Monaco"/>
                <a:cs typeface="Monaco"/>
              </a:rPr>
              <a:t>areCompatible</a:t>
            </a:r>
            <a:r>
              <a:rPr lang="en-US" sz="1800" dirty="0" smtClean="0">
                <a:solidFill>
                  <a:srgbClr val="000000"/>
                </a:solidFill>
                <a:latin typeface="Monaco"/>
                <a:ea typeface="Monaco"/>
                <a:cs typeface="Monaco"/>
              </a:rPr>
              <a:t>(x, y, z)</a:t>
            </a:r>
            <a:endParaRPr lang="en-US" sz="1800" dirty="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where:</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[x, y, z] </a:t>
            </a:r>
            <a:r>
              <a:rPr lang="en-US" sz="1800" dirty="0">
                <a:solidFill>
                  <a:srgbClr val="000000"/>
                </a:solidFill>
                <a:latin typeface="Monaco"/>
                <a:ea typeface="Monaco"/>
                <a:cs typeface="Monaco"/>
              </a:rPr>
              <a:t>&lt;&lt; </a:t>
            </a:r>
            <a:r>
              <a:rPr lang="en-US" sz="1800" dirty="0" smtClean="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a:t>
            </a:r>
            <a:r>
              <a:rPr lang="en-US" sz="1800" dirty="0" smtClean="0">
                <a:solidFill>
                  <a:srgbClr val="FF39D6"/>
                </a:solidFill>
                <a:latin typeface="Monaco"/>
                <a:ea typeface="Monaco"/>
                <a:cs typeface="Monaco"/>
              </a:rPr>
              <a:t>"</a:t>
            </a:r>
            <a:r>
              <a:rPr lang="en-US" sz="1800" dirty="0" err="1" smtClean="0">
                <a:solidFill>
                  <a:srgbClr val="FF39D6"/>
                </a:solidFill>
                <a:latin typeface="Monaco"/>
                <a:ea typeface="Monaco"/>
                <a:cs typeface="Monaco"/>
              </a:rPr>
              <a:t>junit</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smtClean="0">
                <a:solidFill>
                  <a:srgbClr val="D94700"/>
                </a:solidFill>
                <a:latin typeface="Monaco"/>
                <a:ea typeface="Monaco"/>
                <a:cs typeface="Monaco"/>
              </a:rPr>
              <a:t> </a:t>
            </a:r>
            <a:r>
              <a:rPr lang="en-US" sz="1800" dirty="0" smtClean="0">
                <a:solidFill>
                  <a:srgbClr val="FF39D6"/>
                </a:solidFill>
                <a:latin typeface="Monaco"/>
                <a:ea typeface="Monaco"/>
                <a:cs typeface="Monaco"/>
              </a:rPr>
              <a:t>"</a:t>
            </a:r>
            <a:r>
              <a:rPr lang="en-US" sz="1800" dirty="0" err="1" smtClean="0">
                <a:solidFill>
                  <a:srgbClr val="FF39D6"/>
                </a:solidFill>
                <a:latin typeface="Monaco"/>
                <a:ea typeface="Monaco"/>
                <a:cs typeface="Monaco"/>
              </a:rPr>
              <a:t>spock</a:t>
            </a:r>
            <a:r>
              <a:rPr lang="en-US" sz="1800" dirty="0" smtClean="0">
                <a:solidFill>
                  <a:srgbClr val="FF39D6"/>
                </a:solidFill>
                <a:latin typeface="Monaco"/>
                <a:ea typeface="Monaco"/>
                <a:cs typeface="Monaco"/>
              </a:rPr>
              <a:t>”</a:t>
            </a:r>
            <a:r>
              <a:rPr lang="en-US" sz="1800" dirty="0" smtClean="0">
                <a:solidFill>
                  <a:srgbClr val="000000"/>
                </a:solidFill>
                <a:latin typeface="Monaco"/>
                <a:ea typeface="Monaco"/>
                <a:cs typeface="Monaco"/>
              </a:rPr>
              <a:t>]</a:t>
            </a:r>
            <a:r>
              <a:rPr lang="en-US" sz="1800" dirty="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a:t>
            </a:r>
            <a:r>
              <a:rPr lang="en-US" sz="1800" dirty="0" smtClean="0">
                <a:solidFill>
                  <a:srgbClr val="FF39D6"/>
                </a:solidFill>
                <a:latin typeface="Monaco"/>
                <a:ea typeface="Monaco"/>
                <a:cs typeface="Monaco"/>
              </a:rPr>
              <a:t>"</a:t>
            </a:r>
            <a:r>
              <a:rPr lang="en-US" sz="1800" dirty="0" err="1">
                <a:solidFill>
                  <a:srgbClr val="FF39D6"/>
                </a:solidFill>
                <a:latin typeface="Monaco"/>
                <a:ea typeface="Monaco"/>
                <a:cs typeface="Monaco"/>
              </a:rPr>
              <a:t>mockito</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smtClean="0">
                <a:solidFill>
                  <a:srgbClr val="FF39D6"/>
                </a:solidFill>
                <a:latin typeface="Monaco"/>
                <a:ea typeface="Monaco"/>
                <a:cs typeface="Monaco"/>
              </a:rPr>
              <a:t>"</a:t>
            </a:r>
            <a:r>
              <a:rPr lang="en-US" sz="1800" dirty="0" err="1" smtClean="0">
                <a:solidFill>
                  <a:srgbClr val="FF39D6"/>
                </a:solidFill>
                <a:latin typeface="Monaco"/>
                <a:ea typeface="Monaco"/>
                <a:cs typeface="Monaco"/>
              </a:rPr>
              <a:t>easymock</a:t>
            </a:r>
            <a:r>
              <a:rPr lang="en-US" sz="1800" dirty="0" smtClean="0">
                <a:solidFill>
                  <a:srgbClr val="FF39D6"/>
                </a:solidFill>
                <a:latin typeface="Monaco"/>
                <a:ea typeface="Monaco"/>
                <a:cs typeface="Monaco"/>
              </a:rPr>
              <a:t>"</a:t>
            </a:r>
            <a:r>
              <a:rPr lang="en-US" sz="1800" dirty="0" smtClean="0">
                <a:solidFill>
                  <a:srgbClr val="000000"/>
                </a:solidFill>
                <a:latin typeface="Monaco"/>
                <a:ea typeface="Monaco"/>
                <a:cs typeface="Monaco"/>
              </a:rPr>
              <a:t>]</a:t>
            </a:r>
            <a:r>
              <a:rPr lang="en-US" sz="1800" dirty="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a:t>
            </a:r>
            <a:r>
              <a:rPr lang="en-US" sz="1800" dirty="0" smtClean="0">
                <a:solidFill>
                  <a:srgbClr val="FF39D6"/>
                </a:solidFill>
                <a:latin typeface="Monaco"/>
                <a:ea typeface="Monaco"/>
                <a:cs typeface="Monaco"/>
              </a:rPr>
              <a:t>"java"</a:t>
            </a:r>
            <a:r>
              <a:rPr lang="en-US" sz="1800" dirty="0" smtClean="0">
                <a:solidFill>
                  <a:srgbClr val="000000"/>
                </a:solidFill>
                <a:latin typeface="Monaco"/>
                <a:ea typeface="Monaco"/>
                <a:cs typeface="Monaco"/>
              </a:rPr>
              <a:t>,</a:t>
            </a:r>
            <a:r>
              <a:rPr lang="en-US" sz="1800" dirty="0" smtClean="0">
                <a:solidFill>
                  <a:srgbClr val="D94700"/>
                </a:solidFill>
                <a:latin typeface="Monaco"/>
                <a:ea typeface="Monaco"/>
                <a:cs typeface="Monaco"/>
              </a:rPr>
              <a:t> </a:t>
            </a:r>
            <a:r>
              <a:rPr lang="en-US" sz="1800" dirty="0">
                <a:solidFill>
                  <a:srgbClr val="FF39D6"/>
                </a:solidFill>
                <a:latin typeface="Monaco"/>
                <a:ea typeface="Monaco"/>
                <a:cs typeface="Monaco"/>
              </a:rPr>
              <a:t>"groovy"</a:t>
            </a:r>
            <a:r>
              <a:rPr lang="en-US" sz="1800" dirty="0" smtClean="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].combinations()</a:t>
            </a:r>
          </a:p>
          <a:p>
            <a:pPr marL="0" indent="0">
              <a:buNone/>
            </a:pP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	}</a:t>
            </a:r>
            <a:endParaRPr lang="en-US" sz="1800" dirty="0"/>
          </a:p>
        </p:txBody>
      </p:sp>
    </p:spTree>
    <p:extLst>
      <p:ext uri="{BB962C8B-B14F-4D97-AF65-F5344CB8AC3E}">
        <p14:creationId xmlns:p14="http://schemas.microsoft.com/office/powerpoint/2010/main" val="19858637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ctrTitle"/>
          </p:nvPr>
        </p:nvSpPr>
        <p:spPr>
          <a:ln/>
        </p:spPr>
        <p:txBody>
          <a:bodyPr rIns="116994"/>
          <a:lstStyle/>
          <a:p>
            <a:pPr marL="40182"/>
            <a:r>
              <a:rPr lang="en-US" dirty="0"/>
              <a:t>Exercise </a:t>
            </a:r>
            <a:r>
              <a:rPr lang="en-US" dirty="0" smtClean="0"/>
              <a:t>10 </a:t>
            </a:r>
            <a:r>
              <a:rPr lang="en-US" dirty="0"/>
              <a:t>– </a:t>
            </a:r>
            <a:r>
              <a:rPr lang="en-US" dirty="0" smtClean="0"/>
              <a:t>Data-driven test</a:t>
            </a:r>
            <a:endParaRPr lang="en-US" dirty="0"/>
          </a:p>
        </p:txBody>
      </p:sp>
      <p:sp>
        <p:nvSpPr>
          <p:cNvPr id="26628" name="Rectangle 4"/>
          <p:cNvSpPr>
            <a:spLocks noGrp="1" noChangeArrowheads="1"/>
          </p:cNvSpPr>
          <p:nvPr>
            <p:ph type="body" sz="quarter" idx="13"/>
          </p:nvPr>
        </p:nvSpPr>
        <p:spPr>
          <a:ln/>
        </p:spPr>
        <p:txBody>
          <a:bodyPr rIns="116994"/>
          <a:lstStyle/>
          <a:p>
            <a:r>
              <a:rPr lang="en-US" dirty="0" smtClean="0"/>
              <a:t>Transform your Spock Specification for</a:t>
            </a:r>
            <a:r>
              <a:rPr lang="en-US" sz="1800" dirty="0" smtClean="0"/>
              <a:t> </a:t>
            </a:r>
            <a:r>
              <a:rPr lang="en-US" sz="2200" dirty="0" err="1" smtClean="0"/>
              <a:t>org.springframework.samples.petclinic.util.PriceCalculator</a:t>
            </a:r>
            <a:r>
              <a:rPr lang="en-US" sz="1800" dirty="0" smtClean="0"/>
              <a:t> </a:t>
            </a:r>
            <a:r>
              <a:rPr lang="en-US" dirty="0" smtClean="0"/>
              <a:t>into a data-driven specification</a:t>
            </a:r>
            <a:endParaRPr lang="en-US" sz="1800" dirty="0" smtClean="0"/>
          </a:p>
          <a:p>
            <a:pPr lvl="1"/>
            <a:r>
              <a:rPr lang="en-US" dirty="0" smtClean="0"/>
              <a:t>Is it more readable?</a:t>
            </a:r>
            <a:endParaRPr lang="en-US" dirty="0"/>
          </a:p>
        </p:txBody>
      </p:sp>
    </p:spTree>
    <p:extLst>
      <p:ext uri="{BB962C8B-B14F-4D97-AF65-F5344CB8AC3E}">
        <p14:creationId xmlns:p14="http://schemas.microsoft.com/office/powerpoint/2010/main" val="1004360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Interaction-based testing</a:t>
            </a:r>
            <a:endParaRPr lang="en-US" dirty="0"/>
          </a:p>
        </p:txBody>
      </p:sp>
      <p:sp>
        <p:nvSpPr>
          <p:cNvPr id="3" name="Text Placeholder 2"/>
          <p:cNvSpPr>
            <a:spLocks noGrp="1"/>
          </p:cNvSpPr>
          <p:nvPr>
            <p:ph type="body" sz="quarter" idx="13"/>
          </p:nvPr>
        </p:nvSpPr>
        <p:spPr/>
        <p:txBody>
          <a:bodyPr/>
          <a:lstStyle/>
          <a:p>
            <a:r>
              <a:rPr lang="en-US" dirty="0" smtClean="0"/>
              <a:t>Spock provides built-in support for stubbing/mocking interactions using a highly readable syntax:</a:t>
            </a:r>
          </a:p>
          <a:p>
            <a:pPr marL="0" indent="0">
              <a:buNone/>
            </a:pPr>
            <a:r>
              <a:rPr lang="en-US" dirty="0">
                <a:solidFill>
                  <a:srgbClr val="000000"/>
                </a:solidFill>
                <a:latin typeface="Monaco"/>
                <a:ea typeface="Monaco"/>
                <a:cs typeface="Monaco"/>
              </a:rPr>
              <a:t>		</a:t>
            </a:r>
            <a:r>
              <a:rPr lang="en-US" sz="1600" dirty="0">
                <a:solidFill>
                  <a:srgbClr val="000000"/>
                </a:solidFill>
                <a:latin typeface="Monaco"/>
                <a:ea typeface="Monaco"/>
                <a:cs typeface="Monaco"/>
              </a:rPr>
              <a:t>given:</a:t>
            </a:r>
          </a:p>
          <a:p>
            <a:pPr marL="0" indent="0">
              <a:buNone/>
            </a:pPr>
            <a:r>
              <a:rPr lang="en-US" sz="1600" dirty="0">
                <a:solidFill>
                  <a:srgbClr val="000000"/>
                </a:solidFill>
                <a:latin typeface="Monaco"/>
                <a:ea typeface="Monaco"/>
                <a:cs typeface="Monaco"/>
              </a:rPr>
              <a:t>		</a:t>
            </a:r>
            <a:r>
              <a:rPr lang="en-US" sz="1600" dirty="0" err="1">
                <a:solidFill>
                  <a:srgbClr val="A9438B"/>
                </a:solidFill>
                <a:latin typeface="Monaco"/>
                <a:ea typeface="Monaco"/>
                <a:cs typeface="Monaco"/>
              </a:rPr>
              <a:t>def</a:t>
            </a:r>
            <a:r>
              <a:rPr lang="en-US" sz="1600" dirty="0">
                <a:solidFill>
                  <a:srgbClr val="000000"/>
                </a:solidFill>
                <a:latin typeface="Monaco"/>
                <a:ea typeface="Monaco"/>
                <a:cs typeface="Monaco"/>
              </a:rPr>
              <a:t> </a:t>
            </a:r>
            <a:r>
              <a:rPr lang="en-US" sz="1600" dirty="0" err="1" smtClean="0">
                <a:solidFill>
                  <a:srgbClr val="0226CC"/>
                </a:solidFill>
                <a:latin typeface="Monaco"/>
                <a:ea typeface="Monaco"/>
                <a:cs typeface="Monaco"/>
              </a:rPr>
              <a:t>messageSender</a:t>
            </a:r>
            <a:r>
              <a:rPr lang="en-US" sz="1600" dirty="0" smtClean="0">
                <a:solidFill>
                  <a:srgbClr val="000000"/>
                </a:solidFill>
                <a:latin typeface="Monaco"/>
                <a:ea typeface="Monaco"/>
                <a:cs typeface="Monaco"/>
              </a:rPr>
              <a:t> </a:t>
            </a:r>
            <a:r>
              <a:rPr lang="en-US" sz="1600" dirty="0">
                <a:solidFill>
                  <a:srgbClr val="000000"/>
                </a:solidFill>
                <a:latin typeface="Monaco"/>
                <a:ea typeface="Monaco"/>
                <a:cs typeface="Monaco"/>
              </a:rPr>
              <a:t>= Mock(</a:t>
            </a:r>
            <a:r>
              <a:rPr lang="en-US" sz="1600" dirty="0" err="1">
                <a:solidFill>
                  <a:srgbClr val="000000"/>
                </a:solidFill>
                <a:latin typeface="Monaco"/>
                <a:ea typeface="Monaco"/>
                <a:cs typeface="Monaco"/>
              </a:rPr>
              <a:t>MessageSender</a:t>
            </a:r>
            <a:r>
              <a:rPr lang="en-US" sz="1600" dirty="0" smtClean="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err="1" smtClean="0">
                <a:solidFill>
                  <a:srgbClr val="0226CC"/>
                </a:solidFill>
                <a:latin typeface="Monaco"/>
                <a:ea typeface="Monaco"/>
                <a:cs typeface="Monaco"/>
              </a:rPr>
              <a:t>messageSender</a:t>
            </a:r>
            <a:r>
              <a:rPr lang="en-US" sz="1600" dirty="0" err="1" smtClean="0">
                <a:solidFill>
                  <a:srgbClr val="000000"/>
                </a:solidFill>
                <a:latin typeface="Monaco"/>
                <a:ea typeface="Monaco"/>
                <a:cs typeface="Monaco"/>
              </a:rPr>
              <a:t>.isActive</a:t>
            </a:r>
            <a:r>
              <a:rPr lang="en-US" sz="1600" dirty="0" smtClean="0">
                <a:solidFill>
                  <a:srgbClr val="000000"/>
                </a:solidFill>
                <a:latin typeface="Monaco"/>
                <a:ea typeface="Monaco"/>
                <a:cs typeface="Monaco"/>
              </a:rPr>
              <a:t>() </a:t>
            </a:r>
            <a:r>
              <a:rPr lang="en-US" sz="1600" dirty="0">
                <a:solidFill>
                  <a:srgbClr val="000000"/>
                </a:solidFill>
                <a:latin typeface="Monaco"/>
                <a:ea typeface="Monaco"/>
                <a:cs typeface="Monaco"/>
              </a:rPr>
              <a:t>&gt;&gt; true</a:t>
            </a:r>
          </a:p>
          <a:p>
            <a:pPr marL="0" indent="0">
              <a:buNone/>
            </a:pPr>
            <a:r>
              <a:rPr lang="en-US" sz="1600" dirty="0">
                <a:solidFill>
                  <a:srgbClr val="000000"/>
                </a:solidFill>
                <a:latin typeface="Monaco"/>
                <a:ea typeface="Monaco"/>
                <a:cs typeface="Monaco"/>
              </a:rPr>
              <a:t>		when</a:t>
            </a:r>
            <a:r>
              <a:rPr lang="en-US" sz="1600" dirty="0" smtClean="0">
                <a:solidFill>
                  <a:srgbClr val="000000"/>
                </a:solidFill>
                <a:latin typeface="Monaco"/>
                <a:ea typeface="Monaco"/>
                <a:cs typeface="Monaco"/>
              </a:rPr>
              <a:t>:</a:t>
            </a:r>
          </a:p>
          <a:p>
            <a:pPr marL="0" indent="0">
              <a:buNone/>
            </a:pPr>
            <a:r>
              <a:rPr lang="en-US" sz="1600" dirty="0" smtClean="0">
                <a:solidFill>
                  <a:srgbClr val="0226CC"/>
                </a:solidFill>
                <a:latin typeface="Monaco"/>
                <a:ea typeface="Monaco"/>
                <a:cs typeface="Monaco"/>
              </a:rPr>
              <a:t>		</a:t>
            </a:r>
            <a:r>
              <a:rPr lang="en-US" sz="1600" dirty="0" err="1" smtClean="0">
                <a:solidFill>
                  <a:srgbClr val="0226CC"/>
                </a:solidFill>
                <a:latin typeface="Monaco"/>
                <a:ea typeface="Monaco"/>
                <a:cs typeface="Monaco"/>
              </a:rPr>
              <a:t>messageSender</a:t>
            </a:r>
            <a:r>
              <a:rPr lang="en-US" sz="1600" dirty="0" err="1" smtClean="0">
                <a:solidFill>
                  <a:srgbClr val="000000"/>
                </a:solidFill>
                <a:latin typeface="Monaco"/>
                <a:ea typeface="Monaco"/>
                <a:cs typeface="Monaco"/>
              </a:rPr>
              <a:t>.setFormat</a:t>
            </a:r>
            <a:r>
              <a:rPr lang="en-US" sz="1600" dirty="0" smtClean="0">
                <a:solidFill>
                  <a:srgbClr val="000000"/>
                </a:solidFill>
                <a:latin typeface="Monaco"/>
                <a:ea typeface="Monaco"/>
                <a:cs typeface="Monaco"/>
              </a:rPr>
              <a:t>(</a:t>
            </a:r>
            <a:r>
              <a:rPr lang="en-US" sz="1600" dirty="0" smtClean="0">
                <a:solidFill>
                  <a:srgbClr val="FF39D6"/>
                </a:solidFill>
                <a:latin typeface="Monaco"/>
                <a:ea typeface="Monaco"/>
                <a:cs typeface="Monaco"/>
              </a:rPr>
              <a:t>"xml"</a:t>
            </a:r>
            <a:r>
              <a:rPr lang="en-US" sz="1600" dirty="0" smtClean="0">
                <a:solidFill>
                  <a:srgbClr val="000000"/>
                </a:solidFill>
                <a:latin typeface="Monaco"/>
                <a:ea typeface="Monaco"/>
                <a:cs typeface="Monaco"/>
              </a:rPr>
              <a:t>)</a:t>
            </a:r>
            <a:endParaRPr lang="en-US" sz="1600" dirty="0">
              <a:solidFill>
                <a:srgbClr val="000000"/>
              </a:solidFill>
              <a:latin typeface="Monaco"/>
              <a:ea typeface="Monaco"/>
              <a:cs typeface="Monaco"/>
            </a:endParaRPr>
          </a:p>
          <a:p>
            <a:pPr marL="0" indent="0">
              <a:buNone/>
            </a:pPr>
            <a:r>
              <a:rPr lang="en-US" sz="1600" dirty="0">
                <a:solidFill>
                  <a:srgbClr val="000000"/>
                </a:solidFill>
                <a:latin typeface="Monaco"/>
                <a:ea typeface="Monaco"/>
                <a:cs typeface="Monaco"/>
              </a:rPr>
              <a:t>		</a:t>
            </a:r>
            <a:r>
              <a:rPr lang="en-US" sz="1600" dirty="0" err="1">
                <a:solidFill>
                  <a:srgbClr val="0226CC"/>
                </a:solidFill>
                <a:latin typeface="Monaco"/>
                <a:ea typeface="Monaco"/>
                <a:cs typeface="Monaco"/>
              </a:rPr>
              <a:t>service</a:t>
            </a:r>
            <a:r>
              <a:rPr lang="en-US" sz="1600" dirty="0" err="1">
                <a:solidFill>
                  <a:srgbClr val="000000"/>
                </a:solidFill>
                <a:latin typeface="Monaco"/>
                <a:ea typeface="Monaco"/>
                <a:cs typeface="Monaco"/>
              </a:rPr>
              <a:t>.sendConfirmationMessage</a:t>
            </a:r>
            <a:r>
              <a:rPr lang="en-US" sz="1600" dirty="0">
                <a:solidFill>
                  <a:srgbClr val="000000"/>
                </a:solidFill>
                <a:latin typeface="Monaco"/>
                <a:ea typeface="Monaco"/>
                <a:cs typeface="Monaco"/>
              </a:rPr>
              <a:t>(</a:t>
            </a:r>
            <a:r>
              <a:rPr lang="en-US" sz="1600" dirty="0">
                <a:solidFill>
                  <a:srgbClr val="0226CC"/>
                </a:solidFill>
                <a:latin typeface="Monaco"/>
                <a:ea typeface="Monaco"/>
                <a:cs typeface="Monaco"/>
              </a:rPr>
              <a:t>visit</a:t>
            </a:r>
            <a:r>
              <a:rPr lang="en-US" sz="1600" dirty="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then:</a:t>
            </a:r>
          </a:p>
          <a:p>
            <a:pPr marL="0" indent="0">
              <a:buNone/>
            </a:pPr>
            <a:r>
              <a:rPr lang="en-US" sz="1600" dirty="0">
                <a:solidFill>
                  <a:srgbClr val="000000"/>
                </a:solidFill>
                <a:latin typeface="Monaco"/>
                <a:ea typeface="Monaco"/>
                <a:cs typeface="Monaco"/>
              </a:rPr>
              <a:t>		</a:t>
            </a:r>
            <a:r>
              <a:rPr lang="en-US" sz="1600" dirty="0">
                <a:solidFill>
                  <a:srgbClr val="D94700"/>
                </a:solidFill>
                <a:latin typeface="Monaco"/>
                <a:ea typeface="Monaco"/>
                <a:cs typeface="Monaco"/>
              </a:rPr>
              <a:t>1</a:t>
            </a:r>
            <a:r>
              <a:rPr lang="en-US" sz="1600" dirty="0">
                <a:solidFill>
                  <a:srgbClr val="000000"/>
                </a:solidFill>
                <a:latin typeface="Monaco"/>
                <a:ea typeface="Monaco"/>
                <a:cs typeface="Monaco"/>
              </a:rPr>
              <a:t> * </a:t>
            </a:r>
            <a:r>
              <a:rPr lang="en-US" sz="1600" dirty="0" err="1" smtClean="0">
                <a:solidFill>
                  <a:srgbClr val="0226CC"/>
                </a:solidFill>
                <a:latin typeface="Monaco"/>
                <a:ea typeface="Monaco"/>
                <a:cs typeface="Monaco"/>
              </a:rPr>
              <a:t>messageSender</a:t>
            </a:r>
            <a:r>
              <a:rPr lang="en-US" sz="1600" dirty="0" err="1" smtClean="0">
                <a:solidFill>
                  <a:srgbClr val="000000"/>
                </a:solidFill>
                <a:latin typeface="Monaco"/>
                <a:ea typeface="Monaco"/>
                <a:cs typeface="Monaco"/>
              </a:rPr>
              <a:t>.sendMessage</a:t>
            </a:r>
            <a:r>
              <a:rPr lang="en-US" sz="1600" dirty="0" smtClean="0">
                <a:solidFill>
                  <a:srgbClr val="000000"/>
                </a:solidFill>
                <a:latin typeface="Monaco"/>
                <a:ea typeface="Monaco"/>
                <a:cs typeface="Monaco"/>
              </a:rPr>
              <a:t>(</a:t>
            </a:r>
            <a:r>
              <a:rPr lang="en-US" sz="1600" dirty="0" err="1" smtClean="0">
                <a:solidFill>
                  <a:srgbClr val="0226CC"/>
                </a:solidFill>
                <a:latin typeface="Monaco"/>
                <a:ea typeface="Monaco"/>
                <a:cs typeface="Monaco"/>
              </a:rPr>
              <a:t>owner</a:t>
            </a:r>
            <a:r>
              <a:rPr lang="en-US" sz="1600" dirty="0" err="1" smtClean="0">
                <a:solidFill>
                  <a:srgbClr val="000000"/>
                </a:solidFill>
                <a:latin typeface="Monaco"/>
                <a:ea typeface="Monaco"/>
                <a:cs typeface="Monaco"/>
              </a:rPr>
              <a:t>.</a:t>
            </a:r>
            <a:r>
              <a:rPr lang="en-US" sz="1600" dirty="0" err="1" smtClean="0">
                <a:solidFill>
                  <a:srgbClr val="0226CC"/>
                </a:solidFill>
                <a:latin typeface="Monaco"/>
                <a:ea typeface="Monaco"/>
                <a:cs typeface="Monaco"/>
              </a:rPr>
              <a:t>email</a:t>
            </a:r>
            <a:r>
              <a:rPr lang="en-US" sz="1600" dirty="0">
                <a:solidFill>
                  <a:srgbClr val="000000"/>
                </a:solidFill>
                <a:latin typeface="Monaco"/>
                <a:ea typeface="Monaco"/>
                <a:cs typeface="Monaco"/>
              </a:rPr>
              <a:t>, </a:t>
            </a:r>
            <a:r>
              <a:rPr lang="en-US" sz="1600" dirty="0" smtClean="0">
                <a:solidFill>
                  <a:srgbClr val="0226CC"/>
                </a:solidFill>
                <a:latin typeface="Monaco"/>
                <a:ea typeface="Monaco"/>
                <a:cs typeface="Monaco"/>
              </a:rPr>
              <a:t>_</a:t>
            </a:r>
            <a:r>
              <a:rPr lang="en-US" sz="1600" dirty="0" smtClean="0">
                <a:solidFill>
                  <a:srgbClr val="000000"/>
                </a:solidFill>
                <a:latin typeface="Monaco"/>
                <a:ea typeface="Monaco"/>
                <a:cs typeface="Monaco"/>
              </a:rPr>
              <a:t>)</a:t>
            </a:r>
            <a:endParaRPr lang="en-US" sz="1600" dirty="0">
              <a:solidFill>
                <a:srgbClr val="000000"/>
              </a:solidFill>
              <a:latin typeface="Monaco"/>
              <a:ea typeface="Monaco"/>
              <a:cs typeface="Monaco"/>
            </a:endParaRPr>
          </a:p>
        </p:txBody>
      </p:sp>
    </p:spTree>
    <p:extLst>
      <p:ext uri="{BB962C8B-B14F-4D97-AF65-F5344CB8AC3E}">
        <p14:creationId xmlns:p14="http://schemas.microsoft.com/office/powerpoint/2010/main" val="3004408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ctrTitle"/>
          </p:nvPr>
        </p:nvSpPr>
        <p:spPr bwMode="auto">
          <a:xfrm>
            <a:off x="685800" y="116632"/>
            <a:ext cx="7772400" cy="99661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normAutofit fontScale="90000"/>
          </a:bodyPr>
          <a:lstStyle/>
          <a:p>
            <a:r>
              <a:rPr lang="sv-SE" sz="3600" dirty="0" err="1" smtClean="0"/>
              <a:t>Some</a:t>
            </a:r>
            <a:r>
              <a:rPr lang="sv-SE" sz="3600" dirty="0" smtClean="0"/>
              <a:t> </a:t>
            </a:r>
            <a:r>
              <a:rPr lang="sv-SE" sz="3600" dirty="0" err="1" smtClean="0"/>
              <a:t>aspects</a:t>
            </a:r>
            <a:r>
              <a:rPr lang="sv-SE" sz="3600" dirty="0" smtClean="0"/>
              <a:t> </a:t>
            </a:r>
            <a:r>
              <a:rPr lang="sv-SE" sz="3600" dirty="0" err="1" smtClean="0"/>
              <a:t>of</a:t>
            </a:r>
            <a:r>
              <a:rPr lang="sv-SE" sz="3600" dirty="0" smtClean="0"/>
              <a:t> Java </a:t>
            </a:r>
            <a:r>
              <a:rPr lang="sv-SE" sz="3600" dirty="0" err="1" smtClean="0"/>
              <a:t>may</a:t>
            </a:r>
            <a:r>
              <a:rPr lang="sv-SE" sz="3600" dirty="0" smtClean="0"/>
              <a:t> </a:t>
            </a:r>
            <a:r>
              <a:rPr lang="sv-SE" sz="3600" dirty="0"/>
              <a:t>(</a:t>
            </a:r>
            <a:r>
              <a:rPr lang="sv-SE" sz="3600" dirty="0" err="1"/>
              <a:t>sometimes</a:t>
            </a:r>
            <a:r>
              <a:rPr lang="sv-SE" sz="3600" dirty="0"/>
              <a:t>) harm </a:t>
            </a:r>
            <a:r>
              <a:rPr lang="sv-SE" sz="3600" dirty="0" err="1"/>
              <a:t>your</a:t>
            </a:r>
            <a:r>
              <a:rPr lang="sv-SE" sz="3600" dirty="0"/>
              <a:t> </a:t>
            </a:r>
            <a:r>
              <a:rPr lang="sv-SE" sz="3600" dirty="0" err="1"/>
              <a:t>productivity</a:t>
            </a:r>
            <a:endParaRPr lang="en-US" sz="3600" dirty="0"/>
          </a:p>
        </p:txBody>
      </p:sp>
      <p:sp>
        <p:nvSpPr>
          <p:cNvPr id="43011" name="Rectangle 3"/>
          <p:cNvSpPr>
            <a:spLocks noGrp="1" noChangeArrowheads="1"/>
          </p:cNvSpPr>
          <p:nvPr>
            <p:ph type="body" sz="quarter" idx="13"/>
          </p:nvPr>
        </p:nvSpPr>
        <p:spPr bwMode="auto">
          <a:xfrm>
            <a:off x="685800" y="1340768"/>
            <a:ext cx="7721303" cy="5184576"/>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pPr marL="0" indent="0">
              <a:buNone/>
            </a:pPr>
            <a:r>
              <a:rPr lang="en-US" sz="1400" dirty="0">
                <a:solidFill>
                  <a:srgbClr val="000000"/>
                </a:solidFill>
                <a:latin typeface="Monaco"/>
                <a:ea typeface="Monaco"/>
                <a:cs typeface="Monaco"/>
              </a:rPr>
              <a:t>	</a:t>
            </a:r>
            <a:r>
              <a:rPr lang="en-US" sz="1400" dirty="0">
                <a:solidFill>
                  <a:srgbClr val="931968"/>
                </a:solidFill>
                <a:latin typeface="Monaco"/>
                <a:ea typeface="Monaco"/>
                <a:cs typeface="Monaco"/>
              </a:rPr>
              <a:t>public</a:t>
            </a:r>
            <a:r>
              <a:rPr lang="en-US" sz="1400" dirty="0">
                <a:solidFill>
                  <a:srgbClr val="000000"/>
                </a:solidFill>
                <a:latin typeface="Monaco"/>
                <a:ea typeface="Monaco"/>
                <a:cs typeface="Monaco"/>
              </a:rPr>
              <a:t> </a:t>
            </a:r>
            <a:r>
              <a:rPr lang="en-US" sz="1400" dirty="0">
                <a:solidFill>
                  <a:srgbClr val="931968"/>
                </a:solidFill>
                <a:latin typeface="Monaco"/>
                <a:ea typeface="Monaco"/>
                <a:cs typeface="Monaco"/>
              </a:rPr>
              <a:t>void</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testInsertDuplicateVisitShouldThrowException</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Pet pet = </a:t>
            </a:r>
            <a:r>
              <a:rPr lang="en-US" sz="1400" dirty="0">
                <a:solidFill>
                  <a:srgbClr val="931968"/>
                </a:solidFill>
                <a:latin typeface="Monaco"/>
                <a:ea typeface="Monaco"/>
                <a:cs typeface="Monaco"/>
              </a:rPr>
              <a:t>new</a:t>
            </a:r>
            <a:r>
              <a:rPr lang="en-US" sz="1400" dirty="0">
                <a:solidFill>
                  <a:srgbClr val="000000"/>
                </a:solidFill>
                <a:latin typeface="Monaco"/>
                <a:ea typeface="Monaco"/>
                <a:cs typeface="Monaco"/>
              </a:rPr>
              <a:t> Pet();</a:t>
            </a:r>
          </a:p>
          <a:p>
            <a:pPr marL="0" indent="0">
              <a:buNone/>
            </a:pPr>
            <a:r>
              <a:rPr lang="en-US" sz="1400" dirty="0">
                <a:solidFill>
                  <a:srgbClr val="000000"/>
                </a:solidFill>
                <a:latin typeface="Monaco"/>
                <a:ea typeface="Monaco"/>
                <a:cs typeface="Monaco"/>
              </a:rPr>
              <a:t>	    List&lt;Visit&gt; visits = </a:t>
            </a:r>
            <a:r>
              <a:rPr lang="en-US" sz="1400" dirty="0" err="1">
                <a:solidFill>
                  <a:srgbClr val="000000"/>
                </a:solidFill>
                <a:latin typeface="Monaco"/>
                <a:ea typeface="Monaco"/>
                <a:cs typeface="Monaco"/>
              </a:rPr>
              <a:t>pet.getVisits</a:t>
            </a:r>
            <a:r>
              <a:rPr lang="en-US" sz="1400" dirty="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	    Visit </a:t>
            </a:r>
            <a:r>
              <a:rPr lang="en-US" sz="1400" dirty="0" err="1">
                <a:solidFill>
                  <a:srgbClr val="000000"/>
                </a:solidFill>
                <a:latin typeface="Monaco"/>
                <a:ea typeface="Monaco"/>
                <a:cs typeface="Monaco"/>
              </a:rPr>
              <a:t>firstVisit</a:t>
            </a:r>
            <a:r>
              <a:rPr lang="en-US" sz="1400" dirty="0">
                <a:solidFill>
                  <a:srgbClr val="000000"/>
                </a:solidFill>
                <a:latin typeface="Monaco"/>
                <a:ea typeface="Monaco"/>
                <a:cs typeface="Monaco"/>
              </a:rPr>
              <a:t> = </a:t>
            </a:r>
            <a:r>
              <a:rPr lang="en-US" sz="1400" dirty="0" err="1">
                <a:solidFill>
                  <a:srgbClr val="000000"/>
                </a:solidFill>
                <a:latin typeface="Monaco"/>
                <a:ea typeface="Monaco"/>
                <a:cs typeface="Monaco"/>
              </a:rPr>
              <a:t>visits.get</a:t>
            </a:r>
            <a:r>
              <a:rPr lang="en-US" sz="1400" dirty="0">
                <a:solidFill>
                  <a:srgbClr val="000000"/>
                </a:solidFill>
                <a:latin typeface="Monaco"/>
                <a:ea typeface="Monaco"/>
                <a:cs typeface="Monaco"/>
              </a:rPr>
              <a:t>(0);</a:t>
            </a:r>
          </a:p>
          <a:p>
            <a:pPr marL="0" indent="0">
              <a:buNone/>
            </a:pPr>
            <a:r>
              <a:rPr lang="en-US" sz="1400" dirty="0">
                <a:solidFill>
                  <a:srgbClr val="000000"/>
                </a:solidFill>
                <a:latin typeface="Monaco"/>
                <a:ea typeface="Monaco"/>
                <a:cs typeface="Monaco"/>
              </a:rPr>
              <a:t>	    Visit copy = </a:t>
            </a:r>
            <a:r>
              <a:rPr lang="en-US" sz="1400" dirty="0">
                <a:solidFill>
                  <a:srgbClr val="931968"/>
                </a:solidFill>
                <a:latin typeface="Monaco"/>
                <a:ea typeface="Monaco"/>
                <a:cs typeface="Monaco"/>
              </a:rPr>
              <a:t>null</a:t>
            </a:r>
            <a:r>
              <a:rPr lang="en-US" sz="1400" dirty="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		</a:t>
            </a:r>
            <a:r>
              <a:rPr lang="en-US" sz="1400" dirty="0">
                <a:solidFill>
                  <a:srgbClr val="931968"/>
                </a:solidFill>
                <a:latin typeface="Monaco"/>
                <a:ea typeface="Monaco"/>
                <a:cs typeface="Monaco"/>
              </a:rPr>
              <a:t>try</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copy = (Visit) </a:t>
            </a:r>
            <a:r>
              <a:rPr lang="en-US" sz="1400" dirty="0" err="1">
                <a:solidFill>
                  <a:srgbClr val="000000"/>
                </a:solidFill>
                <a:latin typeface="Monaco"/>
                <a:ea typeface="Monaco"/>
                <a:cs typeface="Monaco"/>
              </a:rPr>
              <a:t>firstVisit.clone</a:t>
            </a:r>
            <a:r>
              <a:rPr lang="en-US" sz="1400" dirty="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		} </a:t>
            </a:r>
            <a:r>
              <a:rPr lang="en-US" sz="1400" dirty="0">
                <a:solidFill>
                  <a:srgbClr val="931968"/>
                </a:solidFill>
                <a:latin typeface="Monaco"/>
                <a:ea typeface="Monaco"/>
                <a:cs typeface="Monaco"/>
              </a:rPr>
              <a:t>catch</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CloneNotSupportedException</a:t>
            </a:r>
            <a:r>
              <a:rPr lang="en-US" sz="1400" dirty="0">
                <a:solidFill>
                  <a:srgbClr val="000000"/>
                </a:solidFill>
                <a:latin typeface="Monaco"/>
                <a:ea typeface="Monaco"/>
                <a:cs typeface="Monaco"/>
              </a:rPr>
              <a:t> e) {</a:t>
            </a:r>
          </a:p>
          <a:p>
            <a:pPr marL="0" indent="0">
              <a:buNone/>
            </a:pPr>
            <a:r>
              <a:rPr lang="en-US" sz="1400" dirty="0">
                <a:solidFill>
                  <a:srgbClr val="000000"/>
                </a:solidFill>
                <a:latin typeface="Monaco"/>
                <a:ea typeface="Monaco"/>
                <a:cs typeface="Monaco"/>
              </a:rPr>
              <a:t>			</a:t>
            </a:r>
            <a:r>
              <a:rPr lang="en-US" sz="1400" dirty="0">
                <a:solidFill>
                  <a:srgbClr val="4D9072"/>
                </a:solidFill>
                <a:latin typeface="Monaco"/>
                <a:ea typeface="Monaco"/>
                <a:cs typeface="Monaco"/>
              </a:rPr>
              <a:t>// Should never happen</a:t>
            </a: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copy.setId</a:t>
            </a:r>
            <a:r>
              <a:rPr lang="en-US" sz="1400" dirty="0">
                <a:solidFill>
                  <a:srgbClr val="000000"/>
                </a:solidFill>
                <a:latin typeface="Monaco"/>
                <a:ea typeface="Monaco"/>
                <a:cs typeface="Monaco"/>
              </a:rPr>
              <a:t>(0);</a:t>
            </a:r>
          </a:p>
          <a:p>
            <a:pPr marL="0" indent="0">
              <a:buNone/>
            </a:pP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visits.add</a:t>
            </a:r>
            <a:r>
              <a:rPr lang="en-US" sz="1400" dirty="0">
                <a:solidFill>
                  <a:srgbClr val="000000"/>
                </a:solidFill>
                <a:latin typeface="Monaco"/>
                <a:ea typeface="Monaco"/>
                <a:cs typeface="Monaco"/>
              </a:rPr>
              <a:t>(copy);</a:t>
            </a:r>
          </a:p>
          <a:p>
            <a:pPr marL="0" indent="0">
              <a:buNone/>
            </a:pPr>
            <a:r>
              <a:rPr lang="en-US" sz="1400" dirty="0">
                <a:solidFill>
                  <a:srgbClr val="000000"/>
                </a:solidFill>
                <a:latin typeface="Monaco"/>
                <a:ea typeface="Monaco"/>
                <a:cs typeface="Monaco"/>
              </a:rPr>
              <a:t>	    </a:t>
            </a:r>
            <a:r>
              <a:rPr lang="en-US" sz="1400" dirty="0" err="1">
                <a:solidFill>
                  <a:srgbClr val="931968"/>
                </a:solidFill>
                <a:latin typeface="Monaco"/>
                <a:ea typeface="Monaco"/>
                <a:cs typeface="Monaco"/>
              </a:rPr>
              <a:t>this</a:t>
            </a:r>
            <a:r>
              <a:rPr lang="en-US" sz="1400" dirty="0" err="1">
                <a:solidFill>
                  <a:srgbClr val="000000"/>
                </a:solidFill>
                <a:latin typeface="Monaco"/>
                <a:ea typeface="Monaco"/>
                <a:cs typeface="Monaco"/>
              </a:rPr>
              <a:t>.</a:t>
            </a:r>
            <a:r>
              <a:rPr lang="en-US" sz="1400" dirty="0" err="1">
                <a:solidFill>
                  <a:srgbClr val="0226CC"/>
                </a:solidFill>
                <a:latin typeface="Monaco"/>
                <a:ea typeface="Monaco"/>
                <a:cs typeface="Monaco"/>
              </a:rPr>
              <a:t>clinicService</a:t>
            </a:r>
            <a:r>
              <a:rPr lang="en-US" sz="1400" dirty="0" err="1">
                <a:solidFill>
                  <a:srgbClr val="000000"/>
                </a:solidFill>
                <a:latin typeface="Monaco"/>
                <a:ea typeface="Monaco"/>
                <a:cs typeface="Monaco"/>
              </a:rPr>
              <a:t>.saveVisit</a:t>
            </a:r>
            <a:r>
              <a:rPr lang="en-US" sz="1400" dirty="0">
                <a:solidFill>
                  <a:srgbClr val="000000"/>
                </a:solidFill>
                <a:latin typeface="Monaco"/>
                <a:ea typeface="Monaco"/>
                <a:cs typeface="Monaco"/>
              </a:rPr>
              <a:t>(copy);</a:t>
            </a:r>
          </a:p>
          <a:p>
            <a:pPr marL="0" indent="0">
              <a:buNone/>
            </a:pPr>
            <a:r>
              <a:rPr lang="en-US" sz="1400" dirty="0">
                <a:solidFill>
                  <a:srgbClr val="000000"/>
                </a:solidFill>
                <a:latin typeface="Monaco"/>
                <a:ea typeface="Monaco"/>
                <a:cs typeface="Monaco"/>
              </a:rPr>
              <a:t>		</a:t>
            </a:r>
            <a:r>
              <a:rPr lang="en-US" sz="1400" dirty="0">
                <a:solidFill>
                  <a:srgbClr val="931968"/>
                </a:solidFill>
                <a:latin typeface="Monaco"/>
                <a:ea typeface="Monaco"/>
                <a:cs typeface="Monaco"/>
              </a:rPr>
              <a:t>try</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dirty="0" err="1">
                <a:solidFill>
                  <a:srgbClr val="931968"/>
                </a:solidFill>
                <a:latin typeface="Monaco"/>
                <a:ea typeface="Monaco"/>
                <a:cs typeface="Monaco"/>
              </a:rPr>
              <a:t>this</a:t>
            </a:r>
            <a:r>
              <a:rPr lang="en-US" sz="1400" dirty="0" err="1">
                <a:solidFill>
                  <a:srgbClr val="000000"/>
                </a:solidFill>
                <a:latin typeface="Monaco"/>
                <a:ea typeface="Monaco"/>
                <a:cs typeface="Monaco"/>
              </a:rPr>
              <a:t>.</a:t>
            </a:r>
            <a:r>
              <a:rPr lang="en-US" sz="1400" dirty="0" err="1">
                <a:solidFill>
                  <a:srgbClr val="0226CC"/>
                </a:solidFill>
                <a:latin typeface="Monaco"/>
                <a:ea typeface="Monaco"/>
                <a:cs typeface="Monaco"/>
              </a:rPr>
              <a:t>clinicService</a:t>
            </a:r>
            <a:r>
              <a:rPr lang="en-US" sz="1400" dirty="0" err="1">
                <a:solidFill>
                  <a:srgbClr val="000000"/>
                </a:solidFill>
                <a:latin typeface="Monaco"/>
                <a:ea typeface="Monaco"/>
                <a:cs typeface="Monaco"/>
              </a:rPr>
              <a:t>.savePet</a:t>
            </a:r>
            <a:r>
              <a:rPr lang="en-US" sz="1400" dirty="0">
                <a:solidFill>
                  <a:srgbClr val="000000"/>
                </a:solidFill>
                <a:latin typeface="Monaco"/>
                <a:ea typeface="Monaco"/>
                <a:cs typeface="Monaco"/>
              </a:rPr>
              <a:t>(pet);</a:t>
            </a:r>
          </a:p>
          <a:p>
            <a:pPr marL="0" indent="0">
              <a:buNone/>
            </a:pPr>
            <a:r>
              <a:rPr lang="en-US" sz="1400" dirty="0">
                <a:solidFill>
                  <a:srgbClr val="000000"/>
                </a:solidFill>
                <a:latin typeface="Monaco"/>
                <a:ea typeface="Monaco"/>
                <a:cs typeface="Monaco"/>
              </a:rPr>
              <a:t>		    fail(</a:t>
            </a:r>
            <a:r>
              <a:rPr lang="en-US" sz="1400" dirty="0">
                <a:solidFill>
                  <a:srgbClr val="3933FF"/>
                </a:solidFill>
                <a:latin typeface="Monaco"/>
                <a:ea typeface="Monaco"/>
                <a:cs typeface="Monaco"/>
              </a:rPr>
              <a:t>"</a:t>
            </a:r>
            <a:r>
              <a:rPr lang="en-US" sz="1400" dirty="0" err="1">
                <a:solidFill>
                  <a:srgbClr val="3933FF"/>
                </a:solidFill>
                <a:latin typeface="Monaco"/>
                <a:ea typeface="Monaco"/>
                <a:cs typeface="Monaco"/>
              </a:rPr>
              <a:t>DataIntegrityViolationException</a:t>
            </a:r>
            <a:r>
              <a:rPr lang="en-US" sz="1400" dirty="0">
                <a:solidFill>
                  <a:srgbClr val="3933FF"/>
                </a:solidFill>
                <a:latin typeface="Monaco"/>
                <a:ea typeface="Monaco"/>
                <a:cs typeface="Monaco"/>
              </a:rPr>
              <a:t> expected"</a:t>
            </a:r>
            <a:r>
              <a:rPr lang="en-US" sz="1400" dirty="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		} </a:t>
            </a:r>
            <a:r>
              <a:rPr lang="en-US" sz="1400" dirty="0">
                <a:solidFill>
                  <a:srgbClr val="931968"/>
                </a:solidFill>
                <a:latin typeface="Monaco"/>
                <a:ea typeface="Monaco"/>
                <a:cs typeface="Monaco"/>
              </a:rPr>
              <a:t>catch</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DataIntegrityViolationException</a:t>
            </a:r>
            <a:r>
              <a:rPr lang="en-US" sz="1400" dirty="0">
                <a:solidFill>
                  <a:srgbClr val="000000"/>
                </a:solidFill>
                <a:latin typeface="Monaco"/>
                <a:ea typeface="Monaco"/>
                <a:cs typeface="Monaco"/>
              </a:rPr>
              <a:t> e) {</a:t>
            </a:r>
          </a:p>
          <a:p>
            <a:pPr marL="0" indent="0">
              <a:buNone/>
            </a:pPr>
            <a:r>
              <a:rPr lang="en-US" sz="1400" dirty="0">
                <a:solidFill>
                  <a:srgbClr val="000000"/>
                </a:solidFill>
                <a:latin typeface="Monaco"/>
                <a:ea typeface="Monaco"/>
                <a:cs typeface="Monaco"/>
              </a:rPr>
              <a:t>			</a:t>
            </a:r>
            <a:r>
              <a:rPr lang="en-US" sz="1400" dirty="0">
                <a:solidFill>
                  <a:srgbClr val="4D9072"/>
                </a:solidFill>
                <a:latin typeface="Monaco"/>
                <a:ea typeface="Monaco"/>
                <a:cs typeface="Monaco"/>
              </a:rPr>
              <a:t>// Expected</a:t>
            </a: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endParaRPr lang="en-US" sz="1400" dirty="0">
              <a:latin typeface="Monaco" charset="0"/>
            </a:endParaRPr>
          </a:p>
        </p:txBody>
      </p:sp>
    </p:spTree>
    <p:extLst>
      <p:ext uri="{BB962C8B-B14F-4D97-AF65-F5344CB8AC3E}">
        <p14:creationId xmlns:p14="http://schemas.microsoft.com/office/powerpoint/2010/main" val="2404680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ctrTitle"/>
          </p:nvPr>
        </p:nvSpPr>
        <p:spPr>
          <a:ln/>
        </p:spPr>
        <p:txBody>
          <a:bodyPr rIns="116994"/>
          <a:lstStyle/>
          <a:p>
            <a:pPr marL="40182"/>
            <a:r>
              <a:rPr lang="en-US" dirty="0"/>
              <a:t>Exercise </a:t>
            </a:r>
            <a:r>
              <a:rPr lang="en-US" dirty="0" smtClean="0"/>
              <a:t>11 </a:t>
            </a:r>
            <a:r>
              <a:rPr lang="en-US" dirty="0"/>
              <a:t>– </a:t>
            </a:r>
            <a:r>
              <a:rPr lang="en-US" dirty="0" smtClean="0"/>
              <a:t>Spock Interactions</a:t>
            </a:r>
            <a:endParaRPr lang="en-US" dirty="0"/>
          </a:p>
        </p:txBody>
      </p:sp>
      <p:sp>
        <p:nvSpPr>
          <p:cNvPr id="26628" name="Rectangle 4"/>
          <p:cNvSpPr>
            <a:spLocks noGrp="1" noChangeArrowheads="1"/>
          </p:cNvSpPr>
          <p:nvPr>
            <p:ph type="body" sz="quarter" idx="13"/>
          </p:nvPr>
        </p:nvSpPr>
        <p:spPr>
          <a:ln/>
        </p:spPr>
        <p:txBody>
          <a:bodyPr rIns="116994"/>
          <a:lstStyle/>
          <a:p>
            <a:r>
              <a:rPr lang="en-US" dirty="0" smtClean="0"/>
              <a:t>Write a Spock Specification for</a:t>
            </a:r>
            <a:r>
              <a:rPr lang="en-US" sz="1800" dirty="0" smtClean="0"/>
              <a:t> </a:t>
            </a:r>
            <a:r>
              <a:rPr lang="en-US" sz="1800" dirty="0"/>
              <a:t>org.springframework.samples.petclinic.service.ConfirmationServiceImpl</a:t>
            </a:r>
            <a:endParaRPr lang="en-US" sz="1800" dirty="0" smtClean="0"/>
          </a:p>
          <a:p>
            <a:pPr lvl="1"/>
            <a:r>
              <a:rPr lang="en-US" dirty="0" smtClean="0"/>
              <a:t>Was it more readable?</a:t>
            </a:r>
            <a:endParaRPr lang="en-US" dirty="0"/>
          </a:p>
        </p:txBody>
      </p:sp>
    </p:spTree>
    <p:extLst>
      <p:ext uri="{BB962C8B-B14F-4D97-AF65-F5344CB8AC3E}">
        <p14:creationId xmlns:p14="http://schemas.microsoft.com/office/powerpoint/2010/main" val="3126336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ctrTitle"/>
          </p:nvPr>
        </p:nvSpPr>
        <p:spPr/>
        <p:txBody>
          <a:bodyPr/>
          <a:lstStyle/>
          <a:p>
            <a:r>
              <a:rPr lang="en-GB"/>
              <a:t>Integration Tests</a:t>
            </a:r>
            <a:endParaRPr lang="en-GB" sz="2400"/>
          </a:p>
        </p:txBody>
      </p:sp>
      <p:sp>
        <p:nvSpPr>
          <p:cNvPr id="519171" name="Rectangle 3"/>
          <p:cNvSpPr>
            <a:spLocks noGrp="1" noChangeArrowheads="1"/>
          </p:cNvSpPr>
          <p:nvPr>
            <p:ph type="body" sz="quarter" idx="13"/>
          </p:nvPr>
        </p:nvSpPr>
        <p:spPr/>
        <p:txBody>
          <a:bodyPr/>
          <a:lstStyle/>
          <a:p>
            <a:r>
              <a:rPr lang="en-GB" dirty="0"/>
              <a:t>An Integration Test is any test which tests a logical unit </a:t>
            </a:r>
            <a:r>
              <a:rPr lang="en-GB" i="1" dirty="0"/>
              <a:t>together with other units that it depends on</a:t>
            </a:r>
            <a:r>
              <a:rPr lang="en-GB" dirty="0"/>
              <a:t>, such as other software units but more frequently external resources such as Databases or Message Queues.</a:t>
            </a:r>
          </a:p>
          <a:p>
            <a:r>
              <a:rPr lang="en-GB" dirty="0"/>
              <a:t>Thus the integration tests share many of the characteristics of Unit Tests, but the granularity is much bigger.</a:t>
            </a:r>
          </a:p>
          <a:p>
            <a:r>
              <a:rPr lang="en-GB" dirty="0"/>
              <a:t>Due to the performance costs in accessing external resources, the integration tests usually takes much longer time to execute.</a:t>
            </a:r>
          </a:p>
          <a:p>
            <a:pPr>
              <a:buFontTx/>
              <a:buNone/>
            </a:pPr>
            <a:endParaRPr lang="en-GB" dirty="0"/>
          </a:p>
        </p:txBody>
      </p:sp>
    </p:spTree>
    <p:extLst>
      <p:ext uri="{BB962C8B-B14F-4D97-AF65-F5344CB8AC3E}">
        <p14:creationId xmlns:p14="http://schemas.microsoft.com/office/powerpoint/2010/main" val="710126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ctrTitle"/>
          </p:nvPr>
        </p:nvSpPr>
        <p:spPr/>
        <p:txBody>
          <a:bodyPr>
            <a:normAutofit fontScale="90000"/>
          </a:bodyPr>
          <a:lstStyle/>
          <a:p>
            <a:r>
              <a:rPr lang="en-GB"/>
              <a:t>Test Data, concurrency and repeatability</a:t>
            </a:r>
          </a:p>
        </p:txBody>
      </p:sp>
      <p:sp>
        <p:nvSpPr>
          <p:cNvPr id="526339" name="Rectangle 3"/>
          <p:cNvSpPr>
            <a:spLocks noGrp="1" noChangeArrowheads="1"/>
          </p:cNvSpPr>
          <p:nvPr>
            <p:ph type="body" sz="quarter" idx="13"/>
          </p:nvPr>
        </p:nvSpPr>
        <p:spPr>
          <a:xfrm>
            <a:off x="467544" y="1556792"/>
            <a:ext cx="7721303" cy="4680520"/>
          </a:xfrm>
        </p:spPr>
        <p:txBody>
          <a:bodyPr/>
          <a:lstStyle/>
          <a:p>
            <a:r>
              <a:rPr lang="en-GB" dirty="0"/>
              <a:t>Integration tests which have side effects (i.e. which affects persistent data) are problematic:</a:t>
            </a:r>
          </a:p>
          <a:p>
            <a:pPr lvl="1"/>
            <a:r>
              <a:rPr lang="en-GB" dirty="0"/>
              <a:t>Modifying data which other tests may depend on, may cause subsequent test failures</a:t>
            </a:r>
          </a:p>
          <a:p>
            <a:pPr lvl="1"/>
            <a:r>
              <a:rPr lang="en-GB" dirty="0"/>
              <a:t>Several instances of tests which uses the same data may run concurrently, which may cause test failures</a:t>
            </a:r>
          </a:p>
          <a:p>
            <a:r>
              <a:rPr lang="en-GB" dirty="0"/>
              <a:t>Transaction demarcation is a common idiom to protect test data from modification:</a:t>
            </a:r>
          </a:p>
          <a:p>
            <a:pPr lvl="1"/>
            <a:r>
              <a:rPr lang="en-GB" dirty="0"/>
              <a:t>Start a transaction in @Before </a:t>
            </a:r>
            <a:r>
              <a:rPr lang="en-GB" dirty="0" err="1"/>
              <a:t>setUp</a:t>
            </a:r>
            <a:r>
              <a:rPr lang="en-GB" dirty="0"/>
              <a:t>()</a:t>
            </a:r>
          </a:p>
          <a:p>
            <a:pPr lvl="1"/>
            <a:r>
              <a:rPr lang="en-GB" dirty="0"/>
              <a:t>Rollback the transaction in @After </a:t>
            </a:r>
            <a:r>
              <a:rPr lang="en-GB" dirty="0" err="1"/>
              <a:t>tearDown</a:t>
            </a:r>
            <a:r>
              <a:rPr lang="en-GB" dirty="0"/>
              <a:t>()</a:t>
            </a:r>
          </a:p>
        </p:txBody>
      </p:sp>
      <p:pic>
        <p:nvPicPr>
          <p:cNvPr id="526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0042" y="4437112"/>
            <a:ext cx="2465080"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96151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ctrTitle"/>
          </p:nvPr>
        </p:nvSpPr>
        <p:spPr/>
        <p:txBody>
          <a:bodyPr>
            <a:normAutofit/>
          </a:bodyPr>
          <a:lstStyle/>
          <a:p>
            <a:r>
              <a:rPr lang="en-GB" dirty="0" smtClean="0"/>
              <a:t>Working with SQL data in Java</a:t>
            </a:r>
            <a:endParaRPr lang="en-GB" dirty="0"/>
          </a:p>
        </p:txBody>
      </p:sp>
      <p:sp>
        <p:nvSpPr>
          <p:cNvPr id="526339" name="Rectangle 3"/>
          <p:cNvSpPr>
            <a:spLocks noGrp="1" noChangeArrowheads="1"/>
          </p:cNvSpPr>
          <p:nvPr>
            <p:ph type="body" sz="quarter" idx="13"/>
          </p:nvPr>
        </p:nvSpPr>
        <p:spPr>
          <a:xfrm>
            <a:off x="467544" y="1556792"/>
            <a:ext cx="8208912" cy="4680520"/>
          </a:xfrm>
        </p:spPr>
        <p:txBody>
          <a:bodyPr/>
          <a:lstStyle/>
          <a:p>
            <a:r>
              <a:rPr lang="en-GB" dirty="0" smtClean="0"/>
              <a:t>The JDBC </a:t>
            </a:r>
            <a:r>
              <a:rPr lang="en-GB" dirty="0" err="1" smtClean="0"/>
              <a:t>api</a:t>
            </a:r>
            <a:r>
              <a:rPr lang="en-GB" dirty="0" smtClean="0"/>
              <a:t> is far to low-level. Hence add-on libraries such as </a:t>
            </a:r>
            <a:r>
              <a:rPr lang="en-GB" dirty="0" err="1" smtClean="0"/>
              <a:t>DbUnit</a:t>
            </a:r>
            <a:r>
              <a:rPr lang="en-GB" dirty="0" smtClean="0"/>
              <a:t> or Spring-test are necessary.</a:t>
            </a:r>
            <a:endParaRPr lang="en-US" dirty="0" smtClean="0">
              <a:solidFill>
                <a:srgbClr val="931968"/>
              </a:solidFill>
              <a:latin typeface="Monaco"/>
              <a:ea typeface="Monaco"/>
              <a:cs typeface="Monaco"/>
            </a:endParaRPr>
          </a:p>
          <a:p>
            <a:pPr marL="0" indent="0">
              <a:buNone/>
            </a:pPr>
            <a:endParaRPr lang="en-US" sz="1600" dirty="0">
              <a:solidFill>
                <a:srgbClr val="931968"/>
              </a:solidFill>
              <a:latin typeface="Monaco"/>
              <a:ea typeface="Monaco"/>
              <a:cs typeface="Monaco"/>
            </a:endParaRPr>
          </a:p>
          <a:p>
            <a:pPr marL="0" indent="0">
              <a:buNone/>
            </a:pPr>
            <a:r>
              <a:rPr lang="en-US" sz="1600" dirty="0" smtClean="0">
                <a:solidFill>
                  <a:srgbClr val="931968"/>
                </a:solidFill>
                <a:latin typeface="Monaco"/>
                <a:ea typeface="Monaco"/>
                <a:cs typeface="Monaco"/>
              </a:rPr>
              <a:t>static</a:t>
            </a:r>
            <a:r>
              <a:rPr lang="en-US" sz="1600" dirty="0" smtClean="0">
                <a:solidFill>
                  <a:srgbClr val="000000"/>
                </a:solidFill>
                <a:latin typeface="Monaco"/>
                <a:ea typeface="Monaco"/>
                <a:cs typeface="Monaco"/>
              </a:rPr>
              <a:t> </a:t>
            </a:r>
            <a:r>
              <a:rPr lang="en-US" sz="1600" dirty="0" err="1">
                <a:solidFill>
                  <a:srgbClr val="931968"/>
                </a:solidFill>
                <a:latin typeface="Monaco"/>
                <a:ea typeface="Monaco"/>
                <a:cs typeface="Monaco"/>
              </a:rPr>
              <a:t>boolean</a:t>
            </a:r>
            <a:r>
              <a:rPr lang="en-US" sz="1600" dirty="0">
                <a:solidFill>
                  <a:srgbClr val="000000"/>
                </a:solidFill>
                <a:latin typeface="Monaco"/>
                <a:ea typeface="Monaco"/>
                <a:cs typeface="Monaco"/>
              </a:rPr>
              <a:t> </a:t>
            </a:r>
            <a:r>
              <a:rPr lang="en-US" sz="1600" dirty="0" err="1">
                <a:solidFill>
                  <a:srgbClr val="0226CC"/>
                </a:solidFill>
                <a:latin typeface="Monaco"/>
                <a:ea typeface="Monaco"/>
                <a:cs typeface="Monaco"/>
              </a:rPr>
              <a:t>testDataSetup</a:t>
            </a:r>
            <a:r>
              <a:rPr lang="en-US" sz="1600" dirty="0">
                <a:solidFill>
                  <a:srgbClr val="000000"/>
                </a:solidFill>
                <a:latin typeface="Monaco"/>
                <a:ea typeface="Monaco"/>
                <a:cs typeface="Monaco"/>
              </a:rPr>
              <a:t> = </a:t>
            </a:r>
            <a:r>
              <a:rPr lang="en-US" sz="1600" dirty="0">
                <a:solidFill>
                  <a:srgbClr val="931968"/>
                </a:solidFill>
                <a:latin typeface="Monaco"/>
                <a:ea typeface="Monaco"/>
                <a:cs typeface="Monaco"/>
              </a:rPr>
              <a:t>false</a:t>
            </a:r>
            <a:r>
              <a:rPr lang="en-US" sz="1600" dirty="0">
                <a:solidFill>
                  <a:srgbClr val="000000"/>
                </a:solidFill>
                <a:latin typeface="Monaco"/>
                <a:ea typeface="Monaco"/>
                <a:cs typeface="Monaco"/>
              </a:rPr>
              <a:t>;</a:t>
            </a:r>
          </a:p>
          <a:p>
            <a:pPr marL="0" indent="0">
              <a:buNone/>
            </a:pPr>
            <a:r>
              <a:rPr lang="en-US" sz="1600" dirty="0" smtClean="0">
                <a:solidFill>
                  <a:srgbClr val="777777"/>
                </a:solidFill>
                <a:latin typeface="Monaco"/>
                <a:ea typeface="Monaco"/>
                <a:cs typeface="Monaco"/>
              </a:rPr>
              <a:t>@</a:t>
            </a:r>
            <a:r>
              <a:rPr lang="en-US" sz="1600" dirty="0" err="1">
                <a:solidFill>
                  <a:srgbClr val="777777"/>
                </a:solidFill>
                <a:latin typeface="Monaco"/>
                <a:ea typeface="Monaco"/>
                <a:cs typeface="Monaco"/>
              </a:rPr>
              <a:t>BeforeTransaction</a:t>
            </a:r>
            <a:endParaRPr lang="en-US" sz="1600" dirty="0">
              <a:solidFill>
                <a:srgbClr val="000000"/>
              </a:solidFill>
              <a:latin typeface="Monaco"/>
              <a:ea typeface="Monaco"/>
              <a:cs typeface="Monaco"/>
            </a:endParaRPr>
          </a:p>
          <a:p>
            <a:pPr marL="0" indent="0">
              <a:buNone/>
            </a:pPr>
            <a:r>
              <a:rPr lang="en-US" sz="1600" dirty="0" smtClean="0">
                <a:solidFill>
                  <a:srgbClr val="931968"/>
                </a:solidFill>
                <a:latin typeface="Monaco"/>
                <a:ea typeface="Monaco"/>
                <a:cs typeface="Monaco"/>
              </a:rPr>
              <a:t>public</a:t>
            </a:r>
            <a:r>
              <a:rPr lang="en-US" sz="1600" dirty="0" smtClean="0">
                <a:solidFill>
                  <a:srgbClr val="000000"/>
                </a:solidFill>
                <a:latin typeface="Monaco"/>
                <a:ea typeface="Monaco"/>
                <a:cs typeface="Monaco"/>
              </a:rPr>
              <a:t> </a:t>
            </a:r>
            <a:r>
              <a:rPr lang="en-US" sz="1600" dirty="0">
                <a:solidFill>
                  <a:srgbClr val="931968"/>
                </a:solidFill>
                <a:latin typeface="Monaco"/>
                <a:ea typeface="Monaco"/>
                <a:cs typeface="Monaco"/>
              </a:rPr>
              <a:t>void</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setupTestData</a:t>
            </a:r>
            <a:r>
              <a:rPr lang="en-US" sz="1600" dirty="0">
                <a:solidFill>
                  <a:srgbClr val="000000"/>
                </a:solidFill>
                <a:latin typeface="Monaco"/>
                <a:ea typeface="Monaco"/>
                <a:cs typeface="Monaco"/>
              </a:rPr>
              <a:t>() {</a:t>
            </a:r>
          </a:p>
          <a:p>
            <a:pPr marL="0" indent="0">
              <a:buNone/>
            </a:pPr>
            <a:r>
              <a:rPr lang="en-US" sz="1600" dirty="0">
                <a:solidFill>
                  <a:srgbClr val="000000"/>
                </a:solidFill>
                <a:latin typeface="Monaco"/>
                <a:ea typeface="Monaco"/>
                <a:cs typeface="Monaco"/>
              </a:rPr>
              <a:t>	</a:t>
            </a:r>
            <a:r>
              <a:rPr lang="en-US" sz="1600" dirty="0" smtClean="0">
                <a:solidFill>
                  <a:srgbClr val="931968"/>
                </a:solidFill>
                <a:latin typeface="Monaco"/>
                <a:ea typeface="Monaco"/>
                <a:cs typeface="Monaco"/>
              </a:rPr>
              <a:t>if</a:t>
            </a:r>
            <a:r>
              <a:rPr lang="en-US" sz="1600" dirty="0" smtClean="0">
                <a:solidFill>
                  <a:srgbClr val="000000"/>
                </a:solidFill>
                <a:latin typeface="Monaco"/>
                <a:ea typeface="Monaco"/>
                <a:cs typeface="Monaco"/>
              </a:rPr>
              <a:t> </a:t>
            </a:r>
            <a:r>
              <a:rPr lang="en-US" sz="1600" dirty="0">
                <a:solidFill>
                  <a:srgbClr val="000000"/>
                </a:solidFill>
                <a:latin typeface="Monaco"/>
                <a:ea typeface="Monaco"/>
                <a:cs typeface="Monaco"/>
              </a:rPr>
              <a:t>(!</a:t>
            </a:r>
            <a:r>
              <a:rPr lang="en-US" sz="1600" dirty="0" err="1">
                <a:solidFill>
                  <a:srgbClr val="0226CC"/>
                </a:solidFill>
                <a:latin typeface="Monaco"/>
                <a:ea typeface="Monaco"/>
                <a:cs typeface="Monaco"/>
              </a:rPr>
              <a:t>testDataSetup</a:t>
            </a:r>
            <a:r>
              <a:rPr lang="en-US" sz="1600" dirty="0">
                <a:solidFill>
                  <a:srgbClr val="000000"/>
                </a:solidFill>
                <a:latin typeface="Monaco"/>
                <a:ea typeface="Monaco"/>
                <a:cs typeface="Monaco"/>
              </a:rPr>
              <a:t>) {</a:t>
            </a:r>
          </a:p>
          <a:p>
            <a:pPr marL="0" indent="0">
              <a:buNone/>
            </a:pPr>
            <a:r>
              <a:rPr lang="en-US" sz="1600" dirty="0">
                <a:solidFill>
                  <a:srgbClr val="000000"/>
                </a:solidFill>
                <a:latin typeface="Monaco"/>
                <a:ea typeface="Monaco"/>
                <a:cs typeface="Monaco"/>
              </a:rPr>
              <a:t>		</a:t>
            </a:r>
            <a:r>
              <a:rPr lang="en-US" sz="1600" dirty="0" err="1">
                <a:solidFill>
                  <a:srgbClr val="0226CC"/>
                </a:solidFill>
                <a:latin typeface="Monaco"/>
                <a:ea typeface="Monaco"/>
                <a:cs typeface="Monaco"/>
              </a:rPr>
              <a:t>testDataSetup</a:t>
            </a:r>
            <a:r>
              <a:rPr lang="en-US" sz="1600" dirty="0">
                <a:solidFill>
                  <a:srgbClr val="000000"/>
                </a:solidFill>
                <a:latin typeface="Monaco"/>
                <a:ea typeface="Monaco"/>
                <a:cs typeface="Monaco"/>
              </a:rPr>
              <a:t> = </a:t>
            </a:r>
            <a:r>
              <a:rPr lang="en-US" sz="1600" dirty="0">
                <a:solidFill>
                  <a:srgbClr val="931968"/>
                </a:solidFill>
                <a:latin typeface="Monaco"/>
                <a:ea typeface="Monaco"/>
                <a:cs typeface="Monaco"/>
              </a:rPr>
              <a:t>true</a:t>
            </a:r>
            <a:r>
              <a:rPr lang="en-US" sz="1600" dirty="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   </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JdbcTemplate</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jdbcTemplate</a:t>
            </a: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 </a:t>
            </a:r>
            <a:r>
              <a:rPr lang="en-US" sz="1600" dirty="0" smtClean="0">
                <a:solidFill>
                  <a:srgbClr val="931968"/>
                </a:solidFill>
                <a:latin typeface="Monaco"/>
                <a:ea typeface="Monaco"/>
                <a:cs typeface="Monaco"/>
              </a:rPr>
              <a:t>new</a:t>
            </a:r>
            <a:r>
              <a:rPr lang="en-US" sz="1600" dirty="0" smtClean="0">
                <a:solidFill>
                  <a:srgbClr val="000000"/>
                </a:solidFill>
                <a:latin typeface="Monaco"/>
                <a:ea typeface="Monaco"/>
                <a:cs typeface="Monaco"/>
              </a:rPr>
              <a:t> </a:t>
            </a:r>
            <a:r>
              <a:rPr lang="en-US" sz="1600" dirty="0" err="1">
                <a:solidFill>
                  <a:srgbClr val="000000"/>
                </a:solidFill>
                <a:latin typeface="Monaco"/>
                <a:ea typeface="Monaco"/>
                <a:cs typeface="Monaco"/>
              </a:rPr>
              <a:t>JdbcTemplate</a:t>
            </a:r>
            <a:r>
              <a:rPr lang="en-US" sz="1600" dirty="0">
                <a:solidFill>
                  <a:srgbClr val="000000"/>
                </a:solidFill>
                <a:latin typeface="Monaco"/>
                <a:ea typeface="Monaco"/>
                <a:cs typeface="Monaco"/>
              </a:rPr>
              <a:t>(</a:t>
            </a:r>
            <a:r>
              <a:rPr lang="en-US" sz="1600" dirty="0" err="1">
                <a:solidFill>
                  <a:srgbClr val="0226CC"/>
                </a:solidFill>
                <a:latin typeface="Monaco"/>
                <a:ea typeface="Monaco"/>
                <a:cs typeface="Monaco"/>
              </a:rPr>
              <a:t>dataSource</a:t>
            </a:r>
            <a:r>
              <a:rPr lang="en-US" sz="1600" dirty="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Resource </a:t>
            </a:r>
            <a:r>
              <a:rPr lang="en-US" sz="1600" dirty="0">
                <a:solidFill>
                  <a:srgbClr val="000000"/>
                </a:solidFill>
                <a:latin typeface="Monaco"/>
                <a:ea typeface="Monaco"/>
                <a:cs typeface="Monaco"/>
              </a:rPr>
              <a:t>script </a:t>
            </a:r>
            <a:r>
              <a:rPr lang="en-US" sz="1600" dirty="0" smtClean="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		</a:t>
            </a:r>
            <a:r>
              <a:rPr lang="en-US" sz="1600" dirty="0" smtClean="0">
                <a:solidFill>
                  <a:srgbClr val="931968"/>
                </a:solidFill>
                <a:latin typeface="Monaco"/>
                <a:ea typeface="Monaco"/>
                <a:cs typeface="Monaco"/>
              </a:rPr>
              <a:t>new</a:t>
            </a:r>
            <a:r>
              <a:rPr lang="en-US" sz="1600" dirty="0" smtClean="0">
                <a:solidFill>
                  <a:srgbClr val="000000"/>
                </a:solidFill>
                <a:latin typeface="Monaco"/>
                <a:ea typeface="Monaco"/>
                <a:cs typeface="Monaco"/>
              </a:rPr>
              <a:t> </a:t>
            </a:r>
            <a:r>
              <a:rPr lang="en-US" sz="1600" dirty="0" err="1">
                <a:solidFill>
                  <a:srgbClr val="000000"/>
                </a:solidFill>
                <a:latin typeface="Monaco"/>
                <a:ea typeface="Monaco"/>
                <a:cs typeface="Monaco"/>
              </a:rPr>
              <a:t>ClassPathResource</a:t>
            </a:r>
            <a:r>
              <a:rPr lang="en-US" sz="1600" dirty="0">
                <a:solidFill>
                  <a:srgbClr val="000000"/>
                </a:solidFill>
                <a:latin typeface="Monaco"/>
                <a:ea typeface="Monaco"/>
                <a:cs typeface="Monaco"/>
              </a:rPr>
              <a:t>(</a:t>
            </a:r>
            <a:r>
              <a:rPr lang="en-US" sz="1600" dirty="0">
                <a:solidFill>
                  <a:srgbClr val="3933FF"/>
                </a:solidFill>
                <a:latin typeface="Monaco"/>
                <a:ea typeface="Monaco"/>
                <a:cs typeface="Monaco"/>
              </a:rPr>
              <a:t>"/</a:t>
            </a:r>
            <a:r>
              <a:rPr lang="en-US" sz="1600" dirty="0" err="1">
                <a:solidFill>
                  <a:srgbClr val="3933FF"/>
                </a:solidFill>
                <a:latin typeface="Monaco"/>
                <a:ea typeface="Monaco"/>
                <a:cs typeface="Monaco"/>
              </a:rPr>
              <a:t>db</a:t>
            </a:r>
            <a:r>
              <a:rPr lang="en-US" sz="1600" dirty="0">
                <a:solidFill>
                  <a:srgbClr val="3933FF"/>
                </a:solidFill>
                <a:latin typeface="Monaco"/>
                <a:ea typeface="Monaco"/>
                <a:cs typeface="Monaco"/>
              </a:rPr>
              <a:t>/</a:t>
            </a:r>
            <a:r>
              <a:rPr lang="en-US" sz="1600" dirty="0" err="1">
                <a:solidFill>
                  <a:srgbClr val="3933FF"/>
                </a:solidFill>
                <a:latin typeface="Monaco"/>
                <a:ea typeface="Monaco"/>
                <a:cs typeface="Monaco"/>
              </a:rPr>
              <a:t>hsqldb</a:t>
            </a:r>
            <a:r>
              <a:rPr lang="en-US" sz="1600" dirty="0">
                <a:solidFill>
                  <a:srgbClr val="3933FF"/>
                </a:solidFill>
                <a:latin typeface="Monaco"/>
                <a:ea typeface="Monaco"/>
                <a:cs typeface="Monaco"/>
              </a:rPr>
              <a:t>/</a:t>
            </a:r>
            <a:r>
              <a:rPr lang="en-US" sz="1600" dirty="0" err="1">
                <a:solidFill>
                  <a:srgbClr val="3933FF"/>
                </a:solidFill>
                <a:latin typeface="Monaco"/>
                <a:ea typeface="Monaco"/>
                <a:cs typeface="Monaco"/>
              </a:rPr>
              <a:t>populateDb.sql</a:t>
            </a:r>
            <a:r>
              <a:rPr lang="en-US" sz="1600" dirty="0">
                <a:solidFill>
                  <a:srgbClr val="3933FF"/>
                </a:solidFill>
                <a:latin typeface="Monaco"/>
                <a:ea typeface="Monaco"/>
                <a:cs typeface="Monaco"/>
              </a:rPr>
              <a:t>"</a:t>
            </a:r>
            <a:r>
              <a:rPr lang="en-US" sz="1600" dirty="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err="1" smtClean="0">
                <a:solidFill>
                  <a:srgbClr val="000000"/>
                </a:solidFill>
                <a:latin typeface="Monaco"/>
                <a:ea typeface="Monaco"/>
                <a:cs typeface="Monaco"/>
              </a:rPr>
              <a:t>JdbcTestUtils.executeSqlScript</a:t>
            </a:r>
            <a:r>
              <a:rPr lang="en-US" sz="1600" dirty="0">
                <a:solidFill>
                  <a:srgbClr val="000000"/>
                </a:solidFill>
                <a:latin typeface="Monaco"/>
                <a:ea typeface="Monaco"/>
                <a:cs typeface="Monaco"/>
              </a:rPr>
              <a:t>(</a:t>
            </a:r>
            <a:r>
              <a:rPr lang="en-US" sz="1600" dirty="0" err="1">
                <a:solidFill>
                  <a:srgbClr val="000000"/>
                </a:solidFill>
                <a:latin typeface="Monaco"/>
                <a:ea typeface="Monaco"/>
                <a:cs typeface="Monaco"/>
              </a:rPr>
              <a:t>jdbcTemplate</a:t>
            </a:r>
            <a:r>
              <a:rPr lang="en-US" sz="1600" dirty="0">
                <a:solidFill>
                  <a:srgbClr val="000000"/>
                </a:solidFill>
                <a:latin typeface="Monaco"/>
                <a:ea typeface="Monaco"/>
                <a:cs typeface="Monaco"/>
              </a:rPr>
              <a:t>, script, </a:t>
            </a:r>
            <a:r>
              <a:rPr lang="en-US" sz="1600" dirty="0">
                <a:solidFill>
                  <a:srgbClr val="931968"/>
                </a:solidFill>
                <a:latin typeface="Monaco"/>
                <a:ea typeface="Monaco"/>
                <a:cs typeface="Monaco"/>
              </a:rPr>
              <a:t>true</a:t>
            </a:r>
            <a:r>
              <a:rPr lang="en-US" sz="1600" dirty="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a:t>
            </a:r>
            <a:endParaRPr lang="en-US" sz="1600" dirty="0">
              <a:solidFill>
                <a:srgbClr val="000000"/>
              </a:solidFill>
              <a:latin typeface="Monaco"/>
              <a:ea typeface="Monaco"/>
              <a:cs typeface="Monaco"/>
            </a:endParaRPr>
          </a:p>
          <a:p>
            <a:pPr marL="0" indent="0">
              <a:buNone/>
            </a:pPr>
            <a:r>
              <a:rPr lang="en-US" sz="1600" dirty="0" smtClean="0">
                <a:solidFill>
                  <a:srgbClr val="000000"/>
                </a:solidFill>
                <a:latin typeface="Monaco"/>
                <a:ea typeface="Monaco"/>
                <a:cs typeface="Monaco"/>
              </a:rPr>
              <a:t>}</a:t>
            </a:r>
            <a:endParaRPr lang="en-GB" sz="1600" dirty="0"/>
          </a:p>
        </p:txBody>
      </p:sp>
    </p:spTree>
    <p:extLst>
      <p:ext uri="{BB962C8B-B14F-4D97-AF65-F5344CB8AC3E}">
        <p14:creationId xmlns:p14="http://schemas.microsoft.com/office/powerpoint/2010/main" val="4174023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ctrTitle"/>
          </p:nvPr>
        </p:nvSpPr>
        <p:spPr/>
        <p:txBody>
          <a:bodyPr>
            <a:normAutofit/>
          </a:bodyPr>
          <a:lstStyle/>
          <a:p>
            <a:r>
              <a:rPr lang="en-GB" dirty="0"/>
              <a:t>Working with SQL data </a:t>
            </a:r>
            <a:r>
              <a:rPr lang="en-GB" dirty="0" smtClean="0"/>
              <a:t>in Groovy</a:t>
            </a:r>
            <a:endParaRPr lang="en-GB" dirty="0"/>
          </a:p>
        </p:txBody>
      </p:sp>
      <p:sp>
        <p:nvSpPr>
          <p:cNvPr id="526339" name="Rectangle 3"/>
          <p:cNvSpPr>
            <a:spLocks noGrp="1" noChangeArrowheads="1"/>
          </p:cNvSpPr>
          <p:nvPr>
            <p:ph type="body" sz="quarter" idx="13"/>
          </p:nvPr>
        </p:nvSpPr>
        <p:spPr>
          <a:xfrm>
            <a:off x="467544" y="1556792"/>
            <a:ext cx="8208912" cy="4680520"/>
          </a:xfrm>
        </p:spPr>
        <p:txBody>
          <a:bodyPr/>
          <a:lstStyle/>
          <a:p>
            <a:pPr marL="0" indent="0">
              <a:buNone/>
            </a:pPr>
            <a:r>
              <a:rPr lang="en-US" sz="1600" dirty="0">
                <a:solidFill>
                  <a:srgbClr val="A9438B"/>
                </a:solidFill>
                <a:latin typeface="Monaco"/>
                <a:ea typeface="Monaco"/>
                <a:cs typeface="Monaco"/>
              </a:rPr>
              <a:t>import</a:t>
            </a:r>
            <a:r>
              <a:rPr lang="en-US" sz="1600" dirty="0">
                <a:solidFill>
                  <a:srgbClr val="000000"/>
                </a:solidFill>
                <a:latin typeface="Monaco"/>
                <a:ea typeface="Monaco"/>
                <a:cs typeface="Monaco"/>
              </a:rPr>
              <a:t> </a:t>
            </a:r>
            <a:r>
              <a:rPr lang="en-US" sz="1600" dirty="0" err="1" smtClean="0">
                <a:solidFill>
                  <a:srgbClr val="000000"/>
                </a:solidFill>
                <a:latin typeface="Monaco"/>
                <a:ea typeface="Monaco"/>
                <a:cs typeface="Monaco"/>
              </a:rPr>
              <a:t>groovy.sql.Sql</a:t>
            </a:r>
            <a:endParaRPr lang="en-US" sz="1600" dirty="0" smtClean="0">
              <a:solidFill>
                <a:srgbClr val="000000"/>
              </a:solidFill>
              <a:latin typeface="Monaco"/>
              <a:ea typeface="Monaco"/>
              <a:cs typeface="Monaco"/>
            </a:endParaRPr>
          </a:p>
          <a:p>
            <a:pPr marL="0" indent="0">
              <a:buNone/>
            </a:pPr>
            <a:endParaRPr lang="en-US" sz="1600" dirty="0">
              <a:solidFill>
                <a:srgbClr val="000000"/>
              </a:solidFill>
              <a:latin typeface="Monaco"/>
              <a:ea typeface="Monaco"/>
              <a:cs typeface="Monaco"/>
            </a:endParaRPr>
          </a:p>
          <a:p>
            <a:pPr marL="0" indent="0">
              <a:buNone/>
            </a:pPr>
            <a:r>
              <a:rPr lang="en-US" sz="1600" dirty="0" err="1">
                <a:solidFill>
                  <a:srgbClr val="000000"/>
                </a:solidFill>
                <a:latin typeface="Monaco"/>
                <a:ea typeface="Monaco"/>
                <a:cs typeface="Monaco"/>
              </a:rPr>
              <a:t>sql</a:t>
            </a:r>
            <a:r>
              <a:rPr lang="en-US" sz="1600" dirty="0">
                <a:solidFill>
                  <a:srgbClr val="000000"/>
                </a:solidFill>
                <a:latin typeface="Monaco"/>
                <a:ea typeface="Monaco"/>
                <a:cs typeface="Monaco"/>
              </a:rPr>
              <a:t> = </a:t>
            </a:r>
            <a:r>
              <a:rPr lang="en-US" sz="1600" dirty="0" err="1">
                <a:solidFill>
                  <a:srgbClr val="000000"/>
                </a:solidFill>
                <a:latin typeface="Monaco"/>
                <a:ea typeface="Monaco"/>
                <a:cs typeface="Monaco"/>
              </a:rPr>
              <a:t>Sql.newInstance</a:t>
            </a:r>
            <a:r>
              <a:rPr lang="en-US" sz="1600" dirty="0">
                <a:solidFill>
                  <a:srgbClr val="000000"/>
                </a:solidFill>
                <a:latin typeface="Monaco"/>
                <a:ea typeface="Monaco"/>
                <a:cs typeface="Monaco"/>
              </a:rPr>
              <a:t>( </a:t>
            </a:r>
            <a:r>
              <a:rPr lang="en-US" sz="1600" dirty="0" smtClean="0">
                <a:solidFill>
                  <a:srgbClr val="FF39D6"/>
                </a:solidFill>
                <a:latin typeface="Monaco"/>
                <a:ea typeface="Monaco"/>
                <a:cs typeface="Monaco"/>
              </a:rPr>
              <a:t>'</a:t>
            </a:r>
            <a:r>
              <a:rPr lang="en-US" sz="1600" dirty="0" err="1" smtClean="0">
                <a:solidFill>
                  <a:srgbClr val="FF39D6"/>
                </a:solidFill>
                <a:latin typeface="Monaco"/>
                <a:ea typeface="Monaco"/>
                <a:cs typeface="Monaco"/>
              </a:rPr>
              <a:t>jdbc:hsqldb:mem:petclinic</a:t>
            </a:r>
            <a:r>
              <a:rPr lang="en-US" sz="1600" dirty="0">
                <a:solidFill>
                  <a:srgbClr val="FF39D6"/>
                </a:solidFill>
                <a:latin typeface="Monaco"/>
                <a:ea typeface="Monaco"/>
                <a:cs typeface="Monaco"/>
              </a:rPr>
              <a:t>'</a:t>
            </a:r>
            <a:r>
              <a:rPr lang="en-US" sz="1600" dirty="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a:t>
            </a:r>
            <a:r>
              <a:rPr lang="en-US" sz="1600" dirty="0" err="1" smtClean="0">
                <a:solidFill>
                  <a:srgbClr val="FF39D6"/>
                </a:solidFill>
                <a:latin typeface="Monaco"/>
                <a:ea typeface="Monaco"/>
                <a:cs typeface="Monaco"/>
              </a:rPr>
              <a:t>sa</a:t>
            </a:r>
            <a:r>
              <a:rPr lang="en-US" sz="1600" dirty="0" smtClean="0">
                <a:solidFill>
                  <a:srgbClr val="FF39D6"/>
                </a:solidFill>
                <a:latin typeface="Monaco"/>
                <a:ea typeface="Monaco"/>
                <a:cs typeface="Monaco"/>
              </a:rPr>
              <a:t>'</a:t>
            </a:r>
            <a:r>
              <a:rPr lang="en-US" sz="1600" dirty="0">
                <a:solidFill>
                  <a:srgbClr val="000000"/>
                </a:solidFill>
                <a:latin typeface="Monaco"/>
                <a:ea typeface="Monaco"/>
                <a:cs typeface="Monaco"/>
              </a:rPr>
              <a:t>, </a:t>
            </a:r>
            <a:r>
              <a:rPr lang="en-US" sz="1600" dirty="0" smtClean="0">
                <a:solidFill>
                  <a:srgbClr val="FF39D6"/>
                </a:solidFill>
                <a:latin typeface="Monaco"/>
                <a:ea typeface="Monaco"/>
                <a:cs typeface="Monaco"/>
              </a:rPr>
              <a:t>''</a:t>
            </a:r>
            <a:r>
              <a:rPr lang="en-US" sz="1600" dirty="0">
                <a:solidFill>
                  <a:srgbClr val="000000"/>
                </a:solidFill>
                <a:latin typeface="Monaco"/>
                <a:ea typeface="Monaco"/>
                <a:cs typeface="Monaco"/>
              </a:rPr>
              <a:t>, </a:t>
            </a:r>
            <a:r>
              <a:rPr lang="en-US" sz="1600" dirty="0" smtClean="0">
                <a:solidFill>
                  <a:srgbClr val="FF39D6"/>
                </a:solidFill>
                <a:latin typeface="Monaco"/>
                <a:ea typeface="Monaco"/>
                <a:cs typeface="Monaco"/>
              </a:rPr>
              <a:t>'</a:t>
            </a:r>
            <a:r>
              <a:rPr lang="en-US" sz="1600" dirty="0" err="1">
                <a:solidFill>
                  <a:srgbClr val="FF39D6"/>
                </a:solidFill>
                <a:latin typeface="Monaco"/>
                <a:ea typeface="Monaco"/>
                <a:cs typeface="Monaco"/>
              </a:rPr>
              <a:t>org.hsqldb.jdbcDriver</a:t>
            </a:r>
            <a:r>
              <a:rPr lang="en-US" sz="1600" dirty="0" smtClean="0">
                <a:solidFill>
                  <a:srgbClr val="FF39D6"/>
                </a:solidFill>
                <a:latin typeface="Monaco"/>
                <a:ea typeface="Monaco"/>
                <a:cs typeface="Monaco"/>
              </a:rPr>
              <a:t>'</a:t>
            </a:r>
            <a:r>
              <a:rPr lang="en-US" sz="1600" dirty="0" smtClean="0">
                <a:solidFill>
                  <a:srgbClr val="000000"/>
                </a:solidFill>
                <a:latin typeface="Monaco"/>
                <a:ea typeface="Monaco"/>
                <a:cs typeface="Monaco"/>
              </a:rPr>
              <a:t> </a:t>
            </a:r>
            <a:r>
              <a:rPr lang="en-US" sz="1600" dirty="0">
                <a:solidFill>
                  <a:srgbClr val="000000"/>
                </a:solidFill>
                <a:latin typeface="Monaco"/>
                <a:ea typeface="Monaco"/>
                <a:cs typeface="Monaco"/>
              </a:rPr>
              <a:t>)</a:t>
            </a:r>
          </a:p>
          <a:p>
            <a:pPr marL="0" indent="0">
              <a:buNone/>
            </a:pPr>
            <a:r>
              <a:rPr lang="en-US" sz="1600" dirty="0" err="1">
                <a:solidFill>
                  <a:srgbClr val="000000"/>
                </a:solidFill>
                <a:latin typeface="Monaco"/>
                <a:ea typeface="Monaco"/>
                <a:cs typeface="Monaco"/>
              </a:rPr>
              <a:t>sql.eachRow</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'select * from OWNER'</a:t>
            </a:r>
            <a:r>
              <a:rPr lang="en-US" sz="1600" dirty="0">
                <a:solidFill>
                  <a:srgbClr val="000000"/>
                </a:solidFill>
                <a:latin typeface="Monaco"/>
                <a:ea typeface="Monaco"/>
                <a:cs typeface="Monaco"/>
              </a:rPr>
              <a:t> ) {</a:t>
            </a:r>
          </a:p>
          <a:p>
            <a:pPr marL="0" indent="0">
              <a:buNone/>
            </a:pP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println</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a:t>
            </a:r>
            <a:r>
              <a:rPr lang="en-US" sz="1600" dirty="0" err="1">
                <a:solidFill>
                  <a:srgbClr val="FF39D6"/>
                </a:solidFill>
                <a:latin typeface="Monaco"/>
                <a:ea typeface="Monaco"/>
                <a:cs typeface="Monaco"/>
              </a:rPr>
              <a:t>it.</a:t>
            </a:r>
            <a:r>
              <a:rPr lang="en-US" sz="1600" u="sng" dirty="0" err="1">
                <a:solidFill>
                  <a:srgbClr val="FF39D6"/>
                </a:solidFill>
                <a:latin typeface="Monaco"/>
                <a:ea typeface="Monaco"/>
                <a:cs typeface="Monaco"/>
              </a:rPr>
              <a:t>id</a:t>
            </a:r>
            <a:r>
              <a:rPr lang="en-US" sz="1600" dirty="0">
                <a:solidFill>
                  <a:srgbClr val="FF39D6"/>
                </a:solidFill>
                <a:latin typeface="Monaco"/>
                <a:ea typeface="Monaco"/>
                <a:cs typeface="Monaco"/>
              </a:rPr>
              <a:t> -- ${</a:t>
            </a:r>
            <a:r>
              <a:rPr lang="en-US" sz="1600" dirty="0" err="1">
                <a:solidFill>
                  <a:srgbClr val="FF39D6"/>
                </a:solidFill>
                <a:latin typeface="Monaco"/>
                <a:ea typeface="Monaco"/>
                <a:cs typeface="Monaco"/>
              </a:rPr>
              <a:t>it.</a:t>
            </a:r>
            <a:r>
              <a:rPr lang="en-US" sz="1600" u="sng" dirty="0" err="1">
                <a:solidFill>
                  <a:srgbClr val="FF39D6"/>
                </a:solidFill>
                <a:latin typeface="Monaco"/>
                <a:ea typeface="Monaco"/>
                <a:cs typeface="Monaco"/>
              </a:rPr>
              <a:t>firstName</a:t>
            </a:r>
            <a:r>
              <a:rPr lang="en-US" sz="1600" dirty="0">
                <a:solidFill>
                  <a:srgbClr val="FF39D6"/>
                </a:solidFill>
                <a:latin typeface="Monaco"/>
                <a:ea typeface="Monaco"/>
                <a:cs typeface="Monaco"/>
              </a:rPr>
              <a:t>} --"</a:t>
            </a:r>
            <a:endParaRPr lang="en-US" sz="1600" dirty="0">
              <a:solidFill>
                <a:srgbClr val="000000"/>
              </a:solidFill>
              <a:latin typeface="Monaco"/>
              <a:ea typeface="Monaco"/>
              <a:cs typeface="Monaco"/>
            </a:endParaRPr>
          </a:p>
          <a:p>
            <a:pPr marL="0" indent="0">
              <a:buNone/>
            </a:pPr>
            <a:r>
              <a:rPr lang="en-US" sz="1600" dirty="0" smtClean="0">
                <a:solidFill>
                  <a:srgbClr val="000000"/>
                </a:solidFill>
                <a:latin typeface="Monaco"/>
                <a:ea typeface="Monaco"/>
                <a:cs typeface="Monaco"/>
              </a:rPr>
              <a:t>}</a:t>
            </a:r>
          </a:p>
          <a:p>
            <a:pPr marL="0" indent="0">
              <a:buNone/>
            </a:pPr>
            <a:endParaRPr lang="en-US" sz="1600" dirty="0" smtClean="0">
              <a:solidFill>
                <a:srgbClr val="000000"/>
              </a:solidFill>
              <a:latin typeface="Monaco"/>
              <a:ea typeface="Monaco"/>
              <a:cs typeface="Monaco"/>
            </a:endParaRPr>
          </a:p>
          <a:p>
            <a:pPr marL="0" indent="0">
              <a:buNone/>
            </a:pPr>
            <a:r>
              <a:rPr lang="en-US" sz="1600" dirty="0" err="1">
                <a:solidFill>
                  <a:srgbClr val="A9438B"/>
                </a:solidFill>
                <a:latin typeface="Monaco"/>
                <a:ea typeface="Monaco"/>
                <a:cs typeface="Monaco"/>
              </a:rPr>
              <a:t>def</a:t>
            </a:r>
            <a:r>
              <a:rPr lang="en-US" sz="1600" dirty="0">
                <a:solidFill>
                  <a:srgbClr val="A9438B"/>
                </a:solidFill>
                <a:latin typeface="Monaco"/>
                <a:ea typeface="Monaco"/>
                <a:cs typeface="Monaco"/>
              </a:rPr>
              <a:t> </a:t>
            </a:r>
            <a:r>
              <a:rPr lang="en-US" sz="1600" dirty="0" err="1">
                <a:solidFill>
                  <a:srgbClr val="000000"/>
                </a:solidFill>
                <a:latin typeface="Monaco"/>
                <a:ea typeface="Monaco"/>
                <a:cs typeface="Monaco"/>
              </a:rPr>
              <a:t>sql</a:t>
            </a:r>
            <a:r>
              <a:rPr lang="en-US" sz="1600" dirty="0">
                <a:solidFill>
                  <a:srgbClr val="000000"/>
                </a:solidFill>
                <a:latin typeface="Monaco"/>
                <a:ea typeface="Monaco"/>
                <a:cs typeface="Monaco"/>
              </a:rPr>
              <a:t> =</a:t>
            </a:r>
            <a:r>
              <a:rPr lang="en-US" sz="1600" dirty="0">
                <a:solidFill>
                  <a:srgbClr val="A9438B"/>
                </a:solidFill>
                <a:latin typeface="Monaco"/>
                <a:ea typeface="Monaco"/>
                <a:cs typeface="Monaco"/>
              </a:rPr>
              <a:t> new</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Sql</a:t>
            </a:r>
            <a:r>
              <a:rPr lang="en-US" sz="1600" dirty="0">
                <a:solidFill>
                  <a:srgbClr val="000000"/>
                </a:solidFill>
                <a:latin typeface="Monaco"/>
                <a:ea typeface="Monaco"/>
                <a:cs typeface="Monaco"/>
              </a:rPr>
              <a:t>(</a:t>
            </a:r>
            <a:r>
              <a:rPr lang="en-US" sz="1600" dirty="0" err="1">
                <a:solidFill>
                  <a:srgbClr val="0226CC"/>
                </a:solidFill>
                <a:latin typeface="Monaco"/>
                <a:ea typeface="Monaco"/>
                <a:cs typeface="Monaco"/>
              </a:rPr>
              <a:t>dataSource</a:t>
            </a:r>
            <a:r>
              <a:rPr lang="en-US" sz="1600" dirty="0" err="1">
                <a:solidFill>
                  <a:srgbClr val="000000"/>
                </a:solidFill>
                <a:latin typeface="Monaco"/>
                <a:ea typeface="Monaco"/>
                <a:cs typeface="Monaco"/>
              </a:rPr>
              <a:t>.connection</a:t>
            </a:r>
            <a:r>
              <a:rPr lang="en-US" sz="1600" dirty="0">
                <a:solidFill>
                  <a:srgbClr val="000000"/>
                </a:solidFill>
                <a:latin typeface="Monaco"/>
                <a:ea typeface="Monaco"/>
                <a:cs typeface="Monaco"/>
              </a:rPr>
              <a:t>)</a:t>
            </a:r>
          </a:p>
          <a:p>
            <a:pPr marL="0" indent="0">
              <a:buNone/>
            </a:pPr>
            <a:r>
              <a:rPr lang="en-US" sz="1600" dirty="0" err="1" smtClean="0">
                <a:solidFill>
                  <a:srgbClr val="A9438B"/>
                </a:solidFill>
                <a:latin typeface="Monaco"/>
                <a:ea typeface="Monaco"/>
                <a:cs typeface="Monaco"/>
              </a:rPr>
              <a:t>def</a:t>
            </a:r>
            <a:r>
              <a:rPr lang="en-US" sz="1600" dirty="0" smtClean="0">
                <a:solidFill>
                  <a:srgbClr val="A9438B"/>
                </a:solidFill>
                <a:latin typeface="Monaco"/>
                <a:ea typeface="Monaco"/>
                <a:cs typeface="Monaco"/>
              </a:rPr>
              <a:t> </a:t>
            </a:r>
            <a:r>
              <a:rPr lang="en-US" sz="1600" dirty="0" smtClean="0">
                <a:solidFill>
                  <a:srgbClr val="000000"/>
                </a:solidFill>
                <a:latin typeface="Monaco"/>
                <a:ea typeface="Monaco"/>
                <a:cs typeface="Monaco"/>
              </a:rPr>
              <a:t>insert = </a:t>
            </a:r>
            <a:r>
              <a:rPr lang="en-US" sz="1600" dirty="0" smtClean="0">
                <a:solidFill>
                  <a:srgbClr val="FF39D6"/>
                </a:solidFill>
                <a:latin typeface="Monaco"/>
                <a:ea typeface="Monaco"/>
                <a:cs typeface="Monaco"/>
              </a:rPr>
              <a:t>"INSERT INTO owners (id, </a:t>
            </a:r>
            <a:r>
              <a:rPr lang="en-US" sz="1600" dirty="0" err="1" smtClean="0">
                <a:solidFill>
                  <a:srgbClr val="FF39D6"/>
                </a:solidFill>
                <a:latin typeface="Monaco"/>
                <a:ea typeface="Monaco"/>
                <a:cs typeface="Monaco"/>
              </a:rPr>
              <a:t>first_name</a:t>
            </a:r>
            <a:r>
              <a:rPr lang="en-US" sz="1600" dirty="0" smtClean="0">
                <a:solidFill>
                  <a:srgbClr val="FF39D6"/>
                </a:solidFill>
                <a:latin typeface="Monaco"/>
                <a:ea typeface="Monaco"/>
                <a:cs typeface="Monaco"/>
              </a:rPr>
              <a:t>) VALUES (?, ?)”</a:t>
            </a:r>
          </a:p>
          <a:p>
            <a:pPr marL="0" indent="0">
              <a:buNone/>
            </a:pPr>
            <a:r>
              <a:rPr lang="en-US" sz="1600" dirty="0" err="1" smtClean="0">
                <a:solidFill>
                  <a:srgbClr val="000000"/>
                </a:solidFill>
                <a:latin typeface="Monaco"/>
                <a:ea typeface="Monaco"/>
                <a:cs typeface="Monaco"/>
              </a:rPr>
              <a:t>sql.executeInsert</a:t>
            </a:r>
            <a:r>
              <a:rPr lang="en-US" sz="1600" dirty="0" smtClean="0">
                <a:solidFill>
                  <a:srgbClr val="000000"/>
                </a:solidFill>
                <a:latin typeface="Monaco"/>
                <a:ea typeface="Monaco"/>
                <a:cs typeface="Monaco"/>
              </a:rPr>
              <a:t>(</a:t>
            </a:r>
            <a:r>
              <a:rPr lang="en-US" sz="1600" dirty="0" err="1" smtClean="0">
                <a:solidFill>
                  <a:srgbClr val="000000"/>
                </a:solidFill>
                <a:latin typeface="Monaco"/>
                <a:ea typeface="Monaco"/>
                <a:cs typeface="Monaco"/>
              </a:rPr>
              <a:t>sql</a:t>
            </a:r>
            <a:r>
              <a:rPr lang="en-US" sz="1600" dirty="0" smtClean="0">
                <a:solidFill>
                  <a:srgbClr val="000000"/>
                </a:solidFill>
                <a:latin typeface="Monaco"/>
                <a:ea typeface="Monaco"/>
                <a:cs typeface="Monaco"/>
              </a:rPr>
              <a:t>, [</a:t>
            </a:r>
            <a:r>
              <a:rPr lang="en-US" sz="1600" dirty="0" err="1" smtClean="0">
                <a:solidFill>
                  <a:srgbClr val="000000"/>
                </a:solidFill>
                <a:latin typeface="Monaco"/>
                <a:ea typeface="Monaco"/>
                <a:cs typeface="Monaco"/>
              </a:rPr>
              <a:t>o.id</a:t>
            </a:r>
            <a:r>
              <a:rPr lang="en-US" sz="1600" dirty="0" smtClean="0">
                <a:solidFill>
                  <a:srgbClr val="000000"/>
                </a:solidFill>
                <a:latin typeface="Monaco"/>
                <a:ea typeface="Monaco"/>
                <a:cs typeface="Monaco"/>
              </a:rPr>
              <a:t>, </a:t>
            </a:r>
            <a:r>
              <a:rPr lang="en-US" sz="1600" dirty="0" err="1" smtClean="0">
                <a:solidFill>
                  <a:srgbClr val="000000"/>
                </a:solidFill>
                <a:latin typeface="Monaco"/>
                <a:ea typeface="Monaco"/>
                <a:cs typeface="Monaco"/>
              </a:rPr>
              <a:t>o.firstName</a:t>
            </a:r>
            <a:r>
              <a:rPr lang="en-US" sz="1600" dirty="0" smtClean="0">
                <a:solidFill>
                  <a:srgbClr val="000000"/>
                </a:solidFill>
                <a:latin typeface="Monaco"/>
                <a:ea typeface="Monaco"/>
                <a:cs typeface="Monaco"/>
              </a:rPr>
              <a:t>])</a:t>
            </a:r>
            <a:endParaRPr lang="en-GB" sz="1600" dirty="0"/>
          </a:p>
        </p:txBody>
      </p:sp>
    </p:spTree>
    <p:extLst>
      <p:ext uri="{BB962C8B-B14F-4D97-AF65-F5344CB8AC3E}">
        <p14:creationId xmlns:p14="http://schemas.microsoft.com/office/powerpoint/2010/main" val="3512325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ctrTitle"/>
          </p:nvPr>
        </p:nvSpPr>
        <p:spPr>
          <a:ln/>
        </p:spPr>
        <p:txBody>
          <a:bodyPr rIns="116994"/>
          <a:lstStyle/>
          <a:p>
            <a:pPr marL="40182"/>
            <a:r>
              <a:rPr lang="en-US" dirty="0"/>
              <a:t>Exercise </a:t>
            </a:r>
            <a:r>
              <a:rPr lang="en-US" dirty="0" smtClean="0"/>
              <a:t>12 </a:t>
            </a:r>
            <a:r>
              <a:rPr lang="en-US" dirty="0"/>
              <a:t>– </a:t>
            </a:r>
            <a:r>
              <a:rPr lang="en-US" dirty="0" smtClean="0"/>
              <a:t>Working with SQL</a:t>
            </a:r>
            <a:endParaRPr lang="en-US" dirty="0"/>
          </a:p>
        </p:txBody>
      </p:sp>
      <p:sp>
        <p:nvSpPr>
          <p:cNvPr id="26628" name="Rectangle 4"/>
          <p:cNvSpPr>
            <a:spLocks noGrp="1" noChangeArrowheads="1"/>
          </p:cNvSpPr>
          <p:nvPr>
            <p:ph type="body" sz="quarter" idx="13"/>
          </p:nvPr>
        </p:nvSpPr>
        <p:spPr>
          <a:ln/>
        </p:spPr>
        <p:txBody>
          <a:bodyPr rIns="116994"/>
          <a:lstStyle/>
          <a:p>
            <a:r>
              <a:rPr lang="en-US" dirty="0" smtClean="0"/>
              <a:t>Modify the </a:t>
            </a:r>
            <a:r>
              <a:rPr lang="en-US" dirty="0" err="1" smtClean="0"/>
              <a:t>insertVisit</a:t>
            </a:r>
            <a:r>
              <a:rPr lang="en-US" dirty="0" smtClean="0"/>
              <a:t>(</a:t>
            </a:r>
            <a:r>
              <a:rPr lang="en-US" dirty="0"/>
              <a:t>)</a:t>
            </a:r>
            <a:r>
              <a:rPr lang="en-US" dirty="0" smtClean="0"/>
              <a:t> test method in </a:t>
            </a:r>
            <a:r>
              <a:rPr lang="en-US" sz="1800" dirty="0" smtClean="0"/>
              <a:t>org.springframework.samples.petclinic.service.ClinicServiceJpaTest</a:t>
            </a:r>
            <a:r>
              <a:rPr lang="en-US" dirty="0" smtClean="0"/>
              <a:t> to</a:t>
            </a:r>
          </a:p>
          <a:p>
            <a:pPr lvl="1"/>
            <a:r>
              <a:rPr lang="en-US" dirty="0" smtClean="0"/>
              <a:t>Insert a test Pet using an SQL insert</a:t>
            </a:r>
          </a:p>
          <a:p>
            <a:pPr lvl="1"/>
            <a:r>
              <a:rPr lang="en-US" dirty="0"/>
              <a:t>V</a:t>
            </a:r>
            <a:r>
              <a:rPr lang="en-US" dirty="0" smtClean="0"/>
              <a:t>erify the inserted </a:t>
            </a:r>
            <a:r>
              <a:rPr lang="en-US" smtClean="0"/>
              <a:t>Visit entity using </a:t>
            </a:r>
            <a:r>
              <a:rPr lang="en-US" dirty="0" smtClean="0"/>
              <a:t>an SQL query</a:t>
            </a:r>
            <a:endParaRPr lang="en-US" dirty="0"/>
          </a:p>
        </p:txBody>
      </p:sp>
    </p:spTree>
    <p:extLst>
      <p:ext uri="{BB962C8B-B14F-4D97-AF65-F5344CB8AC3E}">
        <p14:creationId xmlns:p14="http://schemas.microsoft.com/office/powerpoint/2010/main" val="536674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2"/>
          <p:cNvSpPr>
            <a:spLocks noGrp="1" noChangeArrowheads="1"/>
          </p:cNvSpPr>
          <p:nvPr>
            <p:ph type="ctrTitle"/>
          </p:nvPr>
        </p:nvSpPr>
        <p:spPr/>
        <p:txBody>
          <a:bodyPr/>
          <a:lstStyle/>
          <a:p>
            <a:r>
              <a:rPr lang="en-US"/>
              <a:t>Acceptance Tests</a:t>
            </a:r>
          </a:p>
        </p:txBody>
      </p:sp>
      <p:sp>
        <p:nvSpPr>
          <p:cNvPr id="858115" name="Rectangle 3"/>
          <p:cNvSpPr>
            <a:spLocks noGrp="1" noChangeArrowheads="1"/>
          </p:cNvSpPr>
          <p:nvPr>
            <p:ph type="body" sz="quarter" idx="13"/>
          </p:nvPr>
        </p:nvSpPr>
        <p:spPr/>
        <p:txBody>
          <a:bodyPr/>
          <a:lstStyle/>
          <a:p>
            <a:r>
              <a:rPr lang="en-US"/>
              <a:t>Tests a system or part of a system from the outside, in terms of observable behavior</a:t>
            </a:r>
          </a:p>
          <a:p>
            <a:r>
              <a:rPr lang="en-US"/>
              <a:t>Typically structured around a comprehensible chunk of system functionality</a:t>
            </a:r>
          </a:p>
          <a:p>
            <a:r>
              <a:rPr lang="en-US"/>
              <a:t>Ideally written by the customer</a:t>
            </a:r>
          </a:p>
          <a:p>
            <a:r>
              <a:rPr lang="en-US"/>
              <a:t>Either written in terms of User Interface actions, or in terms of “words” and “facts”</a:t>
            </a:r>
          </a:p>
          <a:p>
            <a:r>
              <a:rPr lang="en-US"/>
              <a:t>Ideally run near 100% correct at the end of a release/project </a:t>
            </a:r>
          </a:p>
        </p:txBody>
      </p:sp>
      <p:sp>
        <p:nvSpPr>
          <p:cNvPr id="858116" name="AutoShape 4"/>
          <p:cNvSpPr>
            <a:spLocks noChangeArrowheads="1"/>
          </p:cNvSpPr>
          <p:nvPr/>
        </p:nvSpPr>
        <p:spPr bwMode="auto">
          <a:xfrm>
            <a:off x="8178312" y="4737101"/>
            <a:ext cx="552450" cy="676275"/>
          </a:xfrm>
          <a:prstGeom prst="foldedCorner">
            <a:avLst>
              <a:gd name="adj" fmla="val 125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sv-SE" sz="1800">
              <a:solidFill>
                <a:schemeClr val="tx2"/>
              </a:solidFill>
              <a:latin typeface="Times New Roman" charset="0"/>
            </a:endParaRPr>
          </a:p>
        </p:txBody>
      </p:sp>
    </p:spTree>
    <p:extLst>
      <p:ext uri="{BB962C8B-B14F-4D97-AF65-F5344CB8AC3E}">
        <p14:creationId xmlns:p14="http://schemas.microsoft.com/office/powerpoint/2010/main" val="2115440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body" idx="1"/>
          </p:nvPr>
        </p:nvSpPr>
        <p:spPr>
          <a:xfrm>
            <a:off x="476622" y="2080617"/>
            <a:ext cx="7920633" cy="3018234"/>
          </a:xfrm>
        </p:spPr>
        <p:txBody>
          <a:bodyPr lIns="26788" tIns="26788" rIns="2539" bIns="26788"/>
          <a:lstStyle/>
          <a:p>
            <a:pPr marL="408519" indent="-342665" eaLnBrk="1" hangingPunct="1">
              <a:lnSpc>
                <a:spcPct val="80000"/>
              </a:lnSpc>
              <a:buNone/>
              <a:defRPr/>
            </a:pPr>
            <a:r>
              <a:rPr lang="en-US" sz="4400"/>
              <a:t>Business people wants to express the required </a:t>
            </a:r>
            <a:r>
              <a:rPr lang="en-US" sz="4400">
                <a:latin typeface="Calibri Bold" charset="0"/>
                <a:cs typeface="Calibri Bold" charset="0"/>
                <a:sym typeface="Calibri Bold" charset="0"/>
              </a:rPr>
              <a:t>behaviour</a:t>
            </a:r>
            <a:r>
              <a:rPr lang="en-US" sz="4400"/>
              <a:t>, not necessarily write tests</a:t>
            </a:r>
          </a:p>
        </p:txBody>
      </p:sp>
      <p:pic>
        <p:nvPicPr>
          <p:cNvPr id="30723" name="Picture 5"/>
          <p:cNvPicPr>
            <a:picLocks noChangeArrowheads="1"/>
          </p:cNvPicPr>
          <p:nvPr/>
        </p:nvPicPr>
        <p:blipFill>
          <a:blip r:embed="rId2">
            <a:extLst>
              <a:ext uri="{28A0092B-C50C-407E-A947-70E740481C1C}">
                <a14:useLocalDpi xmlns:a14="http://schemas.microsoft.com/office/drawing/2010/main" val="0"/>
              </a:ext>
            </a:extLst>
          </a:blip>
          <a:srcRect r="40947"/>
          <a:stretch>
            <a:fillRect/>
          </a:stretch>
        </p:blipFill>
        <p:spPr bwMode="auto">
          <a:xfrm>
            <a:off x="6516440" y="3788420"/>
            <a:ext cx="2024807" cy="2153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3560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4"/>
          <p:cNvSpPr>
            <a:spLocks noGrp="1" noChangeArrowheads="1"/>
          </p:cNvSpPr>
          <p:nvPr>
            <p:ph type="body" idx="1"/>
          </p:nvPr>
        </p:nvSpPr>
        <p:spPr>
          <a:xfrm>
            <a:off x="395139" y="1268016"/>
            <a:ext cx="8506644" cy="1902023"/>
          </a:xfrm>
        </p:spPr>
        <p:txBody>
          <a:bodyPr lIns="26788" tIns="26788" rIns="2539" bIns="26788"/>
          <a:lstStyle/>
          <a:p>
            <a:pPr marL="408519" indent="-342665" algn="ctr" eaLnBrk="1" hangingPunct="1">
              <a:lnSpc>
                <a:spcPct val="80000"/>
              </a:lnSpc>
              <a:buNone/>
              <a:defRPr/>
            </a:pPr>
            <a:r>
              <a:rPr lang="en-US" sz="4800" dirty="0"/>
              <a:t>State required </a:t>
            </a:r>
            <a:r>
              <a:rPr lang="en-US" sz="4800" dirty="0" err="1"/>
              <a:t>behaviour</a:t>
            </a:r>
            <a:r>
              <a:rPr lang="en-US" sz="4800" dirty="0"/>
              <a:t> in a precise enough way, using the </a:t>
            </a:r>
            <a:r>
              <a:rPr lang="en-US" sz="4800" b="1" i="1" dirty="0"/>
              <a:t>vocabulary of the business</a:t>
            </a:r>
          </a:p>
        </p:txBody>
      </p:sp>
      <p:sp>
        <p:nvSpPr>
          <p:cNvPr id="48133" name="Rectangle 5"/>
          <p:cNvSpPr>
            <a:spLocks noGrp="1" noChangeArrowheads="1"/>
          </p:cNvSpPr>
          <p:nvPr>
            <p:ph type="title"/>
          </p:nvPr>
        </p:nvSpPr>
        <p:spPr>
          <a:xfrm>
            <a:off x="455414" y="274588"/>
            <a:ext cx="8233172" cy="1143000"/>
          </a:xfrm>
        </p:spPr>
        <p:txBody>
          <a:bodyPr lIns="26788" tIns="26788" rIns="2539" bIns="26788"/>
          <a:lstStyle/>
          <a:p>
            <a:pPr marL="65854" eaLnBrk="1" hangingPunct="1">
              <a:defRPr/>
            </a:pPr>
            <a:r>
              <a:rPr lang="en-US" sz="3100" dirty="0"/>
              <a:t>Then we should ...</a:t>
            </a:r>
          </a:p>
        </p:txBody>
      </p:sp>
      <p:pic>
        <p:nvPicPr>
          <p:cNvPr id="31748" name="Picture 6"/>
          <p:cNvPicPr>
            <a:picLocks noChangeArrowheads="1"/>
          </p:cNvPicPr>
          <p:nvPr/>
        </p:nvPicPr>
        <p:blipFill>
          <a:blip r:embed="rId2">
            <a:extLst>
              <a:ext uri="{28A0092B-C50C-407E-A947-70E740481C1C}">
                <a14:useLocalDpi xmlns:a14="http://schemas.microsoft.com/office/drawing/2010/main" val="0"/>
              </a:ext>
            </a:extLst>
          </a:blip>
          <a:srcRect t="1678" r="2518" b="1604"/>
          <a:stretch>
            <a:fillRect/>
          </a:stretch>
        </p:blipFill>
        <p:spPr bwMode="auto">
          <a:xfrm>
            <a:off x="4572001" y="3609826"/>
            <a:ext cx="2087314"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00332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4"/>
          <p:cNvSpPr>
            <a:spLocks noGrp="1" noChangeArrowheads="1"/>
          </p:cNvSpPr>
          <p:nvPr>
            <p:ph type="body" idx="1"/>
          </p:nvPr>
        </p:nvSpPr>
        <p:spPr>
          <a:xfrm>
            <a:off x="250031" y="1843981"/>
            <a:ext cx="8507760" cy="1838400"/>
          </a:xfrm>
        </p:spPr>
        <p:txBody>
          <a:bodyPr lIns="26788" tIns="26788" rIns="2539" bIns="26788"/>
          <a:lstStyle/>
          <a:p>
            <a:pPr marL="408519" indent="-342665" algn="ctr" eaLnBrk="1" hangingPunct="1">
              <a:lnSpc>
                <a:spcPct val="80000"/>
              </a:lnSpc>
              <a:buNone/>
              <a:defRPr/>
            </a:pPr>
            <a:r>
              <a:rPr lang="en-US" sz="4800" dirty="0"/>
              <a:t>State required </a:t>
            </a:r>
            <a:r>
              <a:rPr lang="en-US" sz="4800" dirty="0" err="1"/>
              <a:t>behaviour</a:t>
            </a:r>
            <a:r>
              <a:rPr lang="en-US" sz="4800" dirty="0"/>
              <a:t> using </a:t>
            </a:r>
            <a:r>
              <a:rPr lang="en-US" sz="4800" b="1" i="1" dirty="0">
                <a:latin typeface="Calibri Bold" charset="0"/>
                <a:cs typeface="Calibri Bold" charset="0"/>
                <a:sym typeface="Calibri Bold" charset="0"/>
              </a:rPr>
              <a:t>examples</a:t>
            </a:r>
            <a:endParaRPr lang="en-US" sz="4800" b="1" i="1" dirty="0">
              <a:latin typeface="Calibri Bold" charset="0"/>
              <a:ea typeface="ヒラギノ角ゴ ProN W6" charset="0"/>
              <a:cs typeface="ヒラギノ角ゴ ProN W6" charset="0"/>
              <a:sym typeface="Calibri Bold" charset="0"/>
            </a:endParaRPr>
          </a:p>
        </p:txBody>
      </p:sp>
      <p:sp>
        <p:nvSpPr>
          <p:cNvPr id="49157" name="Rectangle 5"/>
          <p:cNvSpPr>
            <a:spLocks noGrp="1" noChangeArrowheads="1"/>
          </p:cNvSpPr>
          <p:nvPr>
            <p:ph type="title"/>
          </p:nvPr>
        </p:nvSpPr>
        <p:spPr>
          <a:xfrm>
            <a:off x="455414" y="274588"/>
            <a:ext cx="8233172" cy="1569393"/>
          </a:xfrm>
        </p:spPr>
        <p:txBody>
          <a:bodyPr lIns="26788" tIns="26788" rIns="2539" bIns="26788"/>
          <a:lstStyle/>
          <a:p>
            <a:pPr marL="65854" eaLnBrk="1" hangingPunct="1">
              <a:defRPr/>
            </a:pPr>
            <a:r>
              <a:rPr lang="en-US" sz="3100" dirty="0"/>
              <a:t>Then we should ...</a:t>
            </a:r>
          </a:p>
        </p:txBody>
      </p:sp>
      <p:pic>
        <p:nvPicPr>
          <p:cNvPr id="32772" name="Picture 6"/>
          <p:cNvPicPr>
            <a:picLocks noChangeArrowheads="1"/>
          </p:cNvPicPr>
          <p:nvPr/>
        </p:nvPicPr>
        <p:blipFill>
          <a:blip r:embed="rId2">
            <a:extLst>
              <a:ext uri="{28A0092B-C50C-407E-A947-70E740481C1C}">
                <a14:useLocalDpi xmlns:a14="http://schemas.microsoft.com/office/drawing/2010/main" val="0"/>
              </a:ext>
            </a:extLst>
          </a:blip>
          <a:srcRect b="17310"/>
          <a:stretch>
            <a:fillRect/>
          </a:stretch>
        </p:blipFill>
        <p:spPr bwMode="auto">
          <a:xfrm>
            <a:off x="5508501" y="3875485"/>
            <a:ext cx="2366367" cy="2015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39294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Cadec 2010 RA">
  <a:themeElements>
    <a:clrScheme name="Custom 1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64646"/>
      </a:hlink>
      <a:folHlink>
        <a:srgbClr val="46464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t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64646"/>
    </a:hlink>
    <a:folHlink>
      <a:srgbClr val="464646"/>
    </a:folHlink>
  </a:clrScheme>
</a:themeOverride>
</file>

<file path=docProps/app.xml><?xml version="1.0" encoding="utf-8"?>
<Properties xmlns="http://schemas.openxmlformats.org/officeDocument/2006/extended-properties" xmlns:vt="http://schemas.openxmlformats.org/officeDocument/2006/docPropsVTypes">
  <Template/>
  <TotalTime>10310</TotalTime>
  <Pages>0</Pages>
  <Words>5146</Words>
  <Characters>0</Characters>
  <Application>Microsoft Macintosh PowerPoint</Application>
  <PresentationFormat>On-screen Show (4:3)</PresentationFormat>
  <Lines>0</Lines>
  <Paragraphs>1186</Paragraphs>
  <Slides>150</Slides>
  <Notes>33</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150</vt:i4>
      </vt:variant>
    </vt:vector>
  </HeadingPairs>
  <TitlesOfParts>
    <vt:vector size="153" baseType="lpstr">
      <vt:lpstr>Cadec 2010 RA</vt:lpstr>
      <vt:lpstr>Image</vt:lpstr>
      <vt:lpstr>VISIO</vt:lpstr>
      <vt:lpstr>TDD++</vt:lpstr>
      <vt:lpstr>Logistics</vt:lpstr>
      <vt:lpstr>Agenda</vt:lpstr>
      <vt:lpstr>About Tests …</vt:lpstr>
      <vt:lpstr>Quality Assurance precedes Quality Assessment</vt:lpstr>
      <vt:lpstr>Automated Tests must be</vt:lpstr>
      <vt:lpstr>Critical Success Factors</vt:lpstr>
      <vt:lpstr>Classifying Automated Tests</vt:lpstr>
      <vt:lpstr>Some aspects of Java may (sometimes) harm your productivity</vt:lpstr>
      <vt:lpstr>Groovy Basics</vt:lpstr>
      <vt:lpstr>Syntax basics: A Java program</vt:lpstr>
      <vt:lpstr>Corresponding Groovy program</vt:lpstr>
      <vt:lpstr>Syntax: What is the same?</vt:lpstr>
      <vt:lpstr>Syntax Gotchas: Subtle differences</vt:lpstr>
      <vt:lpstr>Optional embellishments</vt:lpstr>
      <vt:lpstr>Optional import statements</vt:lpstr>
      <vt:lpstr>Classes and free scripts</vt:lpstr>
      <vt:lpstr>Groovy Beans: Properties</vt:lpstr>
      <vt:lpstr>Groovy Beans: Named Parameters</vt:lpstr>
      <vt:lpstr>Groovy Strings (GStrings)</vt:lpstr>
      <vt:lpstr>Lists, Maps and Ranges</vt:lpstr>
      <vt:lpstr>Running Groovy</vt:lpstr>
      <vt:lpstr>Exercise 1 – Gettings started</vt:lpstr>
      <vt:lpstr>Unit Tests</vt:lpstr>
      <vt:lpstr>JUnit Test Example</vt:lpstr>
      <vt:lpstr>Exercise 2 – Basics</vt:lpstr>
      <vt:lpstr>JUnit Assert woes</vt:lpstr>
      <vt:lpstr>JUnit Assert woes</vt:lpstr>
      <vt:lpstr>Groovy Power Assert</vt:lpstr>
      <vt:lpstr>Groovy Power Assert</vt:lpstr>
      <vt:lpstr>Dynamic vs Static Typing</vt:lpstr>
      <vt:lpstr>Dynamic Typing (a.k.a Duck Typing)</vt:lpstr>
      <vt:lpstr>Optional static typing</vt:lpstr>
      <vt:lpstr>AST transformations: @TypeChecked</vt:lpstr>
      <vt:lpstr>AST transformations: @CompileStatic</vt:lpstr>
      <vt:lpstr>Exercise 3 – Asserts and Dynamic Typing</vt:lpstr>
      <vt:lpstr>Groovy Closures</vt:lpstr>
      <vt:lpstr>Closures in typical action</vt:lpstr>
      <vt:lpstr>Iterables in Groovy</vt:lpstr>
      <vt:lpstr>Exercise 4 – Asserts and Dynamic Typing</vt:lpstr>
      <vt:lpstr>Test Doubles</vt:lpstr>
      <vt:lpstr>Test Doubles come in different flavors</vt:lpstr>
      <vt:lpstr>Test Doubles in Java: Mockito et. al.</vt:lpstr>
      <vt:lpstr>Mocks using Groovy Closures</vt:lpstr>
      <vt:lpstr>Exercise 5 – Groovy Interactions</vt:lpstr>
      <vt:lpstr>Working with Exceptions</vt:lpstr>
      <vt:lpstr>Working with Exceptions (Contd.)</vt:lpstr>
      <vt:lpstr>In Groovy, we can do better:</vt:lpstr>
      <vt:lpstr>Simulating exceptional situations</vt:lpstr>
      <vt:lpstr>Exercise 6 – Simulating Exceptions</vt:lpstr>
      <vt:lpstr>Injecting collaborators</vt:lpstr>
      <vt:lpstr>Meta-programming: Meta Object Protocol</vt:lpstr>
      <vt:lpstr>The MetaClass</vt:lpstr>
      <vt:lpstr>ExpandoMetaClass</vt:lpstr>
      <vt:lpstr>ExpandoMetaClass</vt:lpstr>
      <vt:lpstr>Exercise 7 – Injecting Collaborators</vt:lpstr>
      <vt:lpstr>Meta Hooks</vt:lpstr>
      <vt:lpstr>Overriding methodMissing</vt:lpstr>
      <vt:lpstr>Intercept, Cache, Invoke idiom</vt:lpstr>
      <vt:lpstr>Groovy Development Kit</vt:lpstr>
      <vt:lpstr>Builders</vt:lpstr>
      <vt:lpstr>XML Builder example</vt:lpstr>
      <vt:lpstr>ObjectGraphBuilder example</vt:lpstr>
      <vt:lpstr>Parsing and navigating XML</vt:lpstr>
      <vt:lpstr>Exercise 8 – Verifying XML content</vt:lpstr>
      <vt:lpstr>Typical Unit test scenario – The Three A’s</vt:lpstr>
      <vt:lpstr>Spock</vt:lpstr>
      <vt:lpstr>Spock: Basics</vt:lpstr>
      <vt:lpstr>Spock: Fields</vt:lpstr>
      <vt:lpstr>Spock: Feature Methods</vt:lpstr>
      <vt:lpstr>Spock: Feature Methods</vt:lpstr>
      <vt:lpstr>Spock: Feature Blocks</vt:lpstr>
      <vt:lpstr>Spock: Setup</vt:lpstr>
      <vt:lpstr>Spock: Given alias</vt:lpstr>
      <vt:lpstr>Spock: Implicit setup</vt:lpstr>
      <vt:lpstr>Spock: Additional documentation</vt:lpstr>
      <vt:lpstr>Spock: Triggers and Conditions</vt:lpstr>
      <vt:lpstr>Spock: Exception Conditions</vt:lpstr>
      <vt:lpstr>Spock: expect</vt:lpstr>
      <vt:lpstr>Spock: corresponding when/then</vt:lpstr>
      <vt:lpstr>Exercise 9 – Spock basics</vt:lpstr>
      <vt:lpstr>Spock: Data-driven testing</vt:lpstr>
      <vt:lpstr>Spock: Data-driven testing example</vt:lpstr>
      <vt:lpstr>Multi-parameterizations</vt:lpstr>
      <vt:lpstr>Alternative syntax</vt:lpstr>
      <vt:lpstr>More elaborate example</vt:lpstr>
      <vt:lpstr>... or more elegantly</vt:lpstr>
      <vt:lpstr>Exercise 10 – Data-driven test</vt:lpstr>
      <vt:lpstr>Spock: Interaction-based testing</vt:lpstr>
      <vt:lpstr>Exercise 11 – Spock Interactions</vt:lpstr>
      <vt:lpstr>Integration Tests</vt:lpstr>
      <vt:lpstr>Test Data, concurrency and repeatability</vt:lpstr>
      <vt:lpstr>Working with SQL data in Java</vt:lpstr>
      <vt:lpstr>Working with SQL data in Groovy</vt:lpstr>
      <vt:lpstr>Exercise 12 – Working with SQL</vt:lpstr>
      <vt:lpstr>Acceptance Tests</vt:lpstr>
      <vt:lpstr>PowerPoint Presentation</vt:lpstr>
      <vt:lpstr>Then we should ...</vt:lpstr>
      <vt:lpstr>Then we should ...</vt:lpstr>
      <vt:lpstr>Acceptance Test Driven Development, a.k.a. Behavior Driven Development, a.k.a. Test Driven Requirements</vt:lpstr>
      <vt:lpstr>FitNesse: A standalone Wiki and FIT runner  </vt:lpstr>
      <vt:lpstr>Minimal FitNesse example: Test table</vt:lpstr>
      <vt:lpstr>Minimal example: SLIM Fixture</vt:lpstr>
      <vt:lpstr>Minimal FitNesse example: Test execution</vt:lpstr>
      <vt:lpstr>Exercise</vt:lpstr>
      <vt:lpstr>FitNesse: Wiki pages and Subpages</vt:lpstr>
      <vt:lpstr>FitNesse: Wiki markup</vt:lpstr>
      <vt:lpstr>FitNesse: Wiki markup (cont)</vt:lpstr>
      <vt:lpstr>Fitnesse variables</vt:lpstr>
      <vt:lpstr>Hierarchical structure of variables</vt:lpstr>
      <vt:lpstr>Symbolic links</vt:lpstr>
      <vt:lpstr>Symbolic Links</vt:lpstr>
      <vt:lpstr>Test Suites</vt:lpstr>
      <vt:lpstr>Exercise </vt:lpstr>
      <vt:lpstr>SetUp and TearDown</vt:lpstr>
      <vt:lpstr>SetUp and TearDown example</vt:lpstr>
      <vt:lpstr>FitNesse technical storage details</vt:lpstr>
      <vt:lpstr>SLIM Fixture types</vt:lpstr>
      <vt:lpstr>Test types: Calculations</vt:lpstr>
      <vt:lpstr>Example Calculation Test</vt:lpstr>
      <vt:lpstr>Exercise: Calculations</vt:lpstr>
      <vt:lpstr>Test types: Queries</vt:lpstr>
      <vt:lpstr>Example Query Test</vt:lpstr>
      <vt:lpstr>Exercise: Queries</vt:lpstr>
      <vt:lpstr>Test types: Sequences of actions</vt:lpstr>
      <vt:lpstr>Example Sequences of Actions test</vt:lpstr>
      <vt:lpstr>Exercise: Sequences of Actions</vt:lpstr>
      <vt:lpstr>Record/Playback</vt:lpstr>
      <vt:lpstr>Drawbacks of Record/Playback approaches</vt:lpstr>
      <vt:lpstr>Testing Web User Interfaces is ...</vt:lpstr>
      <vt:lpstr> Hence we need some layers of abstraction</vt:lpstr>
      <vt:lpstr>Selenium: A framework for Browser Automation</vt:lpstr>
      <vt:lpstr>Selenium + WebDriver = Selenium 2.0</vt:lpstr>
      <vt:lpstr>At the heart of Selenium: Selenese</vt:lpstr>
      <vt:lpstr>Browser Drivers</vt:lpstr>
      <vt:lpstr>Selenium Remote Driver</vt:lpstr>
      <vt:lpstr>Selenium Grid</vt:lpstr>
      <vt:lpstr>DOM Abstraction: Geb</vt:lpstr>
      <vt:lpstr>Navigator API</vt:lpstr>
      <vt:lpstr>Page Objects</vt:lpstr>
      <vt:lpstr>Page Objects</vt:lpstr>
      <vt:lpstr>PowerPoint Presentation</vt:lpstr>
      <vt:lpstr>Geb Page definition</vt:lpstr>
      <vt:lpstr>Geb Page definition: navigation</vt:lpstr>
      <vt:lpstr>Geb Page definition: at predicate</vt:lpstr>
      <vt:lpstr>Geb Page definition: logical content</vt:lpstr>
      <vt:lpstr>Geb Page definition: actions</vt:lpstr>
      <vt:lpstr>Resources</vt:lpstr>
      <vt:lpstr>Questions</vt:lpstr>
      <vt:lpstr>Other syntactic sugar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that matters</dc:title>
  <dc:subject/>
  <dc:creator>Björn Beskow</dc:creator>
  <cp:keywords/>
  <dc:description/>
  <cp:lastModifiedBy>Björn Beskow</cp:lastModifiedBy>
  <cp:revision>109</cp:revision>
  <dcterms:modified xsi:type="dcterms:W3CDTF">2014-01-23T12:50:21Z</dcterms:modified>
</cp:coreProperties>
</file>